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27" r:id="rId2"/>
    <p:sldMasterId id="2147483834" r:id="rId3"/>
    <p:sldMasterId id="2147483844" r:id="rId4"/>
    <p:sldMasterId id="2147483873" r:id="rId5"/>
    <p:sldMasterId id="2147483886" r:id="rId6"/>
  </p:sldMasterIdLst>
  <p:notesMasterIdLst>
    <p:notesMasterId r:id="rId50"/>
  </p:notesMasterIdLst>
  <p:sldIdLst>
    <p:sldId id="256" r:id="rId7"/>
    <p:sldId id="259" r:id="rId8"/>
    <p:sldId id="432" r:id="rId9"/>
    <p:sldId id="434" r:id="rId10"/>
    <p:sldId id="438" r:id="rId11"/>
    <p:sldId id="442" r:id="rId12"/>
    <p:sldId id="437" r:id="rId13"/>
    <p:sldId id="439" r:id="rId14"/>
    <p:sldId id="440" r:id="rId15"/>
    <p:sldId id="441" r:id="rId16"/>
    <p:sldId id="443" r:id="rId17"/>
    <p:sldId id="516" r:id="rId18"/>
    <p:sldId id="444" r:id="rId19"/>
    <p:sldId id="263" r:id="rId20"/>
    <p:sldId id="264" r:id="rId21"/>
    <p:sldId id="709" r:id="rId22"/>
    <p:sldId id="710" r:id="rId23"/>
    <p:sldId id="711" r:id="rId24"/>
    <p:sldId id="712" r:id="rId25"/>
    <p:sldId id="713" r:id="rId26"/>
    <p:sldId id="714" r:id="rId27"/>
    <p:sldId id="715" r:id="rId28"/>
    <p:sldId id="716" r:id="rId29"/>
    <p:sldId id="717" r:id="rId30"/>
    <p:sldId id="718" r:id="rId31"/>
    <p:sldId id="719" r:id="rId32"/>
    <p:sldId id="276" r:id="rId33"/>
    <p:sldId id="703" r:id="rId34"/>
    <p:sldId id="257" r:id="rId35"/>
    <p:sldId id="262" r:id="rId36"/>
    <p:sldId id="704" r:id="rId37"/>
    <p:sldId id="266" r:id="rId38"/>
    <p:sldId id="269" r:id="rId39"/>
    <p:sldId id="279" r:id="rId40"/>
    <p:sldId id="277" r:id="rId41"/>
    <p:sldId id="270" r:id="rId42"/>
    <p:sldId id="271" r:id="rId43"/>
    <p:sldId id="272" r:id="rId44"/>
    <p:sldId id="273" r:id="rId45"/>
    <p:sldId id="274" r:id="rId46"/>
    <p:sldId id="275" r:id="rId47"/>
    <p:sldId id="278" r:id="rId48"/>
    <p:sldId id="708" r:id="rId4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3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1"/>
  </p:normalViewPr>
  <p:slideViewPr>
    <p:cSldViewPr>
      <p:cViewPr varScale="1">
        <p:scale>
          <a:sx n="108" d="100"/>
          <a:sy n="108" d="100"/>
        </p:scale>
        <p:origin x="-165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D0A923-E3DA-4DB1-A157-343F78AB71CF}" type="doc">
      <dgm:prSet loTypeId="urn:microsoft.com/office/officeart/2005/8/layout/lProcess2" loCatId="relationship" qsTypeId="urn:microsoft.com/office/officeart/2005/8/quickstyle/simple4" qsCatId="simple" csTypeId="urn:microsoft.com/office/officeart/2005/8/colors/colorful4" csCatId="colorful" phldr="1"/>
      <dgm:spPr/>
      <dgm:t>
        <a:bodyPr/>
        <a:lstStyle/>
        <a:p>
          <a:endParaRPr lang="en-IE"/>
        </a:p>
      </dgm:t>
    </dgm:pt>
    <dgm:pt modelId="{0C250BFC-553A-4473-9273-3BE7DC30F554}">
      <dgm:prSet phldrT="[Text]"/>
      <dgm:spPr/>
      <dgm:t>
        <a:bodyPr/>
        <a:lstStyle/>
        <a:p>
          <a:r>
            <a:rPr lang="en-IE" b="1" dirty="0">
              <a:solidFill>
                <a:schemeClr val="tx1"/>
              </a:solidFill>
            </a:rPr>
            <a:t>AUTOMATION</a:t>
          </a:r>
        </a:p>
      </dgm:t>
    </dgm:pt>
    <dgm:pt modelId="{9726C6F6-E5E9-4962-A32D-520B7745F469}" type="parTrans" cxnId="{94B8A12E-ACD3-4E43-8A41-18B2FAA98D34}">
      <dgm:prSet/>
      <dgm:spPr/>
      <dgm:t>
        <a:bodyPr/>
        <a:lstStyle/>
        <a:p>
          <a:endParaRPr lang="en-IE" b="1">
            <a:solidFill>
              <a:schemeClr val="tx1"/>
            </a:solidFill>
          </a:endParaRPr>
        </a:p>
      </dgm:t>
    </dgm:pt>
    <dgm:pt modelId="{62AA74DE-994F-4C61-8A4B-1A843BD5C32F}" type="sibTrans" cxnId="{94B8A12E-ACD3-4E43-8A41-18B2FAA98D34}">
      <dgm:prSet/>
      <dgm:spPr/>
      <dgm:t>
        <a:bodyPr/>
        <a:lstStyle/>
        <a:p>
          <a:endParaRPr lang="en-IE" b="1">
            <a:solidFill>
              <a:schemeClr val="tx1"/>
            </a:solidFill>
          </a:endParaRPr>
        </a:p>
      </dgm:t>
    </dgm:pt>
    <dgm:pt modelId="{31391DAE-8727-4436-85BF-6AD703EFEC89}">
      <dgm:prSet phldrT="[Text]"/>
      <dgm:spPr/>
      <dgm:t>
        <a:bodyPr/>
        <a:lstStyle/>
        <a:p>
          <a:r>
            <a:rPr lang="en-IE" b="1" dirty="0">
              <a:solidFill>
                <a:schemeClr val="tx1"/>
              </a:solidFill>
            </a:rPr>
            <a:t>Advanced Robotics</a:t>
          </a:r>
        </a:p>
      </dgm:t>
    </dgm:pt>
    <dgm:pt modelId="{FB05BEF0-81E6-4C35-BB8C-1398648C2163}" type="parTrans" cxnId="{1473F658-4EEB-4AF0-A2DF-8CFDE02C3D25}">
      <dgm:prSet/>
      <dgm:spPr/>
      <dgm:t>
        <a:bodyPr/>
        <a:lstStyle/>
        <a:p>
          <a:endParaRPr lang="en-IE" b="1">
            <a:solidFill>
              <a:schemeClr val="tx1"/>
            </a:solidFill>
          </a:endParaRPr>
        </a:p>
      </dgm:t>
    </dgm:pt>
    <dgm:pt modelId="{2FF1E153-B844-443B-9B66-39A364BD5981}" type="sibTrans" cxnId="{1473F658-4EEB-4AF0-A2DF-8CFDE02C3D25}">
      <dgm:prSet/>
      <dgm:spPr/>
      <dgm:t>
        <a:bodyPr/>
        <a:lstStyle/>
        <a:p>
          <a:endParaRPr lang="en-IE" b="1">
            <a:solidFill>
              <a:schemeClr val="tx1"/>
            </a:solidFill>
          </a:endParaRPr>
        </a:p>
      </dgm:t>
    </dgm:pt>
    <dgm:pt modelId="{4EADF60A-0F9E-4DB7-9EF9-B489AB64B5D3}">
      <dgm:prSet phldrT="[Text]"/>
      <dgm:spPr/>
      <dgm:t>
        <a:bodyPr/>
        <a:lstStyle/>
        <a:p>
          <a:r>
            <a:rPr lang="en-IE" b="1" cap="all" baseline="0">
              <a:solidFill>
                <a:schemeClr val="tx1"/>
              </a:solidFill>
            </a:rPr>
            <a:t>Digitisation of processes</a:t>
          </a:r>
          <a:endParaRPr lang="en-IE" b="1" cap="all" baseline="0" dirty="0">
            <a:solidFill>
              <a:schemeClr val="tx1"/>
            </a:solidFill>
          </a:endParaRPr>
        </a:p>
      </dgm:t>
    </dgm:pt>
    <dgm:pt modelId="{0AF22CE6-88BD-4243-9DE9-7EF580B2085B}" type="parTrans" cxnId="{D6260194-7A33-44C6-B280-57AC3DEF920C}">
      <dgm:prSet/>
      <dgm:spPr/>
      <dgm:t>
        <a:bodyPr/>
        <a:lstStyle/>
        <a:p>
          <a:endParaRPr lang="en-IE" b="1">
            <a:solidFill>
              <a:schemeClr val="tx1"/>
            </a:solidFill>
          </a:endParaRPr>
        </a:p>
      </dgm:t>
    </dgm:pt>
    <dgm:pt modelId="{56CFB59E-D2D5-4013-83AD-C5BE24E2E8A1}" type="sibTrans" cxnId="{D6260194-7A33-44C6-B280-57AC3DEF920C}">
      <dgm:prSet/>
      <dgm:spPr/>
      <dgm:t>
        <a:bodyPr/>
        <a:lstStyle/>
        <a:p>
          <a:endParaRPr lang="en-IE" b="1">
            <a:solidFill>
              <a:schemeClr val="tx1"/>
            </a:solidFill>
          </a:endParaRPr>
        </a:p>
      </dgm:t>
    </dgm:pt>
    <dgm:pt modelId="{6BCE1EC6-E76D-447A-834E-F84DBA3B6181}">
      <dgm:prSet phldrT="[Text]"/>
      <dgm:spPr/>
      <dgm:t>
        <a:bodyPr/>
        <a:lstStyle/>
        <a:p>
          <a:r>
            <a:rPr lang="en-IE" b="1" dirty="0">
              <a:solidFill>
                <a:schemeClr val="tx1"/>
              </a:solidFill>
            </a:rPr>
            <a:t>Internet of things</a:t>
          </a:r>
        </a:p>
      </dgm:t>
    </dgm:pt>
    <dgm:pt modelId="{F48F2C3B-CA27-4350-A02B-D45F56B5A770}" type="parTrans" cxnId="{14CE43E0-5DF0-4FAC-AF72-0116DC5B5C4D}">
      <dgm:prSet/>
      <dgm:spPr/>
      <dgm:t>
        <a:bodyPr/>
        <a:lstStyle/>
        <a:p>
          <a:endParaRPr lang="en-IE" b="1">
            <a:solidFill>
              <a:schemeClr val="tx1"/>
            </a:solidFill>
          </a:endParaRPr>
        </a:p>
      </dgm:t>
    </dgm:pt>
    <dgm:pt modelId="{363E0DEC-03E7-4A7B-9EE5-72E46B1A993E}" type="sibTrans" cxnId="{14CE43E0-5DF0-4FAC-AF72-0116DC5B5C4D}">
      <dgm:prSet/>
      <dgm:spPr/>
      <dgm:t>
        <a:bodyPr/>
        <a:lstStyle/>
        <a:p>
          <a:endParaRPr lang="en-IE" b="1">
            <a:solidFill>
              <a:schemeClr val="tx1"/>
            </a:solidFill>
          </a:endParaRPr>
        </a:p>
      </dgm:t>
    </dgm:pt>
    <dgm:pt modelId="{C367860F-72C8-4E99-88F4-60B8BD1742D3}">
      <dgm:prSet phldrT="[Text]"/>
      <dgm:spPr/>
      <dgm:t>
        <a:bodyPr/>
        <a:lstStyle/>
        <a:p>
          <a:r>
            <a:rPr lang="en-IE" b="1" dirty="0">
              <a:solidFill>
                <a:schemeClr val="tx1"/>
              </a:solidFill>
            </a:rPr>
            <a:t>3d printing</a:t>
          </a:r>
        </a:p>
      </dgm:t>
    </dgm:pt>
    <dgm:pt modelId="{81B2AC7F-B320-478F-9F22-B62EC97388B9}" type="parTrans" cxnId="{CBAE0BBD-2FA1-4F73-8F01-2D694757252D}">
      <dgm:prSet/>
      <dgm:spPr/>
      <dgm:t>
        <a:bodyPr/>
        <a:lstStyle/>
        <a:p>
          <a:endParaRPr lang="en-IE" b="1">
            <a:solidFill>
              <a:schemeClr val="tx1"/>
            </a:solidFill>
          </a:endParaRPr>
        </a:p>
      </dgm:t>
    </dgm:pt>
    <dgm:pt modelId="{1F7649EA-3017-4BE0-B802-4E1D6B48D50F}" type="sibTrans" cxnId="{CBAE0BBD-2FA1-4F73-8F01-2D694757252D}">
      <dgm:prSet/>
      <dgm:spPr/>
      <dgm:t>
        <a:bodyPr/>
        <a:lstStyle/>
        <a:p>
          <a:endParaRPr lang="en-IE" b="1">
            <a:solidFill>
              <a:schemeClr val="tx1"/>
            </a:solidFill>
          </a:endParaRPr>
        </a:p>
      </dgm:t>
    </dgm:pt>
    <dgm:pt modelId="{6B893525-097E-435D-8E14-2D9451082898}">
      <dgm:prSet phldrT="[Text]"/>
      <dgm:spPr/>
      <dgm:t>
        <a:bodyPr/>
        <a:lstStyle/>
        <a:p>
          <a:r>
            <a:rPr lang="en-IE" b="1" dirty="0">
              <a:solidFill>
                <a:schemeClr val="tx1"/>
              </a:solidFill>
            </a:rPr>
            <a:t>Virtual/augmented reality</a:t>
          </a:r>
        </a:p>
      </dgm:t>
    </dgm:pt>
    <dgm:pt modelId="{CD1C5B64-4824-43E5-87E7-EF3DAE826936}" type="parTrans" cxnId="{2EA2D28D-3E66-469C-A65F-4AD22E30CE09}">
      <dgm:prSet/>
      <dgm:spPr/>
      <dgm:t>
        <a:bodyPr/>
        <a:lstStyle/>
        <a:p>
          <a:endParaRPr lang="en-IE" b="1">
            <a:solidFill>
              <a:schemeClr val="tx1"/>
            </a:solidFill>
          </a:endParaRPr>
        </a:p>
      </dgm:t>
    </dgm:pt>
    <dgm:pt modelId="{AFF66906-EC6D-477B-835B-75F7E8FA7783}" type="sibTrans" cxnId="{2EA2D28D-3E66-469C-A65F-4AD22E30CE09}">
      <dgm:prSet/>
      <dgm:spPr/>
      <dgm:t>
        <a:bodyPr/>
        <a:lstStyle/>
        <a:p>
          <a:endParaRPr lang="en-IE" b="1">
            <a:solidFill>
              <a:schemeClr val="tx1"/>
            </a:solidFill>
          </a:endParaRPr>
        </a:p>
      </dgm:t>
    </dgm:pt>
    <dgm:pt modelId="{62BD956B-F191-489A-9170-F215C3BBA240}">
      <dgm:prSet phldrT="[Text]"/>
      <dgm:spPr/>
      <dgm:t>
        <a:bodyPr/>
        <a:lstStyle/>
        <a:p>
          <a:r>
            <a:rPr lang="en-IE" b="1" dirty="0">
              <a:solidFill>
                <a:schemeClr val="tx1"/>
              </a:solidFill>
            </a:rPr>
            <a:t>Crowd employment/ platform work</a:t>
          </a:r>
        </a:p>
      </dgm:t>
    </dgm:pt>
    <dgm:pt modelId="{C8D387C5-68E3-4B01-8978-10F3762CC7BC}" type="parTrans" cxnId="{572AF3FC-79B1-4E4C-B372-CFA9AB0BCFAE}">
      <dgm:prSet/>
      <dgm:spPr/>
      <dgm:t>
        <a:bodyPr/>
        <a:lstStyle/>
        <a:p>
          <a:endParaRPr lang="en-IE" b="1">
            <a:solidFill>
              <a:schemeClr val="tx1"/>
            </a:solidFill>
          </a:endParaRPr>
        </a:p>
      </dgm:t>
    </dgm:pt>
    <dgm:pt modelId="{02C450E5-0C72-49CC-930C-4799C969370E}" type="sibTrans" cxnId="{572AF3FC-79B1-4E4C-B372-CFA9AB0BCFAE}">
      <dgm:prSet/>
      <dgm:spPr/>
      <dgm:t>
        <a:bodyPr/>
        <a:lstStyle/>
        <a:p>
          <a:endParaRPr lang="en-IE" b="1">
            <a:solidFill>
              <a:schemeClr val="tx1"/>
            </a:solidFill>
          </a:endParaRPr>
        </a:p>
      </dgm:t>
    </dgm:pt>
    <dgm:pt modelId="{3F7CB2FE-D150-4548-B9D2-9758A2DB2289}">
      <dgm:prSet phldrT="[Text]"/>
      <dgm:spPr/>
      <dgm:t>
        <a:bodyPr/>
        <a:lstStyle/>
        <a:p>
          <a:r>
            <a:rPr lang="en-IE" b="1" cap="all" baseline="0">
              <a:solidFill>
                <a:schemeClr val="tx1"/>
              </a:solidFill>
            </a:rPr>
            <a:t>Coordination by Platforms</a:t>
          </a:r>
          <a:endParaRPr lang="en-IE" b="1" cap="all" baseline="0" dirty="0">
            <a:solidFill>
              <a:schemeClr val="tx1"/>
            </a:solidFill>
          </a:endParaRPr>
        </a:p>
      </dgm:t>
    </dgm:pt>
    <dgm:pt modelId="{7E43896C-50D0-4A3E-B5A1-34958DF9195E}" type="parTrans" cxnId="{33F0AD62-21F0-4ABB-AD63-92BC1CF56E83}">
      <dgm:prSet/>
      <dgm:spPr/>
      <dgm:t>
        <a:bodyPr/>
        <a:lstStyle/>
        <a:p>
          <a:endParaRPr lang="en-IE" b="1">
            <a:solidFill>
              <a:schemeClr val="tx1"/>
            </a:solidFill>
          </a:endParaRPr>
        </a:p>
      </dgm:t>
    </dgm:pt>
    <dgm:pt modelId="{E0CE977F-BC8C-498F-AFD8-50EB210CBF73}" type="sibTrans" cxnId="{33F0AD62-21F0-4ABB-AD63-92BC1CF56E83}">
      <dgm:prSet/>
      <dgm:spPr/>
      <dgm:t>
        <a:bodyPr/>
        <a:lstStyle/>
        <a:p>
          <a:endParaRPr lang="en-IE" b="1">
            <a:solidFill>
              <a:schemeClr val="tx1"/>
            </a:solidFill>
          </a:endParaRPr>
        </a:p>
      </dgm:t>
    </dgm:pt>
    <dgm:pt modelId="{C38680F5-945A-4F37-BCAC-BA243385C52B}">
      <dgm:prSet phldrT="[Text]"/>
      <dgm:spPr/>
      <dgm:t>
        <a:bodyPr/>
        <a:lstStyle/>
        <a:p>
          <a:r>
            <a:rPr lang="en-IE" b="1">
              <a:solidFill>
                <a:schemeClr val="tx1"/>
              </a:solidFill>
            </a:rPr>
            <a:t>Artificial </a:t>
          </a:r>
          <a:r>
            <a:rPr lang="en-IE" b="1" dirty="0">
              <a:solidFill>
                <a:schemeClr val="tx1"/>
              </a:solidFill>
            </a:rPr>
            <a:t>Intelligence</a:t>
          </a:r>
        </a:p>
      </dgm:t>
    </dgm:pt>
    <dgm:pt modelId="{51E6A36E-1E0E-4731-B6BE-64391CD90973}" type="parTrans" cxnId="{D9496452-3CC0-4FA7-8033-147675CA9F5D}">
      <dgm:prSet/>
      <dgm:spPr/>
      <dgm:t>
        <a:bodyPr/>
        <a:lstStyle/>
        <a:p>
          <a:endParaRPr lang="en-IE"/>
        </a:p>
      </dgm:t>
    </dgm:pt>
    <dgm:pt modelId="{83AB1F2C-B782-433C-AF5D-FEB920B822B9}" type="sibTrans" cxnId="{D9496452-3CC0-4FA7-8033-147675CA9F5D}">
      <dgm:prSet/>
      <dgm:spPr/>
      <dgm:t>
        <a:bodyPr/>
        <a:lstStyle/>
        <a:p>
          <a:endParaRPr lang="en-IE"/>
        </a:p>
      </dgm:t>
    </dgm:pt>
    <dgm:pt modelId="{24A0DE06-A10C-42FD-A913-7754307EDECB}" type="pres">
      <dgm:prSet presAssocID="{82D0A923-E3DA-4DB1-A157-343F78AB71CF}" presName="theList" presStyleCnt="0">
        <dgm:presLayoutVars>
          <dgm:dir/>
          <dgm:animLvl val="lvl"/>
          <dgm:resizeHandles val="exact"/>
        </dgm:presLayoutVars>
      </dgm:prSet>
      <dgm:spPr/>
      <dgm:t>
        <a:bodyPr/>
        <a:lstStyle/>
        <a:p>
          <a:endParaRPr lang="fr-BE"/>
        </a:p>
      </dgm:t>
    </dgm:pt>
    <dgm:pt modelId="{3C0EB062-565E-4662-BAED-3E1CE5B875A6}" type="pres">
      <dgm:prSet presAssocID="{0C250BFC-553A-4473-9273-3BE7DC30F554}" presName="compNode" presStyleCnt="0"/>
      <dgm:spPr/>
    </dgm:pt>
    <dgm:pt modelId="{F475C88E-379D-419B-AD94-00A937333F4C}" type="pres">
      <dgm:prSet presAssocID="{0C250BFC-553A-4473-9273-3BE7DC30F554}" presName="aNode" presStyleLbl="bgShp" presStyleIdx="0" presStyleCnt="3"/>
      <dgm:spPr/>
      <dgm:t>
        <a:bodyPr/>
        <a:lstStyle/>
        <a:p>
          <a:endParaRPr lang="fr-BE"/>
        </a:p>
      </dgm:t>
    </dgm:pt>
    <dgm:pt modelId="{804A062A-4FB4-4FAB-9F6D-85D57F2707E9}" type="pres">
      <dgm:prSet presAssocID="{0C250BFC-553A-4473-9273-3BE7DC30F554}" presName="textNode" presStyleLbl="bgShp" presStyleIdx="0" presStyleCnt="3"/>
      <dgm:spPr/>
      <dgm:t>
        <a:bodyPr/>
        <a:lstStyle/>
        <a:p>
          <a:endParaRPr lang="fr-BE"/>
        </a:p>
      </dgm:t>
    </dgm:pt>
    <dgm:pt modelId="{B828FDC8-138C-4DB9-BF32-530CAF759EE9}" type="pres">
      <dgm:prSet presAssocID="{0C250BFC-553A-4473-9273-3BE7DC30F554}" presName="compChildNode" presStyleCnt="0"/>
      <dgm:spPr/>
    </dgm:pt>
    <dgm:pt modelId="{6F39773B-3081-48D8-9DFB-00896D1D2952}" type="pres">
      <dgm:prSet presAssocID="{0C250BFC-553A-4473-9273-3BE7DC30F554}" presName="theInnerList" presStyleCnt="0"/>
      <dgm:spPr/>
    </dgm:pt>
    <dgm:pt modelId="{35426F7E-E895-445C-B393-17B4DB0E9103}" type="pres">
      <dgm:prSet presAssocID="{C38680F5-945A-4F37-BCAC-BA243385C52B}" presName="childNode" presStyleLbl="node1" presStyleIdx="0" presStyleCnt="6">
        <dgm:presLayoutVars>
          <dgm:bulletEnabled val="1"/>
        </dgm:presLayoutVars>
      </dgm:prSet>
      <dgm:spPr/>
      <dgm:t>
        <a:bodyPr/>
        <a:lstStyle/>
        <a:p>
          <a:endParaRPr lang="fr-BE"/>
        </a:p>
      </dgm:t>
    </dgm:pt>
    <dgm:pt modelId="{5F22FB4C-236E-4607-8621-01A80F63FD02}" type="pres">
      <dgm:prSet presAssocID="{C38680F5-945A-4F37-BCAC-BA243385C52B}" presName="aSpace2" presStyleCnt="0"/>
      <dgm:spPr/>
    </dgm:pt>
    <dgm:pt modelId="{5EFC516E-F79D-46B7-BC86-EC761F36D57B}" type="pres">
      <dgm:prSet presAssocID="{31391DAE-8727-4436-85BF-6AD703EFEC89}" presName="childNode" presStyleLbl="node1" presStyleIdx="1" presStyleCnt="6">
        <dgm:presLayoutVars>
          <dgm:bulletEnabled val="1"/>
        </dgm:presLayoutVars>
      </dgm:prSet>
      <dgm:spPr/>
      <dgm:t>
        <a:bodyPr/>
        <a:lstStyle/>
        <a:p>
          <a:endParaRPr lang="fr-BE"/>
        </a:p>
      </dgm:t>
    </dgm:pt>
    <dgm:pt modelId="{396F5C55-6313-49F7-A192-E75E507AB0FA}" type="pres">
      <dgm:prSet presAssocID="{0C250BFC-553A-4473-9273-3BE7DC30F554}" presName="aSpace" presStyleCnt="0"/>
      <dgm:spPr/>
    </dgm:pt>
    <dgm:pt modelId="{3244B2A0-82A2-4340-A460-2B923E9E4BA6}" type="pres">
      <dgm:prSet presAssocID="{4EADF60A-0F9E-4DB7-9EF9-B489AB64B5D3}" presName="compNode" presStyleCnt="0"/>
      <dgm:spPr/>
    </dgm:pt>
    <dgm:pt modelId="{63396AA2-C581-4478-8AE9-302F3215B53A}" type="pres">
      <dgm:prSet presAssocID="{4EADF60A-0F9E-4DB7-9EF9-B489AB64B5D3}" presName="aNode" presStyleLbl="bgShp" presStyleIdx="1" presStyleCnt="3"/>
      <dgm:spPr/>
      <dgm:t>
        <a:bodyPr/>
        <a:lstStyle/>
        <a:p>
          <a:endParaRPr lang="fr-BE"/>
        </a:p>
      </dgm:t>
    </dgm:pt>
    <dgm:pt modelId="{7D00D127-56A7-4E17-BE08-A561B2D43C9D}" type="pres">
      <dgm:prSet presAssocID="{4EADF60A-0F9E-4DB7-9EF9-B489AB64B5D3}" presName="textNode" presStyleLbl="bgShp" presStyleIdx="1" presStyleCnt="3"/>
      <dgm:spPr/>
      <dgm:t>
        <a:bodyPr/>
        <a:lstStyle/>
        <a:p>
          <a:endParaRPr lang="fr-BE"/>
        </a:p>
      </dgm:t>
    </dgm:pt>
    <dgm:pt modelId="{D1E55164-6504-477C-B7C8-4A9FA54776C5}" type="pres">
      <dgm:prSet presAssocID="{4EADF60A-0F9E-4DB7-9EF9-B489AB64B5D3}" presName="compChildNode" presStyleCnt="0"/>
      <dgm:spPr/>
    </dgm:pt>
    <dgm:pt modelId="{A30C16B0-9F58-4670-9D47-E1475CB14235}" type="pres">
      <dgm:prSet presAssocID="{4EADF60A-0F9E-4DB7-9EF9-B489AB64B5D3}" presName="theInnerList" presStyleCnt="0"/>
      <dgm:spPr/>
    </dgm:pt>
    <dgm:pt modelId="{1DE3906C-EFB8-437E-A5BF-5E4FE65A87A0}" type="pres">
      <dgm:prSet presAssocID="{6BCE1EC6-E76D-447A-834E-F84DBA3B6181}" presName="childNode" presStyleLbl="node1" presStyleIdx="2" presStyleCnt="6">
        <dgm:presLayoutVars>
          <dgm:bulletEnabled val="1"/>
        </dgm:presLayoutVars>
      </dgm:prSet>
      <dgm:spPr/>
      <dgm:t>
        <a:bodyPr/>
        <a:lstStyle/>
        <a:p>
          <a:endParaRPr lang="fr-BE"/>
        </a:p>
      </dgm:t>
    </dgm:pt>
    <dgm:pt modelId="{04D3F0E6-154E-43CA-A742-FA224D8321C7}" type="pres">
      <dgm:prSet presAssocID="{6BCE1EC6-E76D-447A-834E-F84DBA3B6181}" presName="aSpace2" presStyleCnt="0"/>
      <dgm:spPr/>
    </dgm:pt>
    <dgm:pt modelId="{CC9F2EC0-01D7-4EBF-84F1-F078535E637A}" type="pres">
      <dgm:prSet presAssocID="{C367860F-72C8-4E99-88F4-60B8BD1742D3}" presName="childNode" presStyleLbl="node1" presStyleIdx="3" presStyleCnt="6">
        <dgm:presLayoutVars>
          <dgm:bulletEnabled val="1"/>
        </dgm:presLayoutVars>
      </dgm:prSet>
      <dgm:spPr/>
      <dgm:t>
        <a:bodyPr/>
        <a:lstStyle/>
        <a:p>
          <a:endParaRPr lang="fr-BE"/>
        </a:p>
      </dgm:t>
    </dgm:pt>
    <dgm:pt modelId="{291F4640-8DDF-47AD-AD14-EA1DFE95D83A}" type="pres">
      <dgm:prSet presAssocID="{C367860F-72C8-4E99-88F4-60B8BD1742D3}" presName="aSpace2" presStyleCnt="0"/>
      <dgm:spPr/>
    </dgm:pt>
    <dgm:pt modelId="{C79F3C5D-713B-49F4-AEAC-55890C5B4688}" type="pres">
      <dgm:prSet presAssocID="{6B893525-097E-435D-8E14-2D9451082898}" presName="childNode" presStyleLbl="node1" presStyleIdx="4" presStyleCnt="6">
        <dgm:presLayoutVars>
          <dgm:bulletEnabled val="1"/>
        </dgm:presLayoutVars>
      </dgm:prSet>
      <dgm:spPr/>
      <dgm:t>
        <a:bodyPr/>
        <a:lstStyle/>
        <a:p>
          <a:endParaRPr lang="fr-BE"/>
        </a:p>
      </dgm:t>
    </dgm:pt>
    <dgm:pt modelId="{2798A8A3-9B7C-4D7D-8E0C-81FBAA5B7038}" type="pres">
      <dgm:prSet presAssocID="{4EADF60A-0F9E-4DB7-9EF9-B489AB64B5D3}" presName="aSpace" presStyleCnt="0"/>
      <dgm:spPr/>
    </dgm:pt>
    <dgm:pt modelId="{1232ECDD-9133-477B-8516-1566C7BCCBFF}" type="pres">
      <dgm:prSet presAssocID="{3F7CB2FE-D150-4548-B9D2-9758A2DB2289}" presName="compNode" presStyleCnt="0"/>
      <dgm:spPr/>
    </dgm:pt>
    <dgm:pt modelId="{BB287047-6FA1-45E0-A39F-881BABE18EA2}" type="pres">
      <dgm:prSet presAssocID="{3F7CB2FE-D150-4548-B9D2-9758A2DB2289}" presName="aNode" presStyleLbl="bgShp" presStyleIdx="2" presStyleCnt="3"/>
      <dgm:spPr/>
      <dgm:t>
        <a:bodyPr/>
        <a:lstStyle/>
        <a:p>
          <a:endParaRPr lang="fr-BE"/>
        </a:p>
      </dgm:t>
    </dgm:pt>
    <dgm:pt modelId="{506D6BD8-D378-4F73-9905-E19ABE8EFAC6}" type="pres">
      <dgm:prSet presAssocID="{3F7CB2FE-D150-4548-B9D2-9758A2DB2289}" presName="textNode" presStyleLbl="bgShp" presStyleIdx="2" presStyleCnt="3"/>
      <dgm:spPr/>
      <dgm:t>
        <a:bodyPr/>
        <a:lstStyle/>
        <a:p>
          <a:endParaRPr lang="fr-BE"/>
        </a:p>
      </dgm:t>
    </dgm:pt>
    <dgm:pt modelId="{C1916831-A223-42DE-BEEB-09E16C03C8CF}" type="pres">
      <dgm:prSet presAssocID="{3F7CB2FE-D150-4548-B9D2-9758A2DB2289}" presName="compChildNode" presStyleCnt="0"/>
      <dgm:spPr/>
    </dgm:pt>
    <dgm:pt modelId="{714CCABF-A95F-417D-9090-A160CD3A502F}" type="pres">
      <dgm:prSet presAssocID="{3F7CB2FE-D150-4548-B9D2-9758A2DB2289}" presName="theInnerList" presStyleCnt="0"/>
      <dgm:spPr/>
    </dgm:pt>
    <dgm:pt modelId="{09DF30CB-36AE-4231-A6E4-B632EC668521}" type="pres">
      <dgm:prSet presAssocID="{62BD956B-F191-489A-9170-F215C3BBA240}" presName="childNode" presStyleLbl="node1" presStyleIdx="5" presStyleCnt="6">
        <dgm:presLayoutVars>
          <dgm:bulletEnabled val="1"/>
        </dgm:presLayoutVars>
      </dgm:prSet>
      <dgm:spPr/>
      <dgm:t>
        <a:bodyPr/>
        <a:lstStyle/>
        <a:p>
          <a:endParaRPr lang="fr-BE"/>
        </a:p>
      </dgm:t>
    </dgm:pt>
  </dgm:ptLst>
  <dgm:cxnLst>
    <dgm:cxn modelId="{0E273847-5AED-4D51-AFD1-577FF30F778F}" type="presOf" srcId="{4EADF60A-0F9E-4DB7-9EF9-B489AB64B5D3}" destId="{7D00D127-56A7-4E17-BE08-A561B2D43C9D}" srcOrd="1" destOrd="0" presId="urn:microsoft.com/office/officeart/2005/8/layout/lProcess2"/>
    <dgm:cxn modelId="{12AC0474-3B3D-4D08-B09C-D67C02B2CE4F}" type="presOf" srcId="{6BCE1EC6-E76D-447A-834E-F84DBA3B6181}" destId="{1DE3906C-EFB8-437E-A5BF-5E4FE65A87A0}" srcOrd="0" destOrd="0" presId="urn:microsoft.com/office/officeart/2005/8/layout/lProcess2"/>
    <dgm:cxn modelId="{9002A065-2706-4C35-8D73-63681EAC14A2}" type="presOf" srcId="{C38680F5-945A-4F37-BCAC-BA243385C52B}" destId="{35426F7E-E895-445C-B393-17B4DB0E9103}" srcOrd="0" destOrd="0" presId="urn:microsoft.com/office/officeart/2005/8/layout/lProcess2"/>
    <dgm:cxn modelId="{D9496452-3CC0-4FA7-8033-147675CA9F5D}" srcId="{0C250BFC-553A-4473-9273-3BE7DC30F554}" destId="{C38680F5-945A-4F37-BCAC-BA243385C52B}" srcOrd="0" destOrd="0" parTransId="{51E6A36E-1E0E-4731-B6BE-64391CD90973}" sibTransId="{83AB1F2C-B782-433C-AF5D-FEB920B822B9}"/>
    <dgm:cxn modelId="{D6260194-7A33-44C6-B280-57AC3DEF920C}" srcId="{82D0A923-E3DA-4DB1-A157-343F78AB71CF}" destId="{4EADF60A-0F9E-4DB7-9EF9-B489AB64B5D3}" srcOrd="1" destOrd="0" parTransId="{0AF22CE6-88BD-4243-9DE9-7EF580B2085B}" sibTransId="{56CFB59E-D2D5-4013-83AD-C5BE24E2E8A1}"/>
    <dgm:cxn modelId="{DCFDDC2E-1738-467B-861F-3AD94662124C}" type="presOf" srcId="{0C250BFC-553A-4473-9273-3BE7DC30F554}" destId="{804A062A-4FB4-4FAB-9F6D-85D57F2707E9}" srcOrd="1" destOrd="0" presId="urn:microsoft.com/office/officeart/2005/8/layout/lProcess2"/>
    <dgm:cxn modelId="{FEB6595E-13E0-4093-88A4-5B5B1E36EC44}" type="presOf" srcId="{6B893525-097E-435D-8E14-2D9451082898}" destId="{C79F3C5D-713B-49F4-AEAC-55890C5B4688}" srcOrd="0" destOrd="0" presId="urn:microsoft.com/office/officeart/2005/8/layout/lProcess2"/>
    <dgm:cxn modelId="{1473F658-4EEB-4AF0-A2DF-8CFDE02C3D25}" srcId="{0C250BFC-553A-4473-9273-3BE7DC30F554}" destId="{31391DAE-8727-4436-85BF-6AD703EFEC89}" srcOrd="1" destOrd="0" parTransId="{FB05BEF0-81E6-4C35-BB8C-1398648C2163}" sibTransId="{2FF1E153-B844-443B-9B66-39A364BD5981}"/>
    <dgm:cxn modelId="{6C3A4D51-AB79-47B5-A493-C04001D2E1A3}" type="presOf" srcId="{3F7CB2FE-D150-4548-B9D2-9758A2DB2289}" destId="{506D6BD8-D378-4F73-9905-E19ABE8EFAC6}" srcOrd="1" destOrd="0" presId="urn:microsoft.com/office/officeart/2005/8/layout/lProcess2"/>
    <dgm:cxn modelId="{09BC8105-B6F9-49AA-A2D2-04375BFD6806}" type="presOf" srcId="{82D0A923-E3DA-4DB1-A157-343F78AB71CF}" destId="{24A0DE06-A10C-42FD-A913-7754307EDECB}" srcOrd="0" destOrd="0" presId="urn:microsoft.com/office/officeart/2005/8/layout/lProcess2"/>
    <dgm:cxn modelId="{CBAE0BBD-2FA1-4F73-8F01-2D694757252D}" srcId="{4EADF60A-0F9E-4DB7-9EF9-B489AB64B5D3}" destId="{C367860F-72C8-4E99-88F4-60B8BD1742D3}" srcOrd="1" destOrd="0" parTransId="{81B2AC7F-B320-478F-9F22-B62EC97388B9}" sibTransId="{1F7649EA-3017-4BE0-B802-4E1D6B48D50F}"/>
    <dgm:cxn modelId="{F900AAE1-61CE-4115-8F4F-51FEEDD5AEAB}" type="presOf" srcId="{C367860F-72C8-4E99-88F4-60B8BD1742D3}" destId="{CC9F2EC0-01D7-4EBF-84F1-F078535E637A}" srcOrd="0" destOrd="0" presId="urn:microsoft.com/office/officeart/2005/8/layout/lProcess2"/>
    <dgm:cxn modelId="{572AF3FC-79B1-4E4C-B372-CFA9AB0BCFAE}" srcId="{3F7CB2FE-D150-4548-B9D2-9758A2DB2289}" destId="{62BD956B-F191-489A-9170-F215C3BBA240}" srcOrd="0" destOrd="0" parTransId="{C8D387C5-68E3-4B01-8978-10F3762CC7BC}" sibTransId="{02C450E5-0C72-49CC-930C-4799C969370E}"/>
    <dgm:cxn modelId="{29258C33-6F82-4AB2-992C-1C6B9319F532}" type="presOf" srcId="{3F7CB2FE-D150-4548-B9D2-9758A2DB2289}" destId="{BB287047-6FA1-45E0-A39F-881BABE18EA2}" srcOrd="0" destOrd="0" presId="urn:microsoft.com/office/officeart/2005/8/layout/lProcess2"/>
    <dgm:cxn modelId="{2EA2D28D-3E66-469C-A65F-4AD22E30CE09}" srcId="{4EADF60A-0F9E-4DB7-9EF9-B489AB64B5D3}" destId="{6B893525-097E-435D-8E14-2D9451082898}" srcOrd="2" destOrd="0" parTransId="{CD1C5B64-4824-43E5-87E7-EF3DAE826936}" sibTransId="{AFF66906-EC6D-477B-835B-75F7E8FA7783}"/>
    <dgm:cxn modelId="{F05AC259-781D-4E88-85A2-A56DDC6CF58E}" type="presOf" srcId="{31391DAE-8727-4436-85BF-6AD703EFEC89}" destId="{5EFC516E-F79D-46B7-BC86-EC761F36D57B}" srcOrd="0" destOrd="0" presId="urn:microsoft.com/office/officeart/2005/8/layout/lProcess2"/>
    <dgm:cxn modelId="{8EEDC255-E387-4C1C-A0E7-1FCE22B097CF}" type="presOf" srcId="{4EADF60A-0F9E-4DB7-9EF9-B489AB64B5D3}" destId="{63396AA2-C581-4478-8AE9-302F3215B53A}" srcOrd="0" destOrd="0" presId="urn:microsoft.com/office/officeart/2005/8/layout/lProcess2"/>
    <dgm:cxn modelId="{14CE43E0-5DF0-4FAC-AF72-0116DC5B5C4D}" srcId="{4EADF60A-0F9E-4DB7-9EF9-B489AB64B5D3}" destId="{6BCE1EC6-E76D-447A-834E-F84DBA3B6181}" srcOrd="0" destOrd="0" parTransId="{F48F2C3B-CA27-4350-A02B-D45F56B5A770}" sibTransId="{363E0DEC-03E7-4A7B-9EE5-72E46B1A993E}"/>
    <dgm:cxn modelId="{94B8A12E-ACD3-4E43-8A41-18B2FAA98D34}" srcId="{82D0A923-E3DA-4DB1-A157-343F78AB71CF}" destId="{0C250BFC-553A-4473-9273-3BE7DC30F554}" srcOrd="0" destOrd="0" parTransId="{9726C6F6-E5E9-4962-A32D-520B7745F469}" sibTransId="{62AA74DE-994F-4C61-8A4B-1A843BD5C32F}"/>
    <dgm:cxn modelId="{6369D2F1-FFFD-4576-AB8F-F4AB9A44C259}" type="presOf" srcId="{0C250BFC-553A-4473-9273-3BE7DC30F554}" destId="{F475C88E-379D-419B-AD94-00A937333F4C}" srcOrd="0" destOrd="0" presId="urn:microsoft.com/office/officeart/2005/8/layout/lProcess2"/>
    <dgm:cxn modelId="{0372B168-57E1-47F1-92AF-3DED738B7459}" type="presOf" srcId="{62BD956B-F191-489A-9170-F215C3BBA240}" destId="{09DF30CB-36AE-4231-A6E4-B632EC668521}" srcOrd="0" destOrd="0" presId="urn:microsoft.com/office/officeart/2005/8/layout/lProcess2"/>
    <dgm:cxn modelId="{33F0AD62-21F0-4ABB-AD63-92BC1CF56E83}" srcId="{82D0A923-E3DA-4DB1-A157-343F78AB71CF}" destId="{3F7CB2FE-D150-4548-B9D2-9758A2DB2289}" srcOrd="2" destOrd="0" parTransId="{7E43896C-50D0-4A3E-B5A1-34958DF9195E}" sibTransId="{E0CE977F-BC8C-498F-AFD8-50EB210CBF73}"/>
    <dgm:cxn modelId="{21A20246-F9B3-48C8-9E15-D2ECD8112BA1}" type="presParOf" srcId="{24A0DE06-A10C-42FD-A913-7754307EDECB}" destId="{3C0EB062-565E-4662-BAED-3E1CE5B875A6}" srcOrd="0" destOrd="0" presId="urn:microsoft.com/office/officeart/2005/8/layout/lProcess2"/>
    <dgm:cxn modelId="{760FFB5D-1001-464A-A538-EE3BBDD8A535}" type="presParOf" srcId="{3C0EB062-565E-4662-BAED-3E1CE5B875A6}" destId="{F475C88E-379D-419B-AD94-00A937333F4C}" srcOrd="0" destOrd="0" presId="urn:microsoft.com/office/officeart/2005/8/layout/lProcess2"/>
    <dgm:cxn modelId="{4DFFC2B5-8003-4038-A27E-BC15FF50A22F}" type="presParOf" srcId="{3C0EB062-565E-4662-BAED-3E1CE5B875A6}" destId="{804A062A-4FB4-4FAB-9F6D-85D57F2707E9}" srcOrd="1" destOrd="0" presId="urn:microsoft.com/office/officeart/2005/8/layout/lProcess2"/>
    <dgm:cxn modelId="{0A63BF8B-0053-4E97-BDD1-0100A8ACE0F6}" type="presParOf" srcId="{3C0EB062-565E-4662-BAED-3E1CE5B875A6}" destId="{B828FDC8-138C-4DB9-BF32-530CAF759EE9}" srcOrd="2" destOrd="0" presId="urn:microsoft.com/office/officeart/2005/8/layout/lProcess2"/>
    <dgm:cxn modelId="{26578CC5-76F5-4346-9E0D-E444566C0227}" type="presParOf" srcId="{B828FDC8-138C-4DB9-BF32-530CAF759EE9}" destId="{6F39773B-3081-48D8-9DFB-00896D1D2952}" srcOrd="0" destOrd="0" presId="urn:microsoft.com/office/officeart/2005/8/layout/lProcess2"/>
    <dgm:cxn modelId="{8535A02D-E457-4235-B321-343D35A0EEF5}" type="presParOf" srcId="{6F39773B-3081-48D8-9DFB-00896D1D2952}" destId="{35426F7E-E895-445C-B393-17B4DB0E9103}" srcOrd="0" destOrd="0" presId="urn:microsoft.com/office/officeart/2005/8/layout/lProcess2"/>
    <dgm:cxn modelId="{E6E6FD45-F8B8-475A-BE5F-4AB339CBEA7A}" type="presParOf" srcId="{6F39773B-3081-48D8-9DFB-00896D1D2952}" destId="{5F22FB4C-236E-4607-8621-01A80F63FD02}" srcOrd="1" destOrd="0" presId="urn:microsoft.com/office/officeart/2005/8/layout/lProcess2"/>
    <dgm:cxn modelId="{57CDC286-1316-414E-A234-2CCDED78E871}" type="presParOf" srcId="{6F39773B-3081-48D8-9DFB-00896D1D2952}" destId="{5EFC516E-F79D-46B7-BC86-EC761F36D57B}" srcOrd="2" destOrd="0" presId="urn:microsoft.com/office/officeart/2005/8/layout/lProcess2"/>
    <dgm:cxn modelId="{9DFD699E-16E4-435D-B5CD-05D0C341611F}" type="presParOf" srcId="{24A0DE06-A10C-42FD-A913-7754307EDECB}" destId="{396F5C55-6313-49F7-A192-E75E507AB0FA}" srcOrd="1" destOrd="0" presId="urn:microsoft.com/office/officeart/2005/8/layout/lProcess2"/>
    <dgm:cxn modelId="{DDAE9EBC-FA0D-423C-A040-1216ACB3D4C9}" type="presParOf" srcId="{24A0DE06-A10C-42FD-A913-7754307EDECB}" destId="{3244B2A0-82A2-4340-A460-2B923E9E4BA6}" srcOrd="2" destOrd="0" presId="urn:microsoft.com/office/officeart/2005/8/layout/lProcess2"/>
    <dgm:cxn modelId="{9F0943BA-E674-4B57-AD7B-4C3E93DA2946}" type="presParOf" srcId="{3244B2A0-82A2-4340-A460-2B923E9E4BA6}" destId="{63396AA2-C581-4478-8AE9-302F3215B53A}" srcOrd="0" destOrd="0" presId="urn:microsoft.com/office/officeart/2005/8/layout/lProcess2"/>
    <dgm:cxn modelId="{E4DBEFB1-AF47-4AD3-B059-C5243D2CF584}" type="presParOf" srcId="{3244B2A0-82A2-4340-A460-2B923E9E4BA6}" destId="{7D00D127-56A7-4E17-BE08-A561B2D43C9D}" srcOrd="1" destOrd="0" presId="urn:microsoft.com/office/officeart/2005/8/layout/lProcess2"/>
    <dgm:cxn modelId="{7E4C96AD-3123-4803-AAB8-7F30589E47AF}" type="presParOf" srcId="{3244B2A0-82A2-4340-A460-2B923E9E4BA6}" destId="{D1E55164-6504-477C-B7C8-4A9FA54776C5}" srcOrd="2" destOrd="0" presId="urn:microsoft.com/office/officeart/2005/8/layout/lProcess2"/>
    <dgm:cxn modelId="{71A78FCF-A8C8-4CA7-BA8D-645E82785EAC}" type="presParOf" srcId="{D1E55164-6504-477C-B7C8-4A9FA54776C5}" destId="{A30C16B0-9F58-4670-9D47-E1475CB14235}" srcOrd="0" destOrd="0" presId="urn:microsoft.com/office/officeart/2005/8/layout/lProcess2"/>
    <dgm:cxn modelId="{7DACC1B9-E85F-43C6-BA68-996865A2E0CF}" type="presParOf" srcId="{A30C16B0-9F58-4670-9D47-E1475CB14235}" destId="{1DE3906C-EFB8-437E-A5BF-5E4FE65A87A0}" srcOrd="0" destOrd="0" presId="urn:microsoft.com/office/officeart/2005/8/layout/lProcess2"/>
    <dgm:cxn modelId="{535F16AA-C5EA-4263-8051-23CC923D25A8}" type="presParOf" srcId="{A30C16B0-9F58-4670-9D47-E1475CB14235}" destId="{04D3F0E6-154E-43CA-A742-FA224D8321C7}" srcOrd="1" destOrd="0" presId="urn:microsoft.com/office/officeart/2005/8/layout/lProcess2"/>
    <dgm:cxn modelId="{7BA835B9-00C4-4D7D-AA84-30DDBD741CCC}" type="presParOf" srcId="{A30C16B0-9F58-4670-9D47-E1475CB14235}" destId="{CC9F2EC0-01D7-4EBF-84F1-F078535E637A}" srcOrd="2" destOrd="0" presId="urn:microsoft.com/office/officeart/2005/8/layout/lProcess2"/>
    <dgm:cxn modelId="{B18C2A4E-CD1A-48F2-90FE-06A427BC195E}" type="presParOf" srcId="{A30C16B0-9F58-4670-9D47-E1475CB14235}" destId="{291F4640-8DDF-47AD-AD14-EA1DFE95D83A}" srcOrd="3" destOrd="0" presId="urn:microsoft.com/office/officeart/2005/8/layout/lProcess2"/>
    <dgm:cxn modelId="{AE37BA52-8E0A-40F0-A52E-4CA79488F76E}" type="presParOf" srcId="{A30C16B0-9F58-4670-9D47-E1475CB14235}" destId="{C79F3C5D-713B-49F4-AEAC-55890C5B4688}" srcOrd="4" destOrd="0" presId="urn:microsoft.com/office/officeart/2005/8/layout/lProcess2"/>
    <dgm:cxn modelId="{613D0107-73D6-4611-B09D-0BAFD4C0494A}" type="presParOf" srcId="{24A0DE06-A10C-42FD-A913-7754307EDECB}" destId="{2798A8A3-9B7C-4D7D-8E0C-81FBAA5B7038}" srcOrd="3" destOrd="0" presId="urn:microsoft.com/office/officeart/2005/8/layout/lProcess2"/>
    <dgm:cxn modelId="{5D930B08-3072-46B8-9991-2124EA61A54A}" type="presParOf" srcId="{24A0DE06-A10C-42FD-A913-7754307EDECB}" destId="{1232ECDD-9133-477B-8516-1566C7BCCBFF}" srcOrd="4" destOrd="0" presId="urn:microsoft.com/office/officeart/2005/8/layout/lProcess2"/>
    <dgm:cxn modelId="{5C5DC8A6-0BE1-4DE3-86AC-3BABAEA4B2B5}" type="presParOf" srcId="{1232ECDD-9133-477B-8516-1566C7BCCBFF}" destId="{BB287047-6FA1-45E0-A39F-881BABE18EA2}" srcOrd="0" destOrd="0" presId="urn:microsoft.com/office/officeart/2005/8/layout/lProcess2"/>
    <dgm:cxn modelId="{CE6BECAC-22E5-47B2-8DEC-C19D50154F5B}" type="presParOf" srcId="{1232ECDD-9133-477B-8516-1566C7BCCBFF}" destId="{506D6BD8-D378-4F73-9905-E19ABE8EFAC6}" srcOrd="1" destOrd="0" presId="urn:microsoft.com/office/officeart/2005/8/layout/lProcess2"/>
    <dgm:cxn modelId="{A704F815-0448-4E8F-BEF4-6F4705D2D650}" type="presParOf" srcId="{1232ECDD-9133-477B-8516-1566C7BCCBFF}" destId="{C1916831-A223-42DE-BEEB-09E16C03C8CF}" srcOrd="2" destOrd="0" presId="urn:microsoft.com/office/officeart/2005/8/layout/lProcess2"/>
    <dgm:cxn modelId="{21FE31F6-061C-4BF1-9FB6-9CC35B5A950C}" type="presParOf" srcId="{C1916831-A223-42DE-BEEB-09E16C03C8CF}" destId="{714CCABF-A95F-417D-9090-A160CD3A502F}" srcOrd="0" destOrd="0" presId="urn:microsoft.com/office/officeart/2005/8/layout/lProcess2"/>
    <dgm:cxn modelId="{A7B8E21B-2963-4D36-A30A-57C60848CC49}" type="presParOf" srcId="{714CCABF-A95F-417D-9090-A160CD3A502F}" destId="{09DF30CB-36AE-4231-A6E4-B632EC668521}" srcOrd="0" destOrd="0" presId="urn:microsoft.com/office/officeart/2005/8/layout/lProcess2"/>
  </dgm:cxnLst>
  <dgm:bg>
    <a:solidFill>
      <a:schemeClr val="bg1"/>
    </a:solidFill>
  </dgm:bg>
  <dgm:whole>
    <a:ln>
      <a:solidFill>
        <a:schemeClr val="bg1"/>
      </a:solid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5C88E-379D-419B-AD94-00A937333F4C}">
      <dsp:nvSpPr>
        <dsp:cNvPr id="0" name=""/>
        <dsp:cNvSpPr/>
      </dsp:nvSpPr>
      <dsp:spPr>
        <a:xfrm>
          <a:off x="1019" y="0"/>
          <a:ext cx="2651075" cy="43204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IE" sz="2400" b="1" kern="1200" dirty="0">
              <a:solidFill>
                <a:schemeClr val="tx1"/>
              </a:solidFill>
            </a:rPr>
            <a:t>AUTOMATION</a:t>
          </a:r>
        </a:p>
      </dsp:txBody>
      <dsp:txXfrm>
        <a:off x="1019" y="0"/>
        <a:ext cx="2651075" cy="1296144"/>
      </dsp:txXfrm>
    </dsp:sp>
    <dsp:sp modelId="{35426F7E-E895-445C-B393-17B4DB0E9103}">
      <dsp:nvSpPr>
        <dsp:cNvPr id="0" name=""/>
        <dsp:cNvSpPr/>
      </dsp:nvSpPr>
      <dsp:spPr>
        <a:xfrm>
          <a:off x="266127" y="1297409"/>
          <a:ext cx="2120860" cy="1302683"/>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IE" sz="1700" b="1" kern="1200">
              <a:solidFill>
                <a:schemeClr val="tx1"/>
              </a:solidFill>
            </a:rPr>
            <a:t>Artificial </a:t>
          </a:r>
          <a:r>
            <a:rPr lang="en-IE" sz="1700" b="1" kern="1200" dirty="0">
              <a:solidFill>
                <a:schemeClr val="tx1"/>
              </a:solidFill>
            </a:rPr>
            <a:t>Intelligence</a:t>
          </a:r>
        </a:p>
      </dsp:txBody>
      <dsp:txXfrm>
        <a:off x="304281" y="1335563"/>
        <a:ext cx="2044552" cy="1226375"/>
      </dsp:txXfrm>
    </dsp:sp>
    <dsp:sp modelId="{5EFC516E-F79D-46B7-BC86-EC761F36D57B}">
      <dsp:nvSpPr>
        <dsp:cNvPr id="0" name=""/>
        <dsp:cNvSpPr/>
      </dsp:nvSpPr>
      <dsp:spPr>
        <a:xfrm>
          <a:off x="266127" y="2800506"/>
          <a:ext cx="2120860" cy="1302683"/>
        </a:xfrm>
        <a:prstGeom prst="roundRect">
          <a:avLst>
            <a:gd name="adj" fmla="val 10000"/>
          </a:avLst>
        </a:prstGeom>
        <a:gradFill rotWithShape="0">
          <a:gsLst>
            <a:gs pos="0">
              <a:schemeClr val="accent4">
                <a:hueOff val="-218326"/>
                <a:satOff val="7438"/>
                <a:lumOff val="-2314"/>
                <a:alphaOff val="0"/>
                <a:satMod val="103000"/>
                <a:lumMod val="102000"/>
                <a:tint val="94000"/>
              </a:schemeClr>
            </a:gs>
            <a:gs pos="50000">
              <a:schemeClr val="accent4">
                <a:hueOff val="-218326"/>
                <a:satOff val="7438"/>
                <a:lumOff val="-2314"/>
                <a:alphaOff val="0"/>
                <a:satMod val="110000"/>
                <a:lumMod val="100000"/>
                <a:shade val="100000"/>
              </a:schemeClr>
            </a:gs>
            <a:gs pos="100000">
              <a:schemeClr val="accent4">
                <a:hueOff val="-218326"/>
                <a:satOff val="7438"/>
                <a:lumOff val="-2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IE" sz="1700" b="1" kern="1200" dirty="0">
              <a:solidFill>
                <a:schemeClr val="tx1"/>
              </a:solidFill>
            </a:rPr>
            <a:t>Advanced Robotics</a:t>
          </a:r>
        </a:p>
      </dsp:txBody>
      <dsp:txXfrm>
        <a:off x="304281" y="2838660"/>
        <a:ext cx="2044552" cy="1226375"/>
      </dsp:txXfrm>
    </dsp:sp>
    <dsp:sp modelId="{63396AA2-C581-4478-8AE9-302F3215B53A}">
      <dsp:nvSpPr>
        <dsp:cNvPr id="0" name=""/>
        <dsp:cNvSpPr/>
      </dsp:nvSpPr>
      <dsp:spPr>
        <a:xfrm>
          <a:off x="2850926" y="0"/>
          <a:ext cx="2651075" cy="43204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IE" sz="2400" b="1" kern="1200" cap="all" baseline="0">
              <a:solidFill>
                <a:schemeClr val="tx1"/>
              </a:solidFill>
            </a:rPr>
            <a:t>Digitisation of processes</a:t>
          </a:r>
          <a:endParaRPr lang="en-IE" sz="2400" b="1" kern="1200" cap="all" baseline="0" dirty="0">
            <a:solidFill>
              <a:schemeClr val="tx1"/>
            </a:solidFill>
          </a:endParaRPr>
        </a:p>
      </dsp:txBody>
      <dsp:txXfrm>
        <a:off x="2850926" y="0"/>
        <a:ext cx="2651075" cy="1296144"/>
      </dsp:txXfrm>
    </dsp:sp>
    <dsp:sp modelId="{1DE3906C-EFB8-437E-A5BF-5E4FE65A87A0}">
      <dsp:nvSpPr>
        <dsp:cNvPr id="0" name=""/>
        <dsp:cNvSpPr/>
      </dsp:nvSpPr>
      <dsp:spPr>
        <a:xfrm>
          <a:off x="3116033" y="1296513"/>
          <a:ext cx="2120860" cy="848801"/>
        </a:xfrm>
        <a:prstGeom prst="roundRect">
          <a:avLst>
            <a:gd name="adj" fmla="val 10000"/>
          </a:avLst>
        </a:prstGeom>
        <a:gradFill rotWithShape="0">
          <a:gsLst>
            <a:gs pos="0">
              <a:schemeClr val="accent4">
                <a:hueOff val="-436652"/>
                <a:satOff val="14876"/>
                <a:lumOff val="-4628"/>
                <a:alphaOff val="0"/>
                <a:satMod val="103000"/>
                <a:lumMod val="102000"/>
                <a:tint val="94000"/>
              </a:schemeClr>
            </a:gs>
            <a:gs pos="50000">
              <a:schemeClr val="accent4">
                <a:hueOff val="-436652"/>
                <a:satOff val="14876"/>
                <a:lumOff val="-4628"/>
                <a:alphaOff val="0"/>
                <a:satMod val="110000"/>
                <a:lumMod val="100000"/>
                <a:shade val="100000"/>
              </a:schemeClr>
            </a:gs>
            <a:gs pos="100000">
              <a:schemeClr val="accent4">
                <a:hueOff val="-436652"/>
                <a:satOff val="14876"/>
                <a:lumOff val="-4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IE" sz="1700" b="1" kern="1200" dirty="0">
              <a:solidFill>
                <a:schemeClr val="tx1"/>
              </a:solidFill>
            </a:rPr>
            <a:t>Internet of things</a:t>
          </a:r>
        </a:p>
      </dsp:txBody>
      <dsp:txXfrm>
        <a:off x="3140894" y="1321374"/>
        <a:ext cx="2071138" cy="799079"/>
      </dsp:txXfrm>
    </dsp:sp>
    <dsp:sp modelId="{CC9F2EC0-01D7-4EBF-84F1-F078535E637A}">
      <dsp:nvSpPr>
        <dsp:cNvPr id="0" name=""/>
        <dsp:cNvSpPr/>
      </dsp:nvSpPr>
      <dsp:spPr>
        <a:xfrm>
          <a:off x="3116033" y="2275899"/>
          <a:ext cx="2120860" cy="848801"/>
        </a:xfrm>
        <a:prstGeom prst="roundRect">
          <a:avLst>
            <a:gd name="adj" fmla="val 10000"/>
          </a:avLst>
        </a:prstGeom>
        <a:gradFill rotWithShape="0">
          <a:gsLst>
            <a:gs pos="0">
              <a:schemeClr val="accent4">
                <a:hueOff val="-654978"/>
                <a:satOff val="22314"/>
                <a:lumOff val="-6941"/>
                <a:alphaOff val="0"/>
                <a:satMod val="103000"/>
                <a:lumMod val="102000"/>
                <a:tint val="94000"/>
              </a:schemeClr>
            </a:gs>
            <a:gs pos="50000">
              <a:schemeClr val="accent4">
                <a:hueOff val="-654978"/>
                <a:satOff val="22314"/>
                <a:lumOff val="-6941"/>
                <a:alphaOff val="0"/>
                <a:satMod val="110000"/>
                <a:lumMod val="100000"/>
                <a:shade val="100000"/>
              </a:schemeClr>
            </a:gs>
            <a:gs pos="100000">
              <a:schemeClr val="accent4">
                <a:hueOff val="-654978"/>
                <a:satOff val="22314"/>
                <a:lumOff val="-6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IE" sz="1700" b="1" kern="1200" dirty="0">
              <a:solidFill>
                <a:schemeClr val="tx1"/>
              </a:solidFill>
            </a:rPr>
            <a:t>3d printing</a:t>
          </a:r>
        </a:p>
      </dsp:txBody>
      <dsp:txXfrm>
        <a:off x="3140894" y="2300760"/>
        <a:ext cx="2071138" cy="799079"/>
      </dsp:txXfrm>
    </dsp:sp>
    <dsp:sp modelId="{C79F3C5D-713B-49F4-AEAC-55890C5B4688}">
      <dsp:nvSpPr>
        <dsp:cNvPr id="0" name=""/>
        <dsp:cNvSpPr/>
      </dsp:nvSpPr>
      <dsp:spPr>
        <a:xfrm>
          <a:off x="3116033" y="3255285"/>
          <a:ext cx="2120860" cy="848801"/>
        </a:xfrm>
        <a:prstGeom prst="roundRect">
          <a:avLst>
            <a:gd name="adj" fmla="val 10000"/>
          </a:avLst>
        </a:prstGeom>
        <a:gradFill rotWithShape="0">
          <a:gsLst>
            <a:gs pos="0">
              <a:schemeClr val="accent4">
                <a:hueOff val="-873304"/>
                <a:satOff val="29752"/>
                <a:lumOff val="-9255"/>
                <a:alphaOff val="0"/>
                <a:satMod val="103000"/>
                <a:lumMod val="102000"/>
                <a:tint val="94000"/>
              </a:schemeClr>
            </a:gs>
            <a:gs pos="50000">
              <a:schemeClr val="accent4">
                <a:hueOff val="-873304"/>
                <a:satOff val="29752"/>
                <a:lumOff val="-9255"/>
                <a:alphaOff val="0"/>
                <a:satMod val="110000"/>
                <a:lumMod val="100000"/>
                <a:shade val="100000"/>
              </a:schemeClr>
            </a:gs>
            <a:gs pos="100000">
              <a:schemeClr val="accent4">
                <a:hueOff val="-873304"/>
                <a:satOff val="29752"/>
                <a:lumOff val="-925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IE" sz="1700" b="1" kern="1200" dirty="0">
              <a:solidFill>
                <a:schemeClr val="tx1"/>
              </a:solidFill>
            </a:rPr>
            <a:t>Virtual/augmented reality</a:t>
          </a:r>
        </a:p>
      </dsp:txBody>
      <dsp:txXfrm>
        <a:off x="3140894" y="3280146"/>
        <a:ext cx="2071138" cy="799079"/>
      </dsp:txXfrm>
    </dsp:sp>
    <dsp:sp modelId="{BB287047-6FA1-45E0-A39F-881BABE18EA2}">
      <dsp:nvSpPr>
        <dsp:cNvPr id="0" name=""/>
        <dsp:cNvSpPr/>
      </dsp:nvSpPr>
      <dsp:spPr>
        <a:xfrm>
          <a:off x="5700832" y="0"/>
          <a:ext cx="2651075" cy="43204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IE" sz="2400" b="1" kern="1200" cap="all" baseline="0">
              <a:solidFill>
                <a:schemeClr val="tx1"/>
              </a:solidFill>
            </a:rPr>
            <a:t>Coordination by Platforms</a:t>
          </a:r>
          <a:endParaRPr lang="en-IE" sz="2400" b="1" kern="1200" cap="all" baseline="0" dirty="0">
            <a:solidFill>
              <a:schemeClr val="tx1"/>
            </a:solidFill>
          </a:endParaRPr>
        </a:p>
      </dsp:txBody>
      <dsp:txXfrm>
        <a:off x="5700832" y="0"/>
        <a:ext cx="2651075" cy="1296144"/>
      </dsp:txXfrm>
    </dsp:sp>
    <dsp:sp modelId="{09DF30CB-36AE-4231-A6E4-B632EC668521}">
      <dsp:nvSpPr>
        <dsp:cNvPr id="0" name=""/>
        <dsp:cNvSpPr/>
      </dsp:nvSpPr>
      <dsp:spPr>
        <a:xfrm>
          <a:off x="5965940" y="1296144"/>
          <a:ext cx="2120860" cy="2808312"/>
        </a:xfrm>
        <a:prstGeom prst="roundRect">
          <a:avLst>
            <a:gd name="adj" fmla="val 10000"/>
          </a:avLst>
        </a:prstGeom>
        <a:gradFill rotWithShape="0">
          <a:gsLst>
            <a:gs pos="0">
              <a:schemeClr val="accent4">
                <a:hueOff val="-1091630"/>
                <a:satOff val="37190"/>
                <a:lumOff val="-11569"/>
                <a:alphaOff val="0"/>
                <a:satMod val="103000"/>
                <a:lumMod val="102000"/>
                <a:tint val="94000"/>
              </a:schemeClr>
            </a:gs>
            <a:gs pos="50000">
              <a:schemeClr val="accent4">
                <a:hueOff val="-1091630"/>
                <a:satOff val="37190"/>
                <a:lumOff val="-11569"/>
                <a:alphaOff val="0"/>
                <a:satMod val="110000"/>
                <a:lumMod val="100000"/>
                <a:shade val="100000"/>
              </a:schemeClr>
            </a:gs>
            <a:gs pos="100000">
              <a:schemeClr val="accent4">
                <a:hueOff val="-1091630"/>
                <a:satOff val="37190"/>
                <a:lumOff val="-115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IE" sz="1700" b="1" kern="1200" dirty="0">
              <a:solidFill>
                <a:schemeClr val="tx1"/>
              </a:solidFill>
            </a:rPr>
            <a:t>Crowd employment/ platform work</a:t>
          </a:r>
        </a:p>
      </dsp:txBody>
      <dsp:txXfrm>
        <a:off x="6028058" y="1358262"/>
        <a:ext cx="1996624" cy="268407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B8C386-D7A7-42DA-A367-1D2BAF07B32F}" type="datetimeFigureOut">
              <a:rPr lang="fr-BE" smtClean="0"/>
              <a:t>30-05-18</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33BF19-3892-4887-AB3C-EF4D15D095EA}" type="slidenum">
              <a:rPr lang="fr-BE" smtClean="0"/>
              <a:t>‹N°›</a:t>
            </a:fld>
            <a:endParaRPr lang="fr-BE"/>
          </a:p>
        </p:txBody>
      </p:sp>
    </p:spTree>
    <p:extLst>
      <p:ext uri="{BB962C8B-B14F-4D97-AF65-F5344CB8AC3E}">
        <p14:creationId xmlns:p14="http://schemas.microsoft.com/office/powerpoint/2010/main" val="2003401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5D387E7E-2C58-4C3C-A60D-0CA579FEBF14}" type="slidenum">
              <a:rPr lang="de-DE" smtClean="0"/>
              <a:t>12</a:t>
            </a:fld>
            <a:endParaRPr lang="de-DE" dirty="0"/>
          </a:p>
        </p:txBody>
      </p:sp>
    </p:spTree>
    <p:extLst>
      <p:ext uri="{BB962C8B-B14F-4D97-AF65-F5344CB8AC3E}">
        <p14:creationId xmlns:p14="http://schemas.microsoft.com/office/powerpoint/2010/main" val="3438979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16B1FD-A2BF-41CA-B661-2FA7CC9F455C}" type="slidenum">
              <a:rPr kumimoji="0" lang="en-I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0344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IE" baseline="0" dirty="0"/>
              <a:t>To interpret the current wave of technological change Eurofound has classified technologies into 3 different driver:</a:t>
            </a:r>
            <a:endParaRPr lang="en-IE" dirty="0"/>
          </a:p>
          <a:p>
            <a:pPr marL="457200" lvl="1" indent="0">
              <a:buFont typeface="Arial" panose="020B0604020202020204" pitchFamily="34" charset="0"/>
              <a:buNone/>
            </a:pPr>
            <a:endParaRPr lang="en-GB" b="1" dirty="0">
              <a:solidFill>
                <a:srgbClr val="08519F"/>
              </a:solidFill>
            </a:endParaRPr>
          </a:p>
          <a:p>
            <a:pPr marL="457200" lvl="1" indent="0">
              <a:buFont typeface="Arial" panose="020B0604020202020204" pitchFamily="34" charset="0"/>
              <a:buNone/>
            </a:pPr>
            <a:r>
              <a:rPr lang="en-GB" b="1" dirty="0">
                <a:solidFill>
                  <a:srgbClr val="08519F"/>
                </a:solidFill>
              </a:rPr>
              <a:t>Automation of tasks: </a:t>
            </a:r>
            <a:r>
              <a:rPr lang="en-GB" dirty="0">
                <a:solidFill>
                  <a:srgbClr val="000000"/>
                </a:solidFill>
              </a:rPr>
              <a:t>replacement of labour input by machine input for some types of tasks within the production process.</a:t>
            </a:r>
          </a:p>
          <a:p>
            <a:pPr marL="457200" lvl="1" indent="0">
              <a:buFont typeface="Arial" panose="020B0604020202020204" pitchFamily="34" charset="0"/>
              <a:buNone/>
            </a:pPr>
            <a:r>
              <a:rPr lang="en-GB" b="1" dirty="0">
                <a:solidFill>
                  <a:srgbClr val="08519F"/>
                </a:solidFill>
              </a:rPr>
              <a:t>Digitization of processes: </a:t>
            </a:r>
            <a:r>
              <a:rPr lang="en-GB" dirty="0">
                <a:solidFill>
                  <a:srgbClr val="000000"/>
                </a:solidFill>
              </a:rPr>
              <a:t>use of sensors and rendering devices to translate parts of the physical production process into bits, and vice-versa.</a:t>
            </a:r>
          </a:p>
          <a:p>
            <a:pPr marL="457200" lvl="1" indent="0">
              <a:buFont typeface="Arial" panose="020B0604020202020204" pitchFamily="34" charset="0"/>
              <a:buNone/>
            </a:pPr>
            <a:r>
              <a:rPr lang="en-GB" b="1" dirty="0">
                <a:solidFill>
                  <a:srgbClr val="08519F"/>
                </a:solidFill>
              </a:rPr>
              <a:t>Coordination by platforms: </a:t>
            </a:r>
            <a:r>
              <a:rPr lang="en-GB" dirty="0">
                <a:solidFill>
                  <a:srgbClr val="000000"/>
                </a:solidFill>
              </a:rPr>
              <a:t>use of digital networks to coordinate economic transactions in an algorithmic way.</a:t>
            </a:r>
          </a:p>
          <a:p>
            <a:endParaRPr lang="en-IE" dirty="0"/>
          </a:p>
          <a:p>
            <a:pPr marL="0" marR="0" indent="0" algn="l" defTabSz="457200" rtl="0" eaLnBrk="1" fontAlgn="auto" latinLnBrk="0" hangingPunct="1">
              <a:lnSpc>
                <a:spcPct val="100000"/>
              </a:lnSpc>
              <a:spcBef>
                <a:spcPts val="0"/>
              </a:spcBef>
              <a:spcAft>
                <a:spcPts val="0"/>
              </a:spcAft>
              <a:buClrTx/>
              <a:buSzTx/>
              <a:buFontTx/>
              <a:buNone/>
              <a:tabLst/>
              <a:defRPr/>
            </a:pPr>
            <a:r>
              <a:rPr lang="en-GB" sz="1400" b="0" i="0" kern="1200" dirty="0">
                <a:solidFill>
                  <a:schemeClr val="tx1"/>
                </a:solidFill>
                <a:latin typeface="+mn-lt"/>
                <a:ea typeface="+mn-ea"/>
                <a:cs typeface="+mn-cs"/>
              </a:rPr>
              <a:t>In the report</a:t>
            </a:r>
            <a:r>
              <a:rPr lang="en-GB" sz="1400" b="0" i="0" kern="1200" baseline="0" dirty="0">
                <a:solidFill>
                  <a:schemeClr val="tx1"/>
                </a:solidFill>
                <a:latin typeface="+mn-lt"/>
                <a:ea typeface="+mn-ea"/>
                <a:cs typeface="+mn-cs"/>
              </a:rPr>
              <a:t> on Game changing technologies in manufacturing in Europe, part of the future of manufacturing in Europe (FOME) programme, Eurofound looked at specific technologies in a 10 years horizon. These technologies are:</a:t>
            </a:r>
            <a:endParaRPr lang="en-IE" dirty="0"/>
          </a:p>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A20540-30CD-4AD6-8F70-9A92BA3115C8}" type="slidenum">
              <a:rPr kumimoji="0" lang="en-I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I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4124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AIR, IOT, AM, EV</a:t>
            </a:r>
            <a:r>
              <a:rPr lang="en-IE" sz="1200" kern="1200">
                <a:solidFill>
                  <a:schemeClr val="tx1"/>
                </a:solidFill>
                <a:effectLst/>
                <a:latin typeface="+mn-lt"/>
                <a:ea typeface="+mn-ea"/>
                <a:cs typeface="+mn-cs"/>
              </a:rPr>
              <a:t>, Biotech.</a:t>
            </a:r>
            <a:endParaRPr lang="en-IE"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These changes are likely to accentuate an existing trend which has seen value added in manufacturing expand at either end of the product lifecycle – initial design and R&amp;D at one end, and marketing and post-sales service at the other – and away from the physical mass production process itself. They also imply a further shift in employment demand in manufacturing away from traditional production line work to increasingly higher skilled profiles, including specialisations such as industrial data scientists, encryption experts and network security analysts. Demand for the combination of engineering and data/statistical skills in particular will grow strongly. The specialist nature of many of the game changing technologies will, however, increase the importance of project or teamwork, as well as good management, implying a growing need for ‘soft’ communication.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Example</a:t>
            </a:r>
          </a:p>
          <a:p>
            <a:r>
              <a:rPr lang="en-IE" sz="1200" kern="1200" dirty="0">
                <a:solidFill>
                  <a:schemeClr val="tx1"/>
                </a:solidFill>
                <a:effectLst/>
                <a:latin typeface="+mn-lt"/>
                <a:ea typeface="+mn-ea"/>
                <a:cs typeface="+mn-cs"/>
              </a:rPr>
              <a:t>Increased IT and data intensity, possibly more team work or more multi-disciplinary teams and less manual labour, also has implications for </a:t>
            </a:r>
            <a:r>
              <a:rPr lang="en-IE" sz="1200" b="1" kern="1200" dirty="0">
                <a:solidFill>
                  <a:schemeClr val="tx1"/>
                </a:solidFill>
                <a:effectLst/>
                <a:latin typeface="+mn-lt"/>
                <a:ea typeface="+mn-ea"/>
                <a:cs typeface="+mn-cs"/>
              </a:rPr>
              <a:t>managers</a:t>
            </a:r>
            <a:r>
              <a:rPr lang="en-IE" sz="1200" kern="1200" dirty="0">
                <a:solidFill>
                  <a:schemeClr val="tx1"/>
                </a:solidFill>
                <a:effectLst/>
                <a:latin typeface="+mn-lt"/>
                <a:ea typeface="+mn-ea"/>
                <a:cs typeface="+mn-cs"/>
              </a:rPr>
              <a:t>. The departments or activities that they oversee, and the staff they facilitate, will become more diverse yet entangled. Interviewees mentioned that managing AM may have similarities with managing creative industries, IT companies and traditional manufacturing companies. </a:t>
            </a:r>
          </a:p>
          <a:p>
            <a:r>
              <a:rPr lang="en-IE" sz="1200" kern="1200" dirty="0">
                <a:solidFill>
                  <a:schemeClr val="tx1"/>
                </a:solidFill>
                <a:effectLst/>
                <a:latin typeface="+mn-lt"/>
                <a:ea typeface="+mn-ea"/>
                <a:cs typeface="+mn-cs"/>
              </a:rPr>
              <a:t>New tasks will emerge like </a:t>
            </a:r>
            <a:r>
              <a:rPr lang="en-IE" sz="1200" b="1" kern="1200" dirty="0">
                <a:solidFill>
                  <a:schemeClr val="tx1"/>
                </a:solidFill>
                <a:effectLst/>
                <a:latin typeface="+mn-lt"/>
                <a:ea typeface="+mn-ea"/>
                <a:cs typeface="+mn-cs"/>
              </a:rPr>
              <a:t>loading </a:t>
            </a:r>
            <a:r>
              <a:rPr lang="en-IE" sz="1200" kern="1200" dirty="0">
                <a:solidFill>
                  <a:schemeClr val="tx1"/>
                </a:solidFill>
                <a:effectLst/>
                <a:latin typeface="+mn-lt"/>
                <a:ea typeface="+mn-ea"/>
                <a:cs typeface="+mn-cs"/>
              </a:rPr>
              <a:t>and unloading machines, filling material into the production machines and removing (support) material from the fabricates. This may become a job in itself, though machine unloading will probably be soon automated as some products (metal car parts) can become rather heavy.</a:t>
            </a:r>
          </a:p>
          <a:p>
            <a:endParaRPr lang="en-IE" dirty="0"/>
          </a:p>
          <a:p>
            <a:endParaRPr lang="en-IE" dirty="0"/>
          </a:p>
          <a:p>
            <a:r>
              <a:rPr lang="en-IE" dirty="0"/>
              <a:t>Other notes:</a:t>
            </a:r>
          </a:p>
          <a:p>
            <a:r>
              <a:rPr lang="en-IE" dirty="0"/>
              <a:t>Continued structural decline in EU manufacturing? Most GCTs are human labour-replacing in some respect, so probably yes.</a:t>
            </a:r>
          </a:p>
          <a:p>
            <a:r>
              <a:rPr lang="en-IE" dirty="0"/>
              <a:t>Occupational upgrading within manufacturing already visible – more engineers, more managers, fewer production line workers. GCTs will intensify this trend.</a:t>
            </a:r>
          </a:p>
          <a:p>
            <a:r>
              <a:rPr lang="en-IE" dirty="0"/>
              <a:t>Reshoring – occurring but with limited employment gains</a:t>
            </a:r>
          </a:p>
          <a:p>
            <a:r>
              <a:rPr lang="en-IE" dirty="0"/>
              <a:t>Emerging jobs: DATA … network security, industrial data analyst, big data </a:t>
            </a:r>
            <a:r>
              <a:rPr lang="en-IE" dirty="0" err="1"/>
              <a:t>etc</a:t>
            </a:r>
            <a:r>
              <a:rPr lang="en-IE" dirty="0"/>
              <a:t> in combination with traditional engineering profile</a:t>
            </a:r>
          </a:p>
          <a:p>
            <a:endParaRPr lang="en-IE" dirty="0"/>
          </a:p>
          <a:p>
            <a:r>
              <a:rPr lang="en-IE" dirty="0"/>
              <a:t>benefits: potential declines in hazardous human work</a:t>
            </a:r>
          </a:p>
          <a:p>
            <a:r>
              <a:rPr lang="en-IE" dirty="0"/>
              <a:t>Issues: intrusive monitoring of worker performance driving work intensification, including privacy concerns</a:t>
            </a:r>
          </a:p>
          <a:p>
            <a:r>
              <a:rPr lang="en-IE" dirty="0"/>
              <a:t>… rogue robots, the dangers of AI unleashed</a:t>
            </a:r>
          </a:p>
          <a:p>
            <a:r>
              <a:rPr lang="en-IE" dirty="0"/>
              <a:t>… the psychological impact of algorithms supplanting human agency</a:t>
            </a:r>
          </a:p>
          <a:p>
            <a:r>
              <a:rPr lang="en-IE" dirty="0"/>
              <a:t>WC implications tend to be quite technology specific, </a:t>
            </a:r>
            <a:r>
              <a:rPr lang="en-IE" dirty="0" err="1"/>
              <a:t>eg</a:t>
            </a:r>
            <a:r>
              <a:rPr lang="en-IE" dirty="0"/>
              <a:t>:</a:t>
            </a:r>
          </a:p>
          <a:p>
            <a:pPr lvl="1"/>
            <a:r>
              <a:rPr lang="en-IE" dirty="0"/>
              <a:t>Additive manufacturing: fewer mechanical moving parts (+) but high temperature printer nozzles, high voltage arcs, small particle toxicity (all potential -)</a:t>
            </a:r>
          </a:p>
          <a:p>
            <a:endParaRPr lang="en-IE" dirty="0"/>
          </a:p>
          <a:p>
            <a:r>
              <a:rPr lang="en-IE" dirty="0"/>
              <a:t>Implications of the GCTs for social dialogue has received limited attention so far</a:t>
            </a:r>
          </a:p>
          <a:p>
            <a:r>
              <a:rPr lang="en-IE" dirty="0"/>
              <a:t>But social partners have been active in initiatives such as Germany’s </a:t>
            </a:r>
            <a:r>
              <a:rPr lang="en-IE" dirty="0" err="1"/>
              <a:t>Industrie</a:t>
            </a:r>
            <a:r>
              <a:rPr lang="en-IE" dirty="0"/>
              <a:t> 4.0 (also </a:t>
            </a:r>
            <a:r>
              <a:rPr lang="en-IE" dirty="0" err="1"/>
              <a:t>Arbeit</a:t>
            </a:r>
            <a:r>
              <a:rPr lang="en-IE" dirty="0"/>
              <a:t> 4.0)</a:t>
            </a:r>
          </a:p>
          <a:p>
            <a:r>
              <a:rPr lang="en-IE" dirty="0"/>
              <a:t>New tech firms tend to have fewer, more highly qualified, employees, to have more individual employment relationships, lower worker representation – a challenge for unions</a:t>
            </a:r>
          </a:p>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16B1FD-A2BF-41CA-B661-2FA7CC9F455C}" type="slidenum">
              <a:rPr kumimoji="0" lang="en-I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2457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A175A1-E832-49A9-8E78-DB0D473DD76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557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79"/>
            <a:ext cx="7772400" cy="1470025"/>
          </a:xfrm>
        </p:spPr>
        <p:txBody>
          <a:bodyPr/>
          <a:lstStyle/>
          <a:p>
            <a:r>
              <a:rPr lang="fr-FR"/>
              <a:t>Modifiez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p:cNvSpPr>
            <a:spLocks noGrp="1"/>
          </p:cNvSpPr>
          <p:nvPr>
            <p:ph type="dt" sz="half" idx="10"/>
          </p:nvPr>
        </p:nvSpPr>
        <p:spPr/>
        <p:txBody>
          <a:bodyPr/>
          <a:lstStyle/>
          <a:p>
            <a:fld id="{1768ECC9-22FC-4A74-9F71-750ED9DD3175}" type="datetimeFigureOut">
              <a:rPr lang="fr-BE" smtClean="0"/>
              <a:t>30-05-18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1165074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1768ECC9-22FC-4A74-9F71-750ED9DD3175}" type="datetimeFigureOut">
              <a:rPr lang="fr-BE" smtClean="0"/>
              <a:t>30-05-18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3411240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54"/>
            <a:ext cx="7772400" cy="1362075"/>
          </a:xfrm>
        </p:spPr>
        <p:txBody>
          <a:bodyPr anchor="t"/>
          <a:lstStyle>
            <a:lvl1pPr algn="l">
              <a:defRPr sz="4000" b="1" cap="all"/>
            </a:lvl1pPr>
          </a:lstStyle>
          <a:p>
            <a:r>
              <a:rPr lang="fr-FR"/>
              <a:t>Modifiez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1768ECC9-22FC-4A74-9F71-750ED9DD3175}" type="datetimeFigureOut">
              <a:rPr lang="fr-BE" smtClean="0"/>
              <a:t>30-05-18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3077505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1768ECC9-22FC-4A74-9F71-750ED9DD3175}" type="datetimeFigureOut">
              <a:rPr lang="fr-BE" smtClean="0"/>
              <a:t>30-05-18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818415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5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5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1768ECC9-22FC-4A74-9F71-750ED9DD3175}" type="datetimeFigureOut">
              <a:rPr lang="fr-BE" smtClean="0"/>
              <a:t>30-05-18</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710001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e la date 2"/>
          <p:cNvSpPr>
            <a:spLocks noGrp="1"/>
          </p:cNvSpPr>
          <p:nvPr>
            <p:ph type="dt" sz="half" idx="10"/>
          </p:nvPr>
        </p:nvSpPr>
        <p:spPr/>
        <p:txBody>
          <a:bodyPr/>
          <a:lstStyle/>
          <a:p>
            <a:fld id="{1768ECC9-22FC-4A74-9F71-750ED9DD3175}" type="datetimeFigureOut">
              <a:rPr lang="fr-BE" smtClean="0"/>
              <a:t>30-05-18</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4142304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768ECC9-22FC-4A74-9F71-750ED9DD3175}" type="datetimeFigureOut">
              <a:rPr lang="fr-BE" smtClean="0"/>
              <a:t>30-05-18</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808815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73050"/>
            <a:ext cx="3008313" cy="1162050"/>
          </a:xfrm>
        </p:spPr>
        <p:txBody>
          <a:bodyPr anchor="b"/>
          <a:lstStyle>
            <a:lvl1pPr algn="l">
              <a:defRPr sz="2000" b="1"/>
            </a:lvl1pPr>
          </a:lstStyle>
          <a:p>
            <a:r>
              <a:rPr lang="fr-FR"/>
              <a:t>Modifiez le style du titre</a:t>
            </a:r>
            <a:endParaRPr lang="fr-BE"/>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1768ECC9-22FC-4A74-9F71-750ED9DD3175}" type="datetimeFigureOut">
              <a:rPr lang="fr-BE" smtClean="0"/>
              <a:t>30-05-18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2178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1768ECC9-22FC-4A74-9F71-750ED9DD3175}" type="datetimeFigureOut">
              <a:rPr lang="fr-BE" smtClean="0"/>
              <a:t>30-05-18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2868907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1768ECC9-22FC-4A74-9F71-750ED9DD3175}" type="datetimeFigureOut">
              <a:rPr lang="fr-BE" smtClean="0"/>
              <a:t>30-05-18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2187381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2057400" cy="5851525"/>
          </a:xfrm>
        </p:spPr>
        <p:txBody>
          <a:bodyPr vert="eaVert"/>
          <a:lstStyle/>
          <a:p>
            <a:r>
              <a:rPr lang="fr-FR"/>
              <a:t>Modifiez le style du titre</a:t>
            </a:r>
            <a:endParaRPr lang="fr-BE"/>
          </a:p>
        </p:txBody>
      </p:sp>
      <p:sp>
        <p:nvSpPr>
          <p:cNvPr id="3" name="Espace réservé du texte vertical 2"/>
          <p:cNvSpPr>
            <a:spLocks noGrp="1"/>
          </p:cNvSpPr>
          <p:nvPr>
            <p:ph type="body" orient="vert" idx="1"/>
          </p:nvPr>
        </p:nvSpPr>
        <p:spPr>
          <a:xfrm>
            <a:off x="457200" y="274639"/>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1768ECC9-22FC-4A74-9F71-750ED9DD3175}" type="datetimeFigureOut">
              <a:rPr lang="fr-BE" smtClean="0"/>
              <a:t>30-05-18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E3BA52CC-81F1-4D5D-AC53-7993A63E3258}" type="slidenum">
              <a:rPr lang="fr-BE" smtClean="0"/>
              <a:t>‹N°›</a:t>
            </a:fld>
            <a:endParaRPr lang="fr-BE"/>
          </a:p>
        </p:txBody>
      </p:sp>
    </p:spTree>
    <p:extLst>
      <p:ext uri="{BB962C8B-B14F-4D97-AF65-F5344CB8AC3E}">
        <p14:creationId xmlns:p14="http://schemas.microsoft.com/office/powerpoint/2010/main" val="156670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217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s Only">
    <p:spTree>
      <p:nvGrpSpPr>
        <p:cNvPr id="1" name=""/>
        <p:cNvGrpSpPr/>
        <p:nvPr/>
      </p:nvGrpSpPr>
      <p:grpSpPr>
        <a:xfrm>
          <a:off x="0" y="0"/>
          <a:ext cx="0" cy="0"/>
          <a:chOff x="0" y="0"/>
          <a:chExt cx="0" cy="0"/>
        </a:xfrm>
      </p:grpSpPr>
      <p:sp>
        <p:nvSpPr>
          <p:cNvPr id="2" name="Rectangle 1"/>
          <p:cNvSpPr/>
          <p:nvPr userDrawn="1"/>
        </p:nvSpPr>
        <p:spPr>
          <a:xfrm>
            <a:off x="0" y="6238240"/>
            <a:ext cx="9144000" cy="61976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3" name="Title 2"/>
          <p:cNvSpPr>
            <a:spLocks noGrp="1"/>
          </p:cNvSpPr>
          <p:nvPr>
            <p:ph type="title"/>
          </p:nvPr>
        </p:nvSpPr>
        <p:spPr/>
        <p:txBody>
          <a:bodyPr/>
          <a:lstStyle/>
          <a:p>
            <a:r>
              <a:rPr lang="en-US"/>
              <a:t>Click to edit Master title style</a:t>
            </a:r>
            <a:endParaRPr lang="en-GB"/>
          </a:p>
        </p:txBody>
      </p:sp>
      <p:sp>
        <p:nvSpPr>
          <p:cNvPr id="23" name="TextBox 22"/>
          <p:cNvSpPr txBox="1"/>
          <p:nvPr userDrawn="1"/>
        </p:nvSpPr>
        <p:spPr>
          <a:xfrm>
            <a:off x="8138160" y="6400800"/>
            <a:ext cx="777240" cy="230832"/>
          </a:xfrm>
          <a:prstGeom prst="rect">
            <a:avLst/>
          </a:prstGeom>
          <a:noFill/>
        </p:spPr>
        <p:txBody>
          <a:bodyPr wrap="square" rtlCol="0">
            <a:spAutoFit/>
          </a:bodyPr>
          <a:lstStyle/>
          <a:p>
            <a:pPr algn="r"/>
            <a:fld id="{F2BF7FD1-BF89-446C-8469-4A05B50F8000}" type="slidenum">
              <a:rPr lang="en-GB" sz="900" smtClean="0">
                <a:solidFill>
                  <a:prstClr val="white"/>
                </a:solidFill>
              </a:rPr>
              <a:pPr algn="r"/>
              <a:t>‹N°›</a:t>
            </a:fld>
            <a:endParaRPr lang="en-GB" sz="900" dirty="0">
              <a:solidFill>
                <a:prstClr val="white"/>
              </a:solidFill>
            </a:endParaRPr>
          </a:p>
        </p:txBody>
      </p:sp>
      <p:sp>
        <p:nvSpPr>
          <p:cNvPr id="24" name="TextBox 23"/>
          <p:cNvSpPr txBox="1"/>
          <p:nvPr userDrawn="1"/>
        </p:nvSpPr>
        <p:spPr>
          <a:xfrm>
            <a:off x="282179" y="6482379"/>
            <a:ext cx="777240" cy="207749"/>
          </a:xfrm>
          <a:prstGeom prst="rect">
            <a:avLst/>
          </a:prstGeom>
          <a:noFill/>
        </p:spPr>
        <p:txBody>
          <a:bodyPr wrap="square" rtlCol="0">
            <a:spAutoFit/>
          </a:bodyPr>
          <a:lstStyle/>
          <a:p>
            <a:r>
              <a:rPr lang="en-GB" sz="750" dirty="0">
                <a:solidFill>
                  <a:prstClr val="white"/>
                </a:solidFill>
              </a:rPr>
              <a:t>260617</a:t>
            </a:r>
          </a:p>
        </p:txBody>
      </p:sp>
      <p:sp>
        <p:nvSpPr>
          <p:cNvPr id="25" name="TextBox 24"/>
          <p:cNvSpPr txBox="1"/>
          <p:nvPr userDrawn="1"/>
        </p:nvSpPr>
        <p:spPr>
          <a:xfrm>
            <a:off x="282179" y="1"/>
            <a:ext cx="1653540" cy="207749"/>
          </a:xfrm>
          <a:prstGeom prst="rect">
            <a:avLst/>
          </a:prstGeom>
          <a:noFill/>
        </p:spPr>
        <p:txBody>
          <a:bodyPr wrap="square" rtlCol="0">
            <a:spAutoFit/>
          </a:bodyPr>
          <a:lstStyle/>
          <a:p>
            <a:pPr>
              <a:defRPr/>
            </a:pPr>
            <a:r>
              <a:rPr lang="en-US" sz="750" dirty="0">
                <a:solidFill>
                  <a:srgbClr val="888B8D"/>
                </a:solidFill>
              </a:rPr>
              <a:t>LEDARNA | IPSOS PUBLIC AFFAIRS</a:t>
            </a:r>
          </a:p>
        </p:txBody>
      </p:sp>
    </p:spTree>
    <p:extLst>
      <p:ext uri="{BB962C8B-B14F-4D97-AF65-F5344CB8AC3E}">
        <p14:creationId xmlns:p14="http://schemas.microsoft.com/office/powerpoint/2010/main" val="1901585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s Only">
    <p:bg>
      <p:bgPr>
        <a:solidFill>
          <a:schemeClr val="tx2"/>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23" name="TextBox 22"/>
          <p:cNvSpPr txBox="1"/>
          <p:nvPr userDrawn="1"/>
        </p:nvSpPr>
        <p:spPr>
          <a:xfrm>
            <a:off x="8138160" y="6400800"/>
            <a:ext cx="777240" cy="230832"/>
          </a:xfrm>
          <a:prstGeom prst="rect">
            <a:avLst/>
          </a:prstGeom>
          <a:noFill/>
        </p:spPr>
        <p:txBody>
          <a:bodyPr wrap="square" rtlCol="0">
            <a:spAutoFit/>
          </a:bodyPr>
          <a:lstStyle/>
          <a:p>
            <a:pPr algn="r"/>
            <a:fld id="{F2BF7FD1-BF89-446C-8469-4A05B50F8000}" type="slidenum">
              <a:rPr lang="en-GB" sz="900" smtClean="0">
                <a:solidFill>
                  <a:prstClr val="white"/>
                </a:solidFill>
              </a:rPr>
              <a:pPr algn="r"/>
              <a:t>‹N°›</a:t>
            </a:fld>
            <a:endParaRPr lang="en-GB" sz="900" dirty="0">
              <a:solidFill>
                <a:prstClr val="white"/>
              </a:solidFill>
            </a:endParaRPr>
          </a:p>
        </p:txBody>
      </p:sp>
      <p:sp>
        <p:nvSpPr>
          <p:cNvPr id="24" name="TextBox 23"/>
          <p:cNvSpPr txBox="1"/>
          <p:nvPr userDrawn="1"/>
        </p:nvSpPr>
        <p:spPr>
          <a:xfrm>
            <a:off x="282179" y="6482379"/>
            <a:ext cx="777240" cy="207749"/>
          </a:xfrm>
          <a:prstGeom prst="rect">
            <a:avLst/>
          </a:prstGeom>
          <a:noFill/>
        </p:spPr>
        <p:txBody>
          <a:bodyPr wrap="square" rtlCol="0">
            <a:spAutoFit/>
          </a:bodyPr>
          <a:lstStyle/>
          <a:p>
            <a:r>
              <a:rPr lang="en-GB" sz="750" dirty="0">
                <a:solidFill>
                  <a:prstClr val="white"/>
                </a:solidFill>
              </a:rPr>
              <a:t>260617</a:t>
            </a:r>
          </a:p>
        </p:txBody>
      </p:sp>
      <p:sp>
        <p:nvSpPr>
          <p:cNvPr id="25" name="TextBox 24"/>
          <p:cNvSpPr txBox="1"/>
          <p:nvPr userDrawn="1"/>
        </p:nvSpPr>
        <p:spPr>
          <a:xfrm>
            <a:off x="282179" y="1"/>
            <a:ext cx="1653540" cy="207749"/>
          </a:xfrm>
          <a:prstGeom prst="rect">
            <a:avLst/>
          </a:prstGeom>
          <a:noFill/>
        </p:spPr>
        <p:txBody>
          <a:bodyPr wrap="square" rtlCol="0">
            <a:spAutoFit/>
          </a:bodyPr>
          <a:lstStyle/>
          <a:p>
            <a:pPr>
              <a:defRPr/>
            </a:pPr>
            <a:r>
              <a:rPr lang="en-US" sz="750" dirty="0">
                <a:solidFill>
                  <a:prstClr val="white"/>
                </a:solidFill>
              </a:rPr>
              <a:t>LEDARNA | IPSOS PUBLIC AFFAIRS</a:t>
            </a:r>
          </a:p>
        </p:txBody>
      </p:sp>
    </p:spTree>
    <p:extLst>
      <p:ext uri="{BB962C8B-B14F-4D97-AF65-F5344CB8AC3E}">
        <p14:creationId xmlns:p14="http://schemas.microsoft.com/office/powerpoint/2010/main" val="1942961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1" y="857959"/>
            <a:ext cx="8654595" cy="615397"/>
          </a:xfrm>
        </p:spPr>
        <p:txBody>
          <a:bodyPr/>
          <a:lstStyle/>
          <a:p>
            <a:r>
              <a:rPr lang="en-US" dirty="0"/>
              <a:t>Click to add emphasis part of title</a:t>
            </a:r>
          </a:p>
        </p:txBody>
      </p:sp>
      <p:sp>
        <p:nvSpPr>
          <p:cNvPr id="5" name="Text Placeholder 4"/>
          <p:cNvSpPr>
            <a:spLocks noGrp="1"/>
          </p:cNvSpPr>
          <p:nvPr>
            <p:ph type="body" sz="quarter" idx="14" hasCustomPrompt="1"/>
          </p:nvPr>
        </p:nvSpPr>
        <p:spPr>
          <a:xfrm>
            <a:off x="233363" y="1865605"/>
            <a:ext cx="8288337" cy="3519196"/>
          </a:xfrm>
        </p:spPr>
        <p:txBody>
          <a:bodyPr/>
          <a:lstStyle>
            <a:lvl1pPr marL="176209" indent="-176209">
              <a:lnSpc>
                <a:spcPct val="100000"/>
              </a:lnSpc>
              <a:spcBef>
                <a:spcPts val="300"/>
              </a:spcBef>
              <a:spcAft>
                <a:spcPts val="300"/>
              </a:spcAft>
              <a:buFont typeface="Arial" panose="020B0604020202020204" pitchFamily="34" charset="0"/>
              <a:buChar char="•"/>
              <a:defRPr sz="1200" cap="none"/>
            </a:lvl1pPr>
            <a:lvl2pPr marL="476238" indent="-166684">
              <a:lnSpc>
                <a:spcPct val="100000"/>
              </a:lnSpc>
              <a:spcBef>
                <a:spcPts val="300"/>
              </a:spcBef>
              <a:spcAft>
                <a:spcPts val="300"/>
              </a:spcAft>
              <a:buFont typeface="Arial" panose="020B0604020202020204" pitchFamily="34" charset="0"/>
              <a:buChar char="–"/>
              <a:tabLst/>
              <a:defRPr sz="1200"/>
            </a:lvl2pPr>
            <a:lvl3pPr marL="692133" indent="-177796">
              <a:lnSpc>
                <a:spcPct val="100000"/>
              </a:lnSpc>
              <a:spcBef>
                <a:spcPts val="300"/>
              </a:spcBef>
              <a:spcAft>
                <a:spcPts val="300"/>
              </a:spcAft>
              <a:buSzPct val="85000"/>
              <a:buFont typeface="Arial" panose="020B0604020202020204" pitchFamily="34" charset="0"/>
              <a:buChar char="•"/>
              <a:defRPr sz="1200"/>
            </a:lvl3pPr>
            <a:lvl5pPr marL="968351" indent="-174621">
              <a:lnSpc>
                <a:spcPct val="100000"/>
              </a:lnSpc>
              <a:spcBef>
                <a:spcPts val="300"/>
              </a:spcBef>
              <a:spcAft>
                <a:spcPts val="300"/>
              </a:spcAft>
              <a:buSzPct val="85000"/>
              <a:buFont typeface="Arial" panose="020B0604020202020204" pitchFamily="34" charset="0"/>
              <a:buChar char="-"/>
              <a:defRPr sz="1200"/>
            </a:lvl5pPr>
          </a:lstStyle>
          <a:p>
            <a:pPr lvl="0"/>
            <a:r>
              <a:rPr lang="en-US" dirty="0"/>
              <a:t>First level bullet</a:t>
            </a:r>
          </a:p>
          <a:p>
            <a:pPr lvl="1"/>
            <a:r>
              <a:rPr lang="en-US" dirty="0"/>
              <a:t>Second level</a:t>
            </a:r>
          </a:p>
          <a:p>
            <a:pPr lvl="2"/>
            <a:r>
              <a:rPr lang="en-US" dirty="0"/>
              <a:t>Third level</a:t>
            </a:r>
          </a:p>
          <a:p>
            <a:pPr lvl="4"/>
            <a:r>
              <a:rPr lang="en-US" dirty="0"/>
              <a:t>Fourth level</a:t>
            </a:r>
            <a:endParaRPr lang="en-GB" dirty="0"/>
          </a:p>
        </p:txBody>
      </p:sp>
    </p:spTree>
    <p:extLst>
      <p:ext uri="{BB962C8B-B14F-4D97-AF65-F5344CB8AC3E}">
        <p14:creationId xmlns:p14="http://schemas.microsoft.com/office/powerpoint/2010/main" val="2521460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Main Title - 1/3 Image">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1" y="-11955"/>
            <a:ext cx="3740523" cy="6869955"/>
          </a:xfrm>
          <a:custGeom>
            <a:avLst/>
            <a:gdLst>
              <a:gd name="connsiteX0" fmla="*/ 0 w 4000500"/>
              <a:gd name="connsiteY0" fmla="*/ 0 h 5143500"/>
              <a:gd name="connsiteX1" fmla="*/ 4000500 w 4000500"/>
              <a:gd name="connsiteY1" fmla="*/ 0 h 5143500"/>
              <a:gd name="connsiteX2" fmla="*/ 4000500 w 4000500"/>
              <a:gd name="connsiteY2" fmla="*/ 5143500 h 5143500"/>
              <a:gd name="connsiteX3" fmla="*/ 0 w 4000500"/>
              <a:gd name="connsiteY3" fmla="*/ 5143500 h 5143500"/>
              <a:gd name="connsiteX4" fmla="*/ 0 w 4000500"/>
              <a:gd name="connsiteY4" fmla="*/ 0 h 5143500"/>
              <a:gd name="connsiteX0" fmla="*/ 0 w 4000500"/>
              <a:gd name="connsiteY0" fmla="*/ 0 h 5143500"/>
              <a:gd name="connsiteX1" fmla="*/ 432547 w 4000500"/>
              <a:gd name="connsiteY1" fmla="*/ 8964 h 5143500"/>
              <a:gd name="connsiteX2" fmla="*/ 4000500 w 4000500"/>
              <a:gd name="connsiteY2" fmla="*/ 5143500 h 5143500"/>
              <a:gd name="connsiteX3" fmla="*/ 0 w 4000500"/>
              <a:gd name="connsiteY3" fmla="*/ 5143500 h 5143500"/>
              <a:gd name="connsiteX4" fmla="*/ 0 w 4000500"/>
              <a:gd name="connsiteY4" fmla="*/ 0 h 5143500"/>
              <a:gd name="connsiteX0" fmla="*/ 0 w 3740523"/>
              <a:gd name="connsiteY0" fmla="*/ 0 h 5143500"/>
              <a:gd name="connsiteX1" fmla="*/ 432547 w 3740523"/>
              <a:gd name="connsiteY1" fmla="*/ 8964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0 h 5143500"/>
              <a:gd name="connsiteX1" fmla="*/ 441511 w 3740523"/>
              <a:gd name="connsiteY1" fmla="*/ 17929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8966 h 5152466"/>
              <a:gd name="connsiteX1" fmla="*/ 441511 w 3740523"/>
              <a:gd name="connsiteY1" fmla="*/ 0 h 5152466"/>
              <a:gd name="connsiteX2" fmla="*/ 3740523 w 3740523"/>
              <a:gd name="connsiteY2" fmla="*/ 5152466 h 5152466"/>
              <a:gd name="connsiteX3" fmla="*/ 0 w 3740523"/>
              <a:gd name="connsiteY3" fmla="*/ 5152466 h 5152466"/>
              <a:gd name="connsiteX4" fmla="*/ 0 w 3740523"/>
              <a:gd name="connsiteY4" fmla="*/ 8966 h 5152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0523" h="5152466">
                <a:moveTo>
                  <a:pt x="0" y="8966"/>
                </a:moveTo>
                <a:lnTo>
                  <a:pt x="441511" y="0"/>
                </a:lnTo>
                <a:lnTo>
                  <a:pt x="3740523" y="5152466"/>
                </a:lnTo>
                <a:lnTo>
                  <a:pt x="0" y="5152466"/>
                </a:lnTo>
                <a:lnTo>
                  <a:pt x="0" y="8966"/>
                </a:lnTo>
                <a:close/>
              </a:path>
            </a:pathLst>
          </a:custGeom>
        </p:spPr>
        <p:txBody>
          <a:bodyPr/>
          <a:lstStyle/>
          <a:p>
            <a:r>
              <a:rPr lang="en-US"/>
              <a:t>Click icon to add picture</a:t>
            </a:r>
            <a:endParaRPr lang="en-GB"/>
          </a:p>
        </p:txBody>
      </p:sp>
      <p:sp>
        <p:nvSpPr>
          <p:cNvPr id="2" name="Title 1"/>
          <p:cNvSpPr>
            <a:spLocks noGrp="1"/>
          </p:cNvSpPr>
          <p:nvPr>
            <p:ph type="ctrTitle" hasCustomPrompt="1"/>
          </p:nvPr>
        </p:nvSpPr>
        <p:spPr>
          <a:xfrm>
            <a:off x="4176001" y="2869647"/>
            <a:ext cx="4699059" cy="678193"/>
          </a:xfrm>
        </p:spPr>
        <p:txBody>
          <a:bodyPr anchor="ctr"/>
          <a:lstStyle>
            <a:lvl1pPr>
              <a:defRPr sz="3700" baseline="0"/>
            </a:lvl1pPr>
          </a:lstStyle>
          <a:p>
            <a:r>
              <a:rPr lang="en-US" dirty="0"/>
              <a:t>Impact word(s)</a:t>
            </a:r>
          </a:p>
        </p:txBody>
      </p:sp>
      <p:sp>
        <p:nvSpPr>
          <p:cNvPr id="3" name="Subtitle 2"/>
          <p:cNvSpPr>
            <a:spLocks noGrp="1"/>
          </p:cNvSpPr>
          <p:nvPr>
            <p:ph type="subTitle" idx="1" hasCustomPrompt="1"/>
          </p:nvPr>
        </p:nvSpPr>
        <p:spPr>
          <a:xfrm>
            <a:off x="4176001" y="3819109"/>
            <a:ext cx="4699059" cy="1776400"/>
          </a:xfrm>
        </p:spPr>
        <p:txBody>
          <a:bodyPr/>
          <a:lstStyle>
            <a:lvl1pPr marL="0" indent="0" algn="l">
              <a:buNone/>
              <a:defRPr baseline="0">
                <a:solidFill>
                  <a:schemeClr val="bg2">
                    <a:lumMod val="75000"/>
                  </a:schemeClr>
                </a:solidFill>
              </a:defRPr>
            </a:lvl1pPr>
            <a:lvl2pPr marL="3240" indent="0" algn="l">
              <a:spcBef>
                <a:spcPts val="0"/>
              </a:spcBef>
              <a:buNone/>
              <a:tabLst/>
              <a:defRPr baseline="0">
                <a:solidFill>
                  <a:schemeClr val="bg2">
                    <a:lumMod val="75000"/>
                  </a:schemeClr>
                </a:solidFill>
              </a:defRPr>
            </a:lvl2pPr>
            <a:lvl3pPr marL="924259" indent="0" algn="ctr">
              <a:buNone/>
              <a:defRPr>
                <a:solidFill>
                  <a:schemeClr val="tx1">
                    <a:tint val="75000"/>
                  </a:schemeClr>
                </a:solidFill>
              </a:defRPr>
            </a:lvl3pPr>
            <a:lvl4pPr marL="1386387" indent="0" algn="ctr">
              <a:buNone/>
              <a:defRPr>
                <a:solidFill>
                  <a:schemeClr val="tx1">
                    <a:tint val="75000"/>
                  </a:schemeClr>
                </a:solidFill>
              </a:defRPr>
            </a:lvl4pPr>
            <a:lvl5pPr marL="1848518" indent="0" algn="ctr">
              <a:buNone/>
              <a:defRPr>
                <a:solidFill>
                  <a:schemeClr val="tx1">
                    <a:tint val="75000"/>
                  </a:schemeClr>
                </a:solidFill>
              </a:defRPr>
            </a:lvl5pPr>
            <a:lvl6pPr marL="2310647" indent="0" algn="ctr">
              <a:buNone/>
              <a:defRPr>
                <a:solidFill>
                  <a:schemeClr val="tx1">
                    <a:tint val="75000"/>
                  </a:schemeClr>
                </a:solidFill>
              </a:defRPr>
            </a:lvl6pPr>
            <a:lvl7pPr marL="2772777" indent="0" algn="ctr">
              <a:buNone/>
              <a:defRPr>
                <a:solidFill>
                  <a:schemeClr val="tx1">
                    <a:tint val="75000"/>
                  </a:schemeClr>
                </a:solidFill>
              </a:defRPr>
            </a:lvl7pPr>
            <a:lvl8pPr marL="3234905" indent="0" algn="ctr">
              <a:buNone/>
              <a:defRPr>
                <a:solidFill>
                  <a:schemeClr val="tx1">
                    <a:tint val="75000"/>
                  </a:schemeClr>
                </a:solidFill>
              </a:defRPr>
            </a:lvl8pPr>
            <a:lvl9pPr marL="3697034" indent="0" algn="ctr">
              <a:buNone/>
              <a:defRPr>
                <a:solidFill>
                  <a:schemeClr val="tx1">
                    <a:tint val="75000"/>
                  </a:schemeClr>
                </a:solidFill>
              </a:defRPr>
            </a:lvl9pPr>
          </a:lstStyle>
          <a:p>
            <a:r>
              <a:rPr lang="en-US" dirty="0"/>
              <a:t>Presenter Name</a:t>
            </a:r>
          </a:p>
          <a:p>
            <a:pPr lvl="1"/>
            <a:r>
              <a:rPr lang="en-US" dirty="0"/>
              <a:t>Job title, date, or other relevant presenter info</a:t>
            </a:r>
          </a:p>
        </p:txBody>
      </p:sp>
      <p:sp>
        <p:nvSpPr>
          <p:cNvPr id="20" name="Text Placeholder 19"/>
          <p:cNvSpPr>
            <a:spLocks noGrp="1"/>
          </p:cNvSpPr>
          <p:nvPr>
            <p:ph type="body" sz="quarter" idx="13" hasCustomPrompt="1"/>
          </p:nvPr>
        </p:nvSpPr>
        <p:spPr>
          <a:xfrm>
            <a:off x="4176001" y="1852085"/>
            <a:ext cx="4699059" cy="849939"/>
          </a:xfrm>
        </p:spPr>
        <p:txBody>
          <a:bodyPr anchor="b">
            <a:normAutofit/>
          </a:bodyPr>
          <a:lstStyle>
            <a:lvl1pPr>
              <a:defRPr sz="2200" b="0" cap="none" baseline="0">
                <a:solidFill>
                  <a:schemeClr val="bg2"/>
                </a:solidFill>
              </a:defRPr>
            </a:lvl1pPr>
          </a:lstStyle>
          <a:p>
            <a:pPr lvl="0"/>
            <a:r>
              <a:rPr lang="en-US" dirty="0"/>
              <a:t>Full presentation title</a:t>
            </a:r>
            <a:endParaRPr lang="en-GB" dirty="0"/>
          </a:p>
        </p:txBody>
      </p:sp>
      <p:sp>
        <p:nvSpPr>
          <p:cNvPr id="7" name="Picture Placeholder 6"/>
          <p:cNvSpPr>
            <a:spLocks noGrp="1"/>
          </p:cNvSpPr>
          <p:nvPr>
            <p:ph type="pic" sz="quarter" idx="15" hasCustomPrompt="1"/>
          </p:nvPr>
        </p:nvSpPr>
        <p:spPr>
          <a:xfrm>
            <a:off x="7689036" y="897172"/>
            <a:ext cx="1165276" cy="844549"/>
          </a:xfrm>
          <a:solidFill>
            <a:schemeClr val="bg1"/>
          </a:solidFill>
        </p:spPr>
        <p:txBody>
          <a:bodyPr/>
          <a:lstStyle>
            <a:lvl1pPr algn="ctr">
              <a:defRPr sz="1400"/>
            </a:lvl1pPr>
          </a:lstStyle>
          <a:p>
            <a:r>
              <a:rPr lang="en-GB" dirty="0"/>
              <a:t>Client Logo</a:t>
            </a:r>
            <a:br>
              <a:rPr lang="en-GB" dirty="0"/>
            </a:br>
            <a:r>
              <a:rPr lang="en-GB" dirty="0"/>
              <a:t>(delete if unused)</a:t>
            </a:r>
          </a:p>
        </p:txBody>
      </p:sp>
      <p:sp>
        <p:nvSpPr>
          <p:cNvPr id="11" name="Slide Number Placeholder 5"/>
          <p:cNvSpPr>
            <a:spLocks noGrp="1"/>
          </p:cNvSpPr>
          <p:nvPr>
            <p:ph type="sldNum" sz="quarter" idx="12"/>
          </p:nvPr>
        </p:nvSpPr>
        <p:spPr>
          <a:xfrm>
            <a:off x="247312" y="6169897"/>
            <a:ext cx="560381" cy="346923"/>
          </a:xfrm>
          <a:prstGeom prst="rect">
            <a:avLst/>
          </a:prstGeom>
        </p:spPr>
        <p:txBody>
          <a:bodyPr lIns="0" tIns="0" rIns="0" bIns="0" anchor="b"/>
          <a:lstStyle>
            <a:lvl1pPr>
              <a:defRPr sz="800">
                <a:solidFill>
                  <a:schemeClr val="bg1">
                    <a:lumMod val="95000"/>
                  </a:schemeClr>
                </a:solidFill>
              </a:defRPr>
            </a:lvl1pPr>
          </a:lstStyle>
          <a:p>
            <a:fld id="{7F034911-0302-4AAB-AEF0-815419E29289}" type="slidenum">
              <a:rPr lang="en-US" smtClean="0">
                <a:solidFill>
                  <a:prstClr val="white">
                    <a:lumMod val="95000"/>
                  </a:prstClr>
                </a:solidFill>
              </a:rPr>
              <a:pPr/>
              <a:t>‹N°›</a:t>
            </a:fld>
            <a:endParaRPr lang="en-US">
              <a:solidFill>
                <a:prstClr val="white">
                  <a:lumMod val="95000"/>
                </a:prstClr>
              </a:solidFill>
            </a:endParaRPr>
          </a:p>
        </p:txBody>
      </p:sp>
      <p:sp>
        <p:nvSpPr>
          <p:cNvPr id="14" name="Footer Placeholder 10"/>
          <p:cNvSpPr>
            <a:spLocks noGrp="1"/>
          </p:cNvSpPr>
          <p:nvPr>
            <p:ph type="ftr" sz="quarter" idx="11"/>
          </p:nvPr>
        </p:nvSpPr>
        <p:spPr>
          <a:xfrm>
            <a:off x="4176001" y="5375268"/>
            <a:ext cx="4699059" cy="794629"/>
          </a:xfrm>
          <a:prstGeom prst="rect">
            <a:avLst/>
          </a:prstGeom>
        </p:spPr>
        <p:txBody>
          <a:bodyPr lIns="0" tIns="0" rIns="0" bIns="0"/>
          <a:lstStyle>
            <a:lvl1pPr>
              <a:defRPr sz="1000">
                <a:solidFill>
                  <a:schemeClr val="accent4">
                    <a:lumMod val="75000"/>
                  </a:schemeClr>
                </a:solidFill>
              </a:defRPr>
            </a:lvl1pPr>
          </a:lstStyle>
          <a:p>
            <a:r>
              <a:rPr lang="en-GB">
                <a:solidFill>
                  <a:srgbClr val="614B79">
                    <a:lumMod val="75000"/>
                  </a:srgbClr>
                </a:solidFill>
              </a:rPr>
              <a:t>LEDARNA | IPSOS 2017</a:t>
            </a:r>
            <a:endParaRPr lang="en-GB" dirty="0">
              <a:solidFill>
                <a:srgbClr val="614B79">
                  <a:lumMod val="75000"/>
                </a:srgbClr>
              </a:solidFill>
            </a:endParaRPr>
          </a:p>
        </p:txBody>
      </p:sp>
      <p:sp>
        <p:nvSpPr>
          <p:cNvPr id="21" name="TextBox 20"/>
          <p:cNvSpPr txBox="1"/>
          <p:nvPr userDrawn="1"/>
        </p:nvSpPr>
        <p:spPr>
          <a:xfrm>
            <a:off x="239634" y="6249103"/>
            <a:ext cx="307188" cy="317340"/>
          </a:xfrm>
          <a:prstGeom prst="rect">
            <a:avLst/>
          </a:prstGeom>
        </p:spPr>
        <p:txBody>
          <a:bodyPr vert="horz" wrap="none" lIns="0" tIns="0" rIns="0" bIns="0" rtlCol="0" anchor="b">
            <a:normAutofit/>
          </a:bodyPr>
          <a:lstStyle/>
          <a:p>
            <a:pPr>
              <a:lnSpc>
                <a:spcPct val="85000"/>
              </a:lnSpc>
              <a:spcBef>
                <a:spcPts val="204"/>
              </a:spcBef>
            </a:pPr>
            <a:fld id="{01990C03-C3A3-48FE-AF6D-3AE397C89625}" type="slidenum">
              <a:rPr lang="en-GB" sz="1000">
                <a:solidFill>
                  <a:prstClr val="white"/>
                </a:solidFill>
              </a:rPr>
              <a:pPr>
                <a:lnSpc>
                  <a:spcPct val="85000"/>
                </a:lnSpc>
                <a:spcBef>
                  <a:spcPts val="204"/>
                </a:spcBef>
              </a:pPr>
              <a:t>‹N°›</a:t>
            </a:fld>
            <a:endParaRPr lang="en-GB" sz="1000" dirty="0">
              <a:solidFill>
                <a:prstClr val="white"/>
              </a:solidFill>
            </a:endParaRPr>
          </a:p>
        </p:txBody>
      </p:sp>
    </p:spTree>
    <p:extLst>
      <p:ext uri="{BB962C8B-B14F-4D97-AF65-F5344CB8AC3E}">
        <p14:creationId xmlns:p14="http://schemas.microsoft.com/office/powerpoint/2010/main" val="2676658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8" name="Title 3"/>
          <p:cNvSpPr>
            <a:spLocks noGrp="1"/>
          </p:cNvSpPr>
          <p:nvPr>
            <p:ph type="title" hasCustomPrompt="1"/>
          </p:nvPr>
        </p:nvSpPr>
        <p:spPr>
          <a:xfrm>
            <a:off x="403762" y="584360"/>
            <a:ext cx="8396977" cy="745683"/>
          </a:xfrm>
          <a:prstGeom prst="rect">
            <a:avLst/>
          </a:prstGeom>
        </p:spPr>
        <p:txBody>
          <a:bodyPr lIns="0" tIns="0" rIns="0" bIns="0" anchor="t"/>
          <a:lstStyle>
            <a:lvl1pPr>
              <a:lnSpc>
                <a:spcPts val="3400"/>
              </a:lnSpc>
              <a:defRPr sz="3000" b="1" cap="none">
                <a:latin typeface="Arial" panose="020B0604020202020204" pitchFamily="34" charset="0"/>
                <a:cs typeface="Arial" panose="020B0604020202020204" pitchFamily="34" charset="0"/>
              </a:defRPr>
            </a:lvl1pPr>
          </a:lstStyle>
          <a:p>
            <a:r>
              <a:rPr lang="en-US" dirty="0" err="1"/>
              <a:t>Rubrik</a:t>
            </a:r>
            <a:endParaRPr lang="en-US" dirty="0"/>
          </a:p>
        </p:txBody>
      </p:sp>
      <p:sp>
        <p:nvSpPr>
          <p:cNvPr id="4" name="Platshållare för text 3"/>
          <p:cNvSpPr>
            <a:spLocks noGrp="1"/>
          </p:cNvSpPr>
          <p:nvPr>
            <p:ph type="body" sz="quarter" idx="11" hasCustomPrompt="1"/>
          </p:nvPr>
        </p:nvSpPr>
        <p:spPr>
          <a:xfrm>
            <a:off x="403225" y="6380988"/>
            <a:ext cx="3340100" cy="194733"/>
          </a:xfrm>
          <a:prstGeom prst="rect">
            <a:avLst/>
          </a:prstGeom>
        </p:spPr>
        <p:txBody>
          <a:bodyPr/>
          <a:lstStyle>
            <a:lvl1pPr marL="0" indent="0">
              <a:buNone/>
              <a:defRPr sz="7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sv-SE" dirty="0"/>
              <a:t>Skriv källor eller eventuella länkar här</a:t>
            </a:r>
          </a:p>
        </p:txBody>
      </p:sp>
    </p:spTree>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 Text + Bild">
    <p:spTree>
      <p:nvGrpSpPr>
        <p:cNvPr id="1" name=""/>
        <p:cNvGrpSpPr/>
        <p:nvPr/>
      </p:nvGrpSpPr>
      <p:grpSpPr>
        <a:xfrm>
          <a:off x="0" y="0"/>
          <a:ext cx="0" cy="0"/>
          <a:chOff x="0" y="0"/>
          <a:chExt cx="0" cy="0"/>
        </a:xfrm>
      </p:grpSpPr>
      <p:sp>
        <p:nvSpPr>
          <p:cNvPr id="7" name="Text Placeholder 5"/>
          <p:cNvSpPr>
            <a:spLocks noGrp="1"/>
          </p:cNvSpPr>
          <p:nvPr>
            <p:ph type="body" sz="quarter" idx="10" hasCustomPrompt="1"/>
          </p:nvPr>
        </p:nvSpPr>
        <p:spPr>
          <a:xfrm>
            <a:off x="401381" y="2135619"/>
            <a:ext cx="3465139" cy="3979888"/>
          </a:xfrm>
          <a:prstGeom prst="rect">
            <a:avLst/>
          </a:prstGeom>
        </p:spPr>
        <p:txBody>
          <a:bodyPr lIns="0" tIns="0"/>
          <a:lstStyle>
            <a:lvl1pPr>
              <a:buClr>
                <a:schemeClr val="accent1"/>
              </a:buClr>
              <a:buSzPct val="160000"/>
              <a:defRPr sz="1800" b="0">
                <a:latin typeface="Arial" panose="020B0604020202020204" pitchFamily="34" charset="0"/>
                <a:cs typeface="Arial" panose="020B0604020202020204" pitchFamily="34" charset="0"/>
              </a:defRPr>
            </a:lvl1pPr>
            <a:lvl2pPr>
              <a:buClr>
                <a:schemeClr val="accent1"/>
              </a:buClr>
              <a:buSzPct val="160000"/>
              <a:defRPr sz="1400" b="0">
                <a:latin typeface="Arial" panose="020B0604020202020204" pitchFamily="34" charset="0"/>
                <a:cs typeface="Arial" panose="020B0604020202020204" pitchFamily="34" charset="0"/>
              </a:defRPr>
            </a:lvl2pPr>
            <a:lvl3pPr>
              <a:buClr>
                <a:schemeClr val="accent1"/>
              </a:buClr>
              <a:buSzPct val="160000"/>
              <a:defRPr sz="1200" b="0">
                <a:latin typeface="Arial" panose="020B0604020202020204" pitchFamily="34" charset="0"/>
                <a:cs typeface="Arial" panose="020B0604020202020204" pitchFamily="34" charset="0"/>
              </a:defRPr>
            </a:lvl3pPr>
            <a:lvl4pPr>
              <a:buClr>
                <a:schemeClr val="accent1"/>
              </a:buClr>
              <a:buSzPct val="160000"/>
              <a:defRPr sz="1000" b="0">
                <a:latin typeface="Arial" panose="020B0604020202020204" pitchFamily="34" charset="0"/>
                <a:cs typeface="Arial" panose="020B0604020202020204" pitchFamily="34" charset="0"/>
              </a:defRPr>
            </a:lvl4pPr>
            <a:lvl5pPr>
              <a:buClr>
                <a:schemeClr val="accent1"/>
              </a:buClr>
              <a:buSzPct val="160000"/>
              <a:defRPr sz="800" b="0">
                <a:latin typeface="Arial" panose="020B0604020202020204" pitchFamily="34" charset="0"/>
                <a:cs typeface="Arial" panose="020B0604020202020204" pitchFamily="34" charset="0"/>
              </a:defRPr>
            </a:lvl5pPr>
          </a:lstStyle>
          <a:p>
            <a:pPr lvl="0"/>
            <a:r>
              <a:rPr lang="sv-SE" dirty="0"/>
              <a:t>Skriv dina punkter här</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8" name="Title 3"/>
          <p:cNvSpPr>
            <a:spLocks noGrp="1"/>
          </p:cNvSpPr>
          <p:nvPr>
            <p:ph type="title" hasCustomPrompt="1"/>
          </p:nvPr>
        </p:nvSpPr>
        <p:spPr>
          <a:xfrm>
            <a:off x="403761" y="584360"/>
            <a:ext cx="3462758" cy="745683"/>
          </a:xfrm>
          <a:prstGeom prst="rect">
            <a:avLst/>
          </a:prstGeom>
        </p:spPr>
        <p:txBody>
          <a:bodyPr lIns="0" tIns="0" rIns="0" bIns="0" anchor="t"/>
          <a:lstStyle>
            <a:lvl1pPr>
              <a:lnSpc>
                <a:spcPts val="3400"/>
              </a:lnSpc>
              <a:defRPr sz="3000" b="1" cap="none">
                <a:latin typeface="Arial" panose="020B0604020202020204" pitchFamily="34" charset="0"/>
                <a:cs typeface="Arial" panose="020B0604020202020204" pitchFamily="34" charset="0"/>
              </a:defRPr>
            </a:lvl1pPr>
          </a:lstStyle>
          <a:p>
            <a:r>
              <a:rPr lang="en-US" dirty="0" err="1"/>
              <a:t>Rubrik</a:t>
            </a:r>
            <a:r>
              <a:rPr lang="en-US" dirty="0"/>
              <a:t/>
            </a:r>
            <a:br>
              <a:rPr lang="en-US" dirty="0"/>
            </a:br>
            <a:endParaRPr lang="en-US" dirty="0"/>
          </a:p>
        </p:txBody>
      </p:sp>
      <p:sp>
        <p:nvSpPr>
          <p:cNvPr id="4" name="Platshållare för text 3"/>
          <p:cNvSpPr>
            <a:spLocks noGrp="1"/>
          </p:cNvSpPr>
          <p:nvPr>
            <p:ph type="body" sz="quarter" idx="11" hasCustomPrompt="1"/>
          </p:nvPr>
        </p:nvSpPr>
        <p:spPr>
          <a:xfrm>
            <a:off x="403225" y="6380988"/>
            <a:ext cx="3340100" cy="194733"/>
          </a:xfrm>
          <a:prstGeom prst="rect">
            <a:avLst/>
          </a:prstGeom>
        </p:spPr>
        <p:txBody>
          <a:bodyPr/>
          <a:lstStyle>
            <a:lvl1pPr marL="0" indent="0">
              <a:buNone/>
              <a:defRPr sz="7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sv-SE" dirty="0"/>
              <a:t>Skriv källor eller eventuella länkar här</a:t>
            </a:r>
          </a:p>
        </p:txBody>
      </p:sp>
      <p:sp>
        <p:nvSpPr>
          <p:cNvPr id="3" name="Platshållare för bild 2"/>
          <p:cNvSpPr>
            <a:spLocks noGrp="1"/>
          </p:cNvSpPr>
          <p:nvPr>
            <p:ph type="pic" sz="quarter" idx="12"/>
          </p:nvPr>
        </p:nvSpPr>
        <p:spPr>
          <a:xfrm>
            <a:off x="4045161" y="-35983"/>
            <a:ext cx="5141229" cy="6955549"/>
          </a:xfrm>
          <a:prstGeom prst="rect">
            <a:avLst/>
          </a:prstGeom>
        </p:spPr>
        <p:txBody>
          <a:bodyPr/>
          <a:lstStyle>
            <a:lvl1pPr marL="0" indent="0">
              <a:buNone/>
              <a:defRPr/>
            </a:lvl1pPr>
          </a:lstStyle>
          <a:p>
            <a:r>
              <a:rPr lang="sv-SE"/>
              <a:t>Klicka på ikonen för att lägga till en bild</a:t>
            </a:r>
            <a:endParaRPr lang="sv-SE" dirty="0"/>
          </a:p>
        </p:txBody>
      </p:sp>
    </p:spTree>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Rubrik + Text + Bild">
    <p:spTree>
      <p:nvGrpSpPr>
        <p:cNvPr id="1" name=""/>
        <p:cNvGrpSpPr/>
        <p:nvPr/>
      </p:nvGrpSpPr>
      <p:grpSpPr>
        <a:xfrm>
          <a:off x="0" y="0"/>
          <a:ext cx="0" cy="0"/>
          <a:chOff x="0" y="0"/>
          <a:chExt cx="0" cy="0"/>
        </a:xfrm>
      </p:grpSpPr>
      <p:sp>
        <p:nvSpPr>
          <p:cNvPr id="7" name="Text Placeholder 5"/>
          <p:cNvSpPr>
            <a:spLocks noGrp="1"/>
          </p:cNvSpPr>
          <p:nvPr>
            <p:ph type="body" sz="quarter" idx="10" hasCustomPrompt="1"/>
          </p:nvPr>
        </p:nvSpPr>
        <p:spPr>
          <a:xfrm>
            <a:off x="401380" y="2135619"/>
            <a:ext cx="3810310" cy="3979888"/>
          </a:xfrm>
          <a:prstGeom prst="rect">
            <a:avLst/>
          </a:prstGeom>
        </p:spPr>
        <p:txBody>
          <a:bodyPr lIns="0" tIns="0"/>
          <a:lstStyle>
            <a:lvl1pPr>
              <a:buClr>
                <a:schemeClr val="accent1"/>
              </a:buClr>
              <a:buSzPct val="160000"/>
              <a:defRPr sz="1800" b="0">
                <a:latin typeface="Arial" panose="020B0604020202020204" pitchFamily="34" charset="0"/>
                <a:cs typeface="Arial" panose="020B0604020202020204" pitchFamily="34" charset="0"/>
              </a:defRPr>
            </a:lvl1pPr>
            <a:lvl2pPr>
              <a:buClr>
                <a:schemeClr val="accent1"/>
              </a:buClr>
              <a:buSzPct val="160000"/>
              <a:defRPr sz="1400" b="0">
                <a:latin typeface="Arial" panose="020B0604020202020204" pitchFamily="34" charset="0"/>
                <a:cs typeface="Arial" panose="020B0604020202020204" pitchFamily="34" charset="0"/>
              </a:defRPr>
            </a:lvl2pPr>
            <a:lvl3pPr>
              <a:buClr>
                <a:schemeClr val="accent1"/>
              </a:buClr>
              <a:buSzPct val="160000"/>
              <a:defRPr sz="1200" b="0">
                <a:latin typeface="Arial" panose="020B0604020202020204" pitchFamily="34" charset="0"/>
                <a:cs typeface="Arial" panose="020B0604020202020204" pitchFamily="34" charset="0"/>
              </a:defRPr>
            </a:lvl3pPr>
            <a:lvl4pPr>
              <a:buClr>
                <a:schemeClr val="accent1"/>
              </a:buClr>
              <a:buSzPct val="160000"/>
              <a:defRPr sz="1000" b="0">
                <a:latin typeface="Arial" panose="020B0604020202020204" pitchFamily="34" charset="0"/>
                <a:cs typeface="Arial" panose="020B0604020202020204" pitchFamily="34" charset="0"/>
              </a:defRPr>
            </a:lvl4pPr>
            <a:lvl5pPr>
              <a:buClr>
                <a:schemeClr val="accent1"/>
              </a:buClr>
              <a:buSzPct val="160000"/>
              <a:defRPr sz="800" b="0">
                <a:latin typeface="Arial" panose="020B0604020202020204" pitchFamily="34" charset="0"/>
                <a:cs typeface="Arial" panose="020B0604020202020204" pitchFamily="34" charset="0"/>
              </a:defRPr>
            </a:lvl5pPr>
          </a:lstStyle>
          <a:p>
            <a:pPr lvl="0"/>
            <a:r>
              <a:rPr lang="sv-SE" dirty="0"/>
              <a:t>Skriv dina punkter här</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8" name="Title 3"/>
          <p:cNvSpPr>
            <a:spLocks noGrp="1"/>
          </p:cNvSpPr>
          <p:nvPr>
            <p:ph type="title" hasCustomPrompt="1"/>
          </p:nvPr>
        </p:nvSpPr>
        <p:spPr>
          <a:xfrm>
            <a:off x="403761" y="584360"/>
            <a:ext cx="3807929" cy="745683"/>
          </a:xfrm>
          <a:prstGeom prst="rect">
            <a:avLst/>
          </a:prstGeom>
        </p:spPr>
        <p:txBody>
          <a:bodyPr lIns="0" tIns="0" rIns="0" bIns="0" anchor="t"/>
          <a:lstStyle>
            <a:lvl1pPr>
              <a:lnSpc>
                <a:spcPts val="3400"/>
              </a:lnSpc>
              <a:defRPr sz="3000" b="1" cap="none">
                <a:latin typeface="Arial" panose="020B0604020202020204" pitchFamily="34" charset="0"/>
                <a:cs typeface="Arial" panose="020B0604020202020204" pitchFamily="34" charset="0"/>
              </a:defRPr>
            </a:lvl1pPr>
          </a:lstStyle>
          <a:p>
            <a:r>
              <a:rPr lang="en-US" dirty="0" err="1"/>
              <a:t>Rubrik</a:t>
            </a:r>
            <a:r>
              <a:rPr lang="en-US" dirty="0"/>
              <a:t/>
            </a:r>
            <a:br>
              <a:rPr lang="en-US" dirty="0"/>
            </a:br>
            <a:endParaRPr lang="en-US" dirty="0"/>
          </a:p>
        </p:txBody>
      </p:sp>
      <p:sp>
        <p:nvSpPr>
          <p:cNvPr id="4" name="Platshållare för text 3"/>
          <p:cNvSpPr>
            <a:spLocks noGrp="1"/>
          </p:cNvSpPr>
          <p:nvPr>
            <p:ph type="body" sz="quarter" idx="11" hasCustomPrompt="1"/>
          </p:nvPr>
        </p:nvSpPr>
        <p:spPr>
          <a:xfrm>
            <a:off x="403225" y="6380988"/>
            <a:ext cx="3340100" cy="194733"/>
          </a:xfrm>
          <a:prstGeom prst="rect">
            <a:avLst/>
          </a:prstGeom>
        </p:spPr>
        <p:txBody>
          <a:bodyPr/>
          <a:lstStyle>
            <a:lvl1pPr marL="0" indent="0">
              <a:buNone/>
              <a:defRPr sz="7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sv-SE" dirty="0"/>
              <a:t>Skriv källor eller eventuella länkar här</a:t>
            </a:r>
          </a:p>
        </p:txBody>
      </p:sp>
      <p:sp>
        <p:nvSpPr>
          <p:cNvPr id="10" name="Text Placeholder 5"/>
          <p:cNvSpPr>
            <a:spLocks noGrp="1"/>
          </p:cNvSpPr>
          <p:nvPr>
            <p:ph type="body" sz="quarter" idx="12" hasCustomPrompt="1"/>
          </p:nvPr>
        </p:nvSpPr>
        <p:spPr>
          <a:xfrm>
            <a:off x="4841166" y="2135619"/>
            <a:ext cx="3810310" cy="3979888"/>
          </a:xfrm>
          <a:prstGeom prst="rect">
            <a:avLst/>
          </a:prstGeom>
        </p:spPr>
        <p:txBody>
          <a:bodyPr lIns="0" tIns="0"/>
          <a:lstStyle>
            <a:lvl1pPr>
              <a:buClr>
                <a:schemeClr val="accent1"/>
              </a:buClr>
              <a:buSzPct val="160000"/>
              <a:defRPr sz="1800" b="0">
                <a:latin typeface="Arial" panose="020B0604020202020204" pitchFamily="34" charset="0"/>
                <a:cs typeface="Arial" panose="020B0604020202020204" pitchFamily="34" charset="0"/>
              </a:defRPr>
            </a:lvl1pPr>
            <a:lvl2pPr>
              <a:buClr>
                <a:schemeClr val="accent1"/>
              </a:buClr>
              <a:buSzPct val="160000"/>
              <a:defRPr sz="1400" b="0">
                <a:latin typeface="Arial" panose="020B0604020202020204" pitchFamily="34" charset="0"/>
                <a:cs typeface="Arial" panose="020B0604020202020204" pitchFamily="34" charset="0"/>
              </a:defRPr>
            </a:lvl2pPr>
            <a:lvl3pPr>
              <a:buClr>
                <a:schemeClr val="accent1"/>
              </a:buClr>
              <a:buSzPct val="160000"/>
              <a:defRPr sz="1200" b="0">
                <a:latin typeface="Arial" panose="020B0604020202020204" pitchFamily="34" charset="0"/>
                <a:cs typeface="Arial" panose="020B0604020202020204" pitchFamily="34" charset="0"/>
              </a:defRPr>
            </a:lvl3pPr>
            <a:lvl4pPr>
              <a:buClr>
                <a:schemeClr val="accent1"/>
              </a:buClr>
              <a:buSzPct val="160000"/>
              <a:defRPr sz="1000" b="0">
                <a:latin typeface="Arial" panose="020B0604020202020204" pitchFamily="34" charset="0"/>
                <a:cs typeface="Arial" panose="020B0604020202020204" pitchFamily="34" charset="0"/>
              </a:defRPr>
            </a:lvl4pPr>
            <a:lvl5pPr>
              <a:buClr>
                <a:schemeClr val="accent1"/>
              </a:buClr>
              <a:buSzPct val="160000"/>
              <a:defRPr sz="800" b="0">
                <a:latin typeface="Arial" panose="020B0604020202020204" pitchFamily="34" charset="0"/>
                <a:cs typeface="Arial" panose="020B0604020202020204" pitchFamily="34" charset="0"/>
              </a:defRPr>
            </a:lvl5pPr>
          </a:lstStyle>
          <a:p>
            <a:pPr lvl="0"/>
            <a:r>
              <a:rPr lang="sv-SE" dirty="0"/>
              <a:t>Skriv dina punkter här</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text 4"/>
          <p:cNvSpPr>
            <a:spLocks noGrp="1"/>
          </p:cNvSpPr>
          <p:nvPr>
            <p:ph type="body" sz="quarter" idx="13" hasCustomPrompt="1"/>
          </p:nvPr>
        </p:nvSpPr>
        <p:spPr>
          <a:xfrm>
            <a:off x="4841166" y="584200"/>
            <a:ext cx="3848809" cy="745843"/>
          </a:xfrm>
          <a:prstGeom prst="rect">
            <a:avLst/>
          </a:prstGeom>
        </p:spPr>
        <p:txBody>
          <a:bodyPr lIns="0" tIns="0" rIns="0" bIns="0"/>
          <a:lstStyle>
            <a:lvl1pPr marL="0" indent="0">
              <a:buNone/>
              <a:defRPr sz="3000"/>
            </a:lvl1pPr>
            <a:lvl2pPr marL="457200" indent="0">
              <a:buNone/>
              <a:defRPr sz="4000"/>
            </a:lvl2pPr>
            <a:lvl3pPr marL="914400" indent="0">
              <a:buNone/>
              <a:defRPr sz="4000"/>
            </a:lvl3pPr>
            <a:lvl4pPr marL="1371600" indent="0">
              <a:buNone/>
              <a:defRPr sz="4000"/>
            </a:lvl4pPr>
            <a:lvl5pPr marL="1828800" indent="0">
              <a:buNone/>
              <a:defRPr sz="4000"/>
            </a:lvl5pPr>
          </a:lstStyle>
          <a:p>
            <a:pPr lvl="0"/>
            <a:r>
              <a:rPr lang="sv-SE" dirty="0"/>
              <a:t>Rubrik</a:t>
            </a:r>
          </a:p>
        </p:txBody>
      </p:sp>
    </p:spTree>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vsnitt - Med bakgrundsbild">
    <p:spTree>
      <p:nvGrpSpPr>
        <p:cNvPr id="1" name=""/>
        <p:cNvGrpSpPr/>
        <p:nvPr/>
      </p:nvGrpSpPr>
      <p:grpSpPr>
        <a:xfrm>
          <a:off x="0" y="0"/>
          <a:ext cx="0" cy="0"/>
          <a:chOff x="0" y="0"/>
          <a:chExt cx="0" cy="0"/>
        </a:xfrm>
      </p:grpSpPr>
      <p:sp>
        <p:nvSpPr>
          <p:cNvPr id="3" name="Platshållare för bild 2"/>
          <p:cNvSpPr>
            <a:spLocks noGrp="1"/>
          </p:cNvSpPr>
          <p:nvPr>
            <p:ph type="pic" sz="quarter" idx="12"/>
          </p:nvPr>
        </p:nvSpPr>
        <p:spPr>
          <a:xfrm>
            <a:off x="-49213" y="-234752"/>
            <a:ext cx="9236076" cy="7680064"/>
          </a:xfrm>
          <a:prstGeom prst="rect">
            <a:avLst/>
          </a:prstGeom>
        </p:spPr>
        <p:txBody>
          <a:bodyPr/>
          <a:lstStyle>
            <a:lvl1pPr marL="0" indent="0">
              <a:buNone/>
              <a:defRPr/>
            </a:lvl1pPr>
          </a:lstStyle>
          <a:p>
            <a:r>
              <a:rPr lang="sv-SE"/>
              <a:t>Klicka på ikonen för att lägga till en bild</a:t>
            </a:r>
            <a:endParaRPr lang="sv-SE" dirty="0"/>
          </a:p>
        </p:txBody>
      </p:sp>
      <p:sp>
        <p:nvSpPr>
          <p:cNvPr id="4" name="Title 3"/>
          <p:cNvSpPr>
            <a:spLocks noGrp="1"/>
          </p:cNvSpPr>
          <p:nvPr>
            <p:ph type="title" hasCustomPrompt="1"/>
          </p:nvPr>
        </p:nvSpPr>
        <p:spPr>
          <a:xfrm>
            <a:off x="342000" y="2821679"/>
            <a:ext cx="8452800" cy="700987"/>
          </a:xfrm>
          <a:prstGeom prst="rect">
            <a:avLst/>
          </a:prstGeom>
        </p:spPr>
        <p:txBody>
          <a:bodyPr lIns="0" tIns="0" rIns="0" bIns="0" anchor="ctr"/>
          <a:lstStyle>
            <a:lvl1pPr algn="ctr">
              <a:lnSpc>
                <a:spcPct val="90000"/>
              </a:lnSpc>
              <a:defRPr sz="4000" cap="none" baseline="0">
                <a:solidFill>
                  <a:schemeClr val="bg1"/>
                </a:solidFill>
                <a:effectLst>
                  <a:outerShdw blurRad="1066800" dir="1140000" sx="129000" sy="129000" algn="ctr" rotWithShape="0">
                    <a:schemeClr val="tx1"/>
                  </a:outerShdw>
                </a:effectLst>
              </a:defRPr>
            </a:lvl1pPr>
          </a:lstStyle>
          <a:p>
            <a:r>
              <a:rPr lang="en-US" dirty="0" err="1"/>
              <a:t>Avsnittets</a:t>
            </a:r>
            <a:r>
              <a:rPr lang="en-US" dirty="0"/>
              <a:t> </a:t>
            </a:r>
            <a:r>
              <a:rPr lang="en-US" dirty="0" err="1"/>
              <a:t>rubrik</a:t>
            </a:r>
            <a:endParaRPr lang="en-US" dirty="0"/>
          </a:p>
        </p:txBody>
      </p:sp>
      <p:sp>
        <p:nvSpPr>
          <p:cNvPr id="5" name="Platshållare för text 3"/>
          <p:cNvSpPr>
            <a:spLocks noGrp="1"/>
          </p:cNvSpPr>
          <p:nvPr>
            <p:ph type="body" sz="quarter" idx="11" hasCustomPrompt="1"/>
          </p:nvPr>
        </p:nvSpPr>
        <p:spPr>
          <a:xfrm>
            <a:off x="403225" y="6380988"/>
            <a:ext cx="3340100" cy="194733"/>
          </a:xfrm>
          <a:prstGeom prst="rect">
            <a:avLst/>
          </a:prstGeom>
        </p:spPr>
        <p:txBody>
          <a:bodyPr/>
          <a:lstStyle>
            <a:lvl1pPr marL="0" indent="0">
              <a:buNone/>
              <a:defRPr sz="7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sv-SE" dirty="0"/>
              <a:t>Skriv källor eller eventuella länkar här</a:t>
            </a:r>
          </a:p>
        </p:txBody>
      </p:sp>
    </p:spTree>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vsnitt">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342000" y="2715668"/>
            <a:ext cx="8452800" cy="949505"/>
          </a:xfrm>
          <a:prstGeom prst="rect">
            <a:avLst/>
          </a:prstGeom>
        </p:spPr>
        <p:txBody>
          <a:bodyPr lIns="0" tIns="0" rIns="0" bIns="0" anchor="ctr"/>
          <a:lstStyle>
            <a:lvl1pPr algn="ctr">
              <a:lnSpc>
                <a:spcPct val="90000"/>
              </a:lnSpc>
              <a:defRPr sz="4000" cap="none" baseline="0">
                <a:solidFill>
                  <a:schemeClr val="tx1"/>
                </a:solidFill>
                <a:effectLst/>
              </a:defRPr>
            </a:lvl1pPr>
          </a:lstStyle>
          <a:p>
            <a:r>
              <a:rPr lang="en-US" dirty="0" err="1"/>
              <a:t>Avsnittets</a:t>
            </a:r>
            <a:r>
              <a:rPr lang="en-US" dirty="0"/>
              <a:t> </a:t>
            </a:r>
            <a:r>
              <a:rPr lang="en-US" dirty="0" err="1"/>
              <a:t>rubrik</a:t>
            </a:r>
            <a:endParaRPr lang="en-US" dirty="0"/>
          </a:p>
        </p:txBody>
      </p:sp>
      <p:sp>
        <p:nvSpPr>
          <p:cNvPr id="5" name="Platshållare för text 3"/>
          <p:cNvSpPr>
            <a:spLocks noGrp="1"/>
          </p:cNvSpPr>
          <p:nvPr>
            <p:ph type="body" sz="quarter" idx="11" hasCustomPrompt="1"/>
          </p:nvPr>
        </p:nvSpPr>
        <p:spPr>
          <a:xfrm>
            <a:off x="403225" y="6380988"/>
            <a:ext cx="3340100" cy="194733"/>
          </a:xfrm>
          <a:prstGeom prst="rect">
            <a:avLst/>
          </a:prstGeom>
        </p:spPr>
        <p:txBody>
          <a:bodyPr/>
          <a:lstStyle>
            <a:lvl1pPr marL="0" indent="0">
              <a:buNone/>
              <a:defRPr sz="7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sv-SE" dirty="0"/>
              <a:t>Skriv källor eller eventuella länkar här</a:t>
            </a:r>
          </a:p>
        </p:txBody>
      </p:sp>
    </p:spTree>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1560850" y="1096435"/>
            <a:ext cx="5400000" cy="3360000"/>
          </a:xfrm>
          <a:prstGeom prst="rect">
            <a:avLst/>
          </a:prstGeom>
        </p:spPr>
        <p:txBody>
          <a:bodyPr lIns="0" tIns="0" rIns="0" bIns="0" anchor="ctr">
            <a:normAutofit/>
          </a:bodyPr>
          <a:lstStyle>
            <a:lvl1pPr marL="0" indent="0" algn="ctr">
              <a:buNone/>
              <a:defRPr sz="2600" b="1" baseline="0"/>
            </a:lvl1pPr>
          </a:lstStyle>
          <a:p>
            <a:pPr lvl="0"/>
            <a:r>
              <a:rPr lang="en-US" dirty="0" err="1"/>
              <a:t>Citatet</a:t>
            </a:r>
            <a:r>
              <a:rPr lang="en-US" dirty="0"/>
              <a:t> </a:t>
            </a:r>
            <a:r>
              <a:rPr lang="en-US" dirty="0" err="1"/>
              <a:t>skriver</a:t>
            </a:r>
            <a:r>
              <a:rPr lang="en-US" dirty="0"/>
              <a:t> du </a:t>
            </a:r>
            <a:r>
              <a:rPr lang="en-US" dirty="0" err="1"/>
              <a:t>här</a:t>
            </a:r>
            <a:endParaRPr lang="en-US" dirty="0"/>
          </a:p>
        </p:txBody>
      </p:sp>
      <p:sp>
        <p:nvSpPr>
          <p:cNvPr id="4" name="Text Placeholder 2"/>
          <p:cNvSpPr>
            <a:spLocks noGrp="1"/>
          </p:cNvSpPr>
          <p:nvPr>
            <p:ph type="body" sz="quarter" idx="11" hasCustomPrompt="1"/>
          </p:nvPr>
        </p:nvSpPr>
        <p:spPr>
          <a:xfrm>
            <a:off x="3110250" y="4580723"/>
            <a:ext cx="5400000" cy="1200000"/>
          </a:xfrm>
          <a:prstGeom prst="rect">
            <a:avLst/>
          </a:prstGeom>
        </p:spPr>
        <p:txBody>
          <a:bodyPr lIns="0" tIns="0" rIns="0" bIns="0" anchor="t">
            <a:normAutofit/>
          </a:bodyPr>
          <a:lstStyle>
            <a:lvl1pPr marL="0" indent="0" algn="r">
              <a:buNone/>
              <a:defRPr sz="1400" b="0"/>
            </a:lvl1pPr>
          </a:lstStyle>
          <a:p>
            <a:pPr lvl="0"/>
            <a:r>
              <a:rPr lang="en-US" dirty="0" err="1"/>
              <a:t>Vem</a:t>
            </a:r>
            <a:r>
              <a:rPr lang="en-US" dirty="0"/>
              <a:t> </a:t>
            </a:r>
            <a:r>
              <a:rPr lang="en-US" dirty="0" err="1"/>
              <a:t>som</a:t>
            </a:r>
            <a:r>
              <a:rPr lang="en-US" dirty="0"/>
              <a:t> </a:t>
            </a:r>
            <a:r>
              <a:rPr lang="en-US" dirty="0" err="1"/>
              <a:t>sa</a:t>
            </a:r>
            <a:r>
              <a:rPr lang="en-US" dirty="0"/>
              <a:t> </a:t>
            </a:r>
            <a:r>
              <a:rPr lang="en-US" dirty="0" err="1"/>
              <a:t>det</a:t>
            </a:r>
            <a:r>
              <a:rPr lang="en-US" dirty="0"/>
              <a:t> </a:t>
            </a:r>
            <a:r>
              <a:rPr lang="en-US" dirty="0" err="1"/>
              <a:t>skriver</a:t>
            </a:r>
            <a:r>
              <a:rPr lang="en-US" dirty="0"/>
              <a:t> du </a:t>
            </a:r>
            <a:r>
              <a:rPr lang="en-US" dirty="0" err="1"/>
              <a:t>här</a:t>
            </a:r>
            <a:endParaRPr lang="en-US" dirty="0"/>
          </a:p>
        </p:txBody>
      </p:sp>
      <p:sp>
        <p:nvSpPr>
          <p:cNvPr id="5" name="TextBox 4"/>
          <p:cNvSpPr txBox="1"/>
          <p:nvPr userDrawn="1"/>
        </p:nvSpPr>
        <p:spPr>
          <a:xfrm rot="10800000">
            <a:off x="767100" y="1096435"/>
            <a:ext cx="781050" cy="1866437"/>
          </a:xfrm>
          <a:prstGeom prst="rect">
            <a:avLst/>
          </a:prstGeom>
          <a:noFill/>
        </p:spPr>
        <p:txBody>
          <a:bodyPr wrap="square" lIns="0" tIns="0" rIns="0" bIns="0" rtlCol="0" anchor="t">
            <a:noAutofit/>
          </a:bodyPr>
          <a:lstStyle/>
          <a:p>
            <a:pPr algn="ctr"/>
            <a:r>
              <a:rPr lang="en-US" sz="20000" dirty="0">
                <a:solidFill>
                  <a:srgbClr val="000000"/>
                </a:solidFill>
                <a:cs typeface="Arial" panose="020B0604020202020204" pitchFamily="34" charset="0"/>
              </a:rPr>
              <a:t>“</a:t>
            </a:r>
          </a:p>
        </p:txBody>
      </p:sp>
      <p:sp>
        <p:nvSpPr>
          <p:cNvPr id="7" name="Platshållare för text 3"/>
          <p:cNvSpPr>
            <a:spLocks noGrp="1"/>
          </p:cNvSpPr>
          <p:nvPr>
            <p:ph type="body" sz="quarter" idx="12" hasCustomPrompt="1"/>
          </p:nvPr>
        </p:nvSpPr>
        <p:spPr>
          <a:xfrm>
            <a:off x="403225" y="6380988"/>
            <a:ext cx="3340100" cy="194733"/>
          </a:xfrm>
          <a:prstGeom prst="rect">
            <a:avLst/>
          </a:prstGeom>
        </p:spPr>
        <p:txBody>
          <a:bodyPr/>
          <a:lstStyle>
            <a:lvl1pPr marL="0" indent="0">
              <a:buNone/>
              <a:defRPr sz="7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sv-SE" dirty="0"/>
              <a:t>Skriv källor eller eventuella länkar här</a:t>
            </a:r>
          </a:p>
        </p:txBody>
      </p:sp>
    </p:spTree>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F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30782" b="20173"/>
          <a:stretch/>
        </p:blipFill>
        <p:spPr>
          <a:xfrm>
            <a:off x="0" y="2179529"/>
            <a:ext cx="9144000" cy="3169086"/>
          </a:xfrm>
          <a:prstGeom prst="rect">
            <a:avLst/>
          </a:prstGeom>
        </p:spPr>
      </p:pic>
      <p:sp>
        <p:nvSpPr>
          <p:cNvPr id="2" name="Title 1"/>
          <p:cNvSpPr>
            <a:spLocks noGrp="1"/>
          </p:cNvSpPr>
          <p:nvPr>
            <p:ph type="ctrTitle"/>
          </p:nvPr>
        </p:nvSpPr>
        <p:spPr>
          <a:xfrm>
            <a:off x="685800" y="2348880"/>
            <a:ext cx="7772400" cy="936104"/>
          </a:xfrm>
        </p:spPr>
        <p:txBody>
          <a:bodyPr/>
          <a:lstStyle>
            <a:lvl1pPr algn="ctr">
              <a:defRPr>
                <a:solidFill>
                  <a:schemeClr val="bg1"/>
                </a:solidFill>
              </a:defRPr>
            </a:lvl1pPr>
          </a:lstStyle>
          <a:p>
            <a:r>
              <a:rPr lang="en-US"/>
              <a:t>Click to edit Master title style</a:t>
            </a:r>
            <a:endParaRPr lang="en-IE" dirty="0"/>
          </a:p>
        </p:txBody>
      </p:sp>
      <p:sp>
        <p:nvSpPr>
          <p:cNvPr id="3" name="Subtitle 2"/>
          <p:cNvSpPr>
            <a:spLocks noGrp="1"/>
          </p:cNvSpPr>
          <p:nvPr>
            <p:ph type="subTitle" idx="1"/>
          </p:nvPr>
        </p:nvSpPr>
        <p:spPr>
          <a:xfrm>
            <a:off x="683568" y="3284984"/>
            <a:ext cx="7776864" cy="648072"/>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dirty="0"/>
          </a:p>
        </p:txBody>
      </p:sp>
      <p:sp>
        <p:nvSpPr>
          <p:cNvPr id="6" name="Slide Number Placeholder 5"/>
          <p:cNvSpPr>
            <a:spLocks noGrp="1"/>
          </p:cNvSpPr>
          <p:nvPr>
            <p:ph type="sldNum" sz="quarter" idx="12"/>
          </p:nvPr>
        </p:nvSpPr>
        <p:spPr>
          <a:xfrm>
            <a:off x="3505200" y="6356350"/>
            <a:ext cx="2133600" cy="365125"/>
          </a:xfrm>
          <a:prstGeom prst="rect">
            <a:avLst/>
          </a:prstGeom>
        </p:spPr>
        <p:txBody>
          <a:bodyPr/>
          <a:lstStyle/>
          <a:p>
            <a:fld id="{88363DC7-DE0D-4A81-9E0B-C4E6183EF4D6}" type="slidenum">
              <a:rPr lang="en-IE" smtClean="0"/>
              <a:t>‹N°›</a:t>
            </a:fld>
            <a:endParaRPr lang="en-IE"/>
          </a:p>
        </p:txBody>
      </p:sp>
      <p:sp>
        <p:nvSpPr>
          <p:cNvPr id="10" name="Text Placeholder 9"/>
          <p:cNvSpPr>
            <a:spLocks noGrp="1"/>
          </p:cNvSpPr>
          <p:nvPr>
            <p:ph type="body" sz="quarter" idx="13"/>
          </p:nvPr>
        </p:nvSpPr>
        <p:spPr>
          <a:xfrm>
            <a:off x="684213" y="3933824"/>
            <a:ext cx="7775575" cy="647303"/>
          </a:xfrm>
        </p:spPr>
        <p:txBody>
          <a:bodyPr anchor="ctr">
            <a:normAutofit/>
          </a:bodyPr>
          <a:lstStyle>
            <a:lvl1pPr algn="ctr">
              <a:buNone/>
              <a:defRPr sz="20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1" name="Text Placeholder 9"/>
          <p:cNvSpPr>
            <a:spLocks noGrp="1"/>
          </p:cNvSpPr>
          <p:nvPr>
            <p:ph type="body" sz="quarter" idx="14"/>
          </p:nvPr>
        </p:nvSpPr>
        <p:spPr>
          <a:xfrm>
            <a:off x="683568" y="4581128"/>
            <a:ext cx="7775575" cy="647303"/>
          </a:xfrm>
        </p:spPr>
        <p:txBody>
          <a:bodyPr anchor="ctr">
            <a:normAutofit/>
          </a:bodyPr>
          <a:lstStyle>
            <a:lvl1pPr algn="ctr">
              <a:buNone/>
              <a:defRPr sz="2000">
                <a:solidFill>
                  <a:schemeClr val="accent5"/>
                </a:solidFill>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90179" y="629394"/>
            <a:ext cx="5943612" cy="1071414"/>
          </a:xfrm>
          <a:prstGeom prst="rect">
            <a:avLst/>
          </a:prstGeom>
        </p:spPr>
      </p:pic>
    </p:spTree>
    <p:extLst>
      <p:ext uri="{BB962C8B-B14F-4D97-AF65-F5344CB8AC3E}">
        <p14:creationId xmlns:p14="http://schemas.microsoft.com/office/powerpoint/2010/main" val="40566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EF_Title and Bullet Text colour">
    <p:spTree>
      <p:nvGrpSpPr>
        <p:cNvPr id="1" name=""/>
        <p:cNvGrpSpPr/>
        <p:nvPr/>
      </p:nvGrpSpPr>
      <p:grpSpPr>
        <a:xfrm>
          <a:off x="0" y="0"/>
          <a:ext cx="0" cy="0"/>
          <a:chOff x="0" y="0"/>
          <a:chExt cx="0" cy="0"/>
        </a:xfrm>
      </p:grpSpPr>
      <p:sp>
        <p:nvSpPr>
          <p:cNvPr id="7" name="Rectangle 6"/>
          <p:cNvSpPr/>
          <p:nvPr userDrawn="1"/>
        </p:nvSpPr>
        <p:spPr>
          <a:xfrm>
            <a:off x="288000" y="1224000"/>
            <a:ext cx="8567743" cy="46085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1DE63A6-1FFE-4E67-818E-E1A0390E44E0}" type="datetimeFigureOut">
              <a:rPr lang="en-IE" smtClean="0"/>
              <a:t>30/05/2018</a:t>
            </a:fld>
            <a:endParaRPr lang="en-I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IE"/>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363DC7-DE0D-4A81-9E0B-C4E6183EF4D6}" type="slidenum">
              <a:rPr lang="en-IE" smtClean="0"/>
              <a:t>‹N°›</a:t>
            </a:fld>
            <a:endParaRPr lang="en-IE"/>
          </a:p>
        </p:txBody>
      </p:sp>
    </p:spTree>
    <p:extLst>
      <p:ext uri="{BB962C8B-B14F-4D97-AF65-F5344CB8AC3E}">
        <p14:creationId xmlns:p14="http://schemas.microsoft.com/office/powerpoint/2010/main" val="2010562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EF_Title and Bullet Text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1DE63A6-1FFE-4E67-818E-E1A0390E44E0}" type="datetimeFigureOut">
              <a:rPr lang="en-IE" smtClean="0"/>
              <a:t>30/05/2018</a:t>
            </a:fld>
            <a:endParaRPr lang="en-I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IE"/>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363DC7-DE0D-4A81-9E0B-C4E6183EF4D6}" type="slidenum">
              <a:rPr lang="en-IE" smtClean="0"/>
              <a:t>‹N°›</a:t>
            </a:fld>
            <a:endParaRPr lang="en-IE"/>
          </a:p>
        </p:txBody>
      </p:sp>
    </p:spTree>
    <p:extLst>
      <p:ext uri="{BB962C8B-B14F-4D97-AF65-F5344CB8AC3E}">
        <p14:creationId xmlns:p14="http://schemas.microsoft.com/office/powerpoint/2010/main" val="23721842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EF_Title &amp; Two Column Content colour">
    <p:spTree>
      <p:nvGrpSpPr>
        <p:cNvPr id="1" name=""/>
        <p:cNvGrpSpPr/>
        <p:nvPr/>
      </p:nvGrpSpPr>
      <p:grpSpPr>
        <a:xfrm>
          <a:off x="0" y="0"/>
          <a:ext cx="0" cy="0"/>
          <a:chOff x="0" y="0"/>
          <a:chExt cx="0" cy="0"/>
        </a:xfrm>
      </p:grpSpPr>
      <p:sp>
        <p:nvSpPr>
          <p:cNvPr id="8" name="Rectangle 7"/>
          <p:cNvSpPr/>
          <p:nvPr userDrawn="1"/>
        </p:nvSpPr>
        <p:spPr>
          <a:xfrm>
            <a:off x="288000" y="1224000"/>
            <a:ext cx="8567743" cy="46085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endParaRPr lang="en-IE" dirty="0"/>
          </a:p>
        </p:txBody>
      </p:sp>
      <p:sp>
        <p:nvSpPr>
          <p:cNvPr id="3" name="Content Placeholder 2"/>
          <p:cNvSpPr>
            <a:spLocks noGrp="1"/>
          </p:cNvSpPr>
          <p:nvPr>
            <p:ph sz="half" idx="1"/>
          </p:nvPr>
        </p:nvSpPr>
        <p:spPr>
          <a:xfrm>
            <a:off x="457200" y="1600201"/>
            <a:ext cx="4038600" cy="40610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600201"/>
            <a:ext cx="4038600" cy="40610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Slide Number Placeholder 6"/>
          <p:cNvSpPr>
            <a:spLocks noGrp="1"/>
          </p:cNvSpPr>
          <p:nvPr>
            <p:ph type="sldNum" sz="quarter" idx="12"/>
          </p:nvPr>
        </p:nvSpPr>
        <p:spPr>
          <a:xfrm>
            <a:off x="3505200" y="6356350"/>
            <a:ext cx="2133600" cy="365125"/>
          </a:xfrm>
          <a:prstGeom prst="rect">
            <a:avLst/>
          </a:prstGeom>
        </p:spPr>
        <p:txBody>
          <a:bodyPr/>
          <a:lstStyle/>
          <a:p>
            <a:fld id="{88363DC7-DE0D-4A81-9E0B-C4E6183EF4D6}" type="slidenum">
              <a:rPr lang="en-IE" smtClean="0"/>
              <a:t>‹N°›</a:t>
            </a:fld>
            <a:endParaRPr lang="en-IE"/>
          </a:p>
        </p:txBody>
      </p:sp>
    </p:spTree>
    <p:extLst>
      <p:ext uri="{BB962C8B-B14F-4D97-AF65-F5344CB8AC3E}">
        <p14:creationId xmlns:p14="http://schemas.microsoft.com/office/powerpoint/2010/main" val="8563435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EF_Title &amp; Two Column Content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dirty="0"/>
          </a:p>
        </p:txBody>
      </p:sp>
      <p:sp>
        <p:nvSpPr>
          <p:cNvPr id="3" name="Content Placeholder 2"/>
          <p:cNvSpPr>
            <a:spLocks noGrp="1"/>
          </p:cNvSpPr>
          <p:nvPr>
            <p:ph sz="half" idx="1"/>
          </p:nvPr>
        </p:nvSpPr>
        <p:spPr>
          <a:xfrm>
            <a:off x="457200" y="1600201"/>
            <a:ext cx="4038600" cy="40610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600201"/>
            <a:ext cx="4038600" cy="40610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Slide Number Placeholder 6"/>
          <p:cNvSpPr>
            <a:spLocks noGrp="1"/>
          </p:cNvSpPr>
          <p:nvPr>
            <p:ph type="sldNum" sz="quarter" idx="12"/>
          </p:nvPr>
        </p:nvSpPr>
        <p:spPr>
          <a:xfrm>
            <a:off x="3505200" y="6356350"/>
            <a:ext cx="2133600" cy="365125"/>
          </a:xfrm>
          <a:prstGeom prst="rect">
            <a:avLst/>
          </a:prstGeom>
        </p:spPr>
        <p:txBody>
          <a:bodyPr/>
          <a:lstStyle/>
          <a:p>
            <a:fld id="{88363DC7-DE0D-4A81-9E0B-C4E6183EF4D6}" type="slidenum">
              <a:rPr lang="en-IE" smtClean="0"/>
              <a:t>‹N°›</a:t>
            </a:fld>
            <a:endParaRPr lang="en-IE"/>
          </a:p>
        </p:txBody>
      </p:sp>
    </p:spTree>
    <p:extLst>
      <p:ext uri="{BB962C8B-B14F-4D97-AF65-F5344CB8AC3E}">
        <p14:creationId xmlns:p14="http://schemas.microsoft.com/office/powerpoint/2010/main" val="408753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EF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5" name="Slide Number Placeholder 4"/>
          <p:cNvSpPr>
            <a:spLocks noGrp="1"/>
          </p:cNvSpPr>
          <p:nvPr>
            <p:ph type="sldNum" sz="quarter" idx="12"/>
          </p:nvPr>
        </p:nvSpPr>
        <p:spPr>
          <a:xfrm>
            <a:off x="3505200" y="6356350"/>
            <a:ext cx="2133600" cy="365125"/>
          </a:xfrm>
          <a:prstGeom prst="rect">
            <a:avLst/>
          </a:prstGeom>
        </p:spPr>
        <p:txBody>
          <a:bodyPr/>
          <a:lstStyle/>
          <a:p>
            <a:fld id="{88363DC7-DE0D-4A81-9E0B-C4E6183EF4D6}" type="slidenum">
              <a:rPr lang="en-IE" smtClean="0"/>
              <a:t>‹N°›</a:t>
            </a:fld>
            <a:endParaRPr lang="en-IE"/>
          </a:p>
        </p:txBody>
      </p:sp>
    </p:spTree>
    <p:extLst>
      <p:ext uri="{BB962C8B-B14F-4D97-AF65-F5344CB8AC3E}">
        <p14:creationId xmlns:p14="http://schemas.microsoft.com/office/powerpoint/2010/main" val="3520964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F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505200" y="6356350"/>
            <a:ext cx="2133600" cy="365125"/>
          </a:xfrm>
          <a:prstGeom prst="rect">
            <a:avLst/>
          </a:prstGeom>
        </p:spPr>
        <p:txBody>
          <a:bodyPr/>
          <a:lstStyle/>
          <a:p>
            <a:fld id="{88363DC7-DE0D-4A81-9E0B-C4E6183EF4D6}" type="slidenum">
              <a:rPr lang="en-IE" smtClean="0"/>
              <a:t>‹N°›</a:t>
            </a:fld>
            <a:endParaRPr lang="en-IE"/>
          </a:p>
        </p:txBody>
      </p:sp>
    </p:spTree>
    <p:extLst>
      <p:ext uri="{BB962C8B-B14F-4D97-AF65-F5344CB8AC3E}">
        <p14:creationId xmlns:p14="http://schemas.microsoft.com/office/powerpoint/2010/main" val="1840630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F_Picture &amp; 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505200" y="6356350"/>
            <a:ext cx="2133600" cy="365125"/>
          </a:xfrm>
          <a:prstGeom prst="rect">
            <a:avLst/>
          </a:prstGeom>
        </p:spPr>
        <p:txBody>
          <a:bodyPr/>
          <a:lstStyle/>
          <a:p>
            <a:fld id="{88363DC7-DE0D-4A81-9E0B-C4E6183EF4D6}" type="slidenum">
              <a:rPr lang="en-IE" smtClean="0"/>
              <a:t>‹N°›</a:t>
            </a:fld>
            <a:endParaRPr lang="en-IE"/>
          </a:p>
        </p:txBody>
      </p:sp>
      <p:sp>
        <p:nvSpPr>
          <p:cNvPr id="6" name="Picture Placeholder 5"/>
          <p:cNvSpPr>
            <a:spLocks noGrp="1"/>
          </p:cNvSpPr>
          <p:nvPr>
            <p:ph type="pic" sz="quarter" idx="13"/>
          </p:nvPr>
        </p:nvSpPr>
        <p:spPr>
          <a:xfrm>
            <a:off x="1080000" y="360000"/>
            <a:ext cx="6984000" cy="5040000"/>
          </a:xfrm>
        </p:spPr>
        <p:txBody>
          <a:bodyPr/>
          <a:lstStyle>
            <a:lvl1pPr>
              <a:buNone/>
              <a:defRPr baseline="0"/>
            </a:lvl1pPr>
          </a:lstStyle>
          <a:p>
            <a:r>
              <a:rPr lang="en-US"/>
              <a:t>Click icon to add picture</a:t>
            </a:r>
            <a:endParaRPr lang="en-IE" dirty="0"/>
          </a:p>
        </p:txBody>
      </p:sp>
      <p:sp>
        <p:nvSpPr>
          <p:cNvPr id="3" name="Round Same Side Corner Rectangle 2"/>
          <p:cNvSpPr/>
          <p:nvPr userDrawn="1"/>
        </p:nvSpPr>
        <p:spPr>
          <a:xfrm>
            <a:off x="334211" y="4304632"/>
            <a:ext cx="5574631" cy="1510631"/>
          </a:xfrm>
          <a:prstGeom prst="round2SameRect">
            <a:avLst>
              <a:gd name="adj1" fmla="val 0"/>
              <a:gd name="adj2" fmla="val 1801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8" name="Text Placeholder 7"/>
          <p:cNvSpPr>
            <a:spLocks noGrp="1"/>
          </p:cNvSpPr>
          <p:nvPr>
            <p:ph type="body" sz="quarter" idx="14"/>
          </p:nvPr>
        </p:nvSpPr>
        <p:spPr>
          <a:xfrm>
            <a:off x="539750" y="4437063"/>
            <a:ext cx="5256386" cy="576113"/>
          </a:xfrm>
        </p:spPr>
        <p:txBody>
          <a:bodyPr>
            <a:noAutofit/>
          </a:bodyPr>
          <a:lstStyle>
            <a:lvl1pPr>
              <a:buNone/>
              <a:defRPr sz="3200" b="1">
                <a:solidFill>
                  <a:schemeClr val="bg1"/>
                </a:solidFill>
              </a:defRPr>
            </a:lvl1pPr>
            <a:lvl2pPr>
              <a:buNone/>
              <a:defRPr>
                <a:solidFill>
                  <a:schemeClr val="tx1"/>
                </a:solidFill>
              </a:defRPr>
            </a:lvl2pPr>
            <a:lvl3pPr>
              <a:buNone/>
              <a:defRPr>
                <a:solidFill>
                  <a:schemeClr val="tx1"/>
                </a:solidFill>
              </a:defRPr>
            </a:lvl3pPr>
            <a:lvl4pPr>
              <a:buNone/>
              <a:defRPr>
                <a:solidFill>
                  <a:schemeClr val="tx1"/>
                </a:solidFill>
              </a:defRPr>
            </a:lvl4pPr>
            <a:lvl5pPr>
              <a:buNone/>
              <a:defRPr>
                <a:solidFill>
                  <a:schemeClr val="tx1"/>
                </a:solidFill>
              </a:defRPr>
            </a:lvl5pPr>
          </a:lstStyle>
          <a:p>
            <a:pPr lvl="0"/>
            <a:r>
              <a:rPr lang="en-US"/>
              <a:t>Click to edit Master text styles</a:t>
            </a:r>
          </a:p>
        </p:txBody>
      </p:sp>
      <p:sp>
        <p:nvSpPr>
          <p:cNvPr id="9" name="Text Placeholder 7"/>
          <p:cNvSpPr>
            <a:spLocks noGrp="1"/>
          </p:cNvSpPr>
          <p:nvPr>
            <p:ph type="body" sz="quarter" idx="15"/>
          </p:nvPr>
        </p:nvSpPr>
        <p:spPr>
          <a:xfrm>
            <a:off x="539552" y="5013176"/>
            <a:ext cx="5256584" cy="576113"/>
          </a:xfrm>
        </p:spPr>
        <p:txBody>
          <a:bodyPr>
            <a:normAutofit/>
          </a:bodyPr>
          <a:lstStyle>
            <a:lvl1pPr>
              <a:buNone/>
              <a:defRPr sz="1600">
                <a:solidFill>
                  <a:schemeClr val="bg1"/>
                </a:solidFill>
              </a:defRPr>
            </a:lvl1pPr>
            <a:lvl2pPr>
              <a:buNone/>
              <a:defRPr>
                <a:solidFill>
                  <a:schemeClr val="tx1"/>
                </a:solidFill>
              </a:defRPr>
            </a:lvl2pPr>
            <a:lvl3pPr>
              <a:buNone/>
              <a:defRPr>
                <a:solidFill>
                  <a:schemeClr val="tx1"/>
                </a:solidFill>
              </a:defRPr>
            </a:lvl3pPr>
            <a:lvl4pPr>
              <a:buNone/>
              <a:defRPr>
                <a:solidFill>
                  <a:schemeClr val="tx1"/>
                </a:solidFill>
              </a:defRPr>
            </a:lvl4pPr>
            <a:lvl5pP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5224563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5350"/>
            <a:ext cx="9143999" cy="6461615"/>
          </a:xfrm>
          <a:prstGeom prst="rect">
            <a:avLst/>
          </a:prstGeom>
        </p:spPr>
      </p:pic>
      <p:sp>
        <p:nvSpPr>
          <p:cNvPr id="5" name="Slide Number Placeholder 8"/>
          <p:cNvSpPr>
            <a:spLocks noGrp="1"/>
          </p:cNvSpPr>
          <p:nvPr>
            <p:ph type="sldNum" sz="quarter" idx="4"/>
          </p:nvPr>
        </p:nvSpPr>
        <p:spPr>
          <a:xfrm>
            <a:off x="3528147" y="6428268"/>
            <a:ext cx="2133600" cy="365125"/>
          </a:xfrm>
          <a:prstGeom prst="rect">
            <a:avLst/>
          </a:prstGeom>
        </p:spPr>
        <p:txBody>
          <a:bodyPr vert="horz" lIns="91440" tIns="45720" rIns="91440" bIns="45720" rtlCol="0" anchor="ctr"/>
          <a:lstStyle>
            <a:lvl1pPr algn="ctr">
              <a:defRPr sz="1000">
                <a:solidFill>
                  <a:schemeClr val="tx1">
                    <a:tint val="75000"/>
                  </a:schemeClr>
                </a:solidFill>
                <a:latin typeface=""/>
              </a:defRPr>
            </a:lvl1pPr>
          </a:lstStyle>
          <a:p>
            <a:fld id="{B418CD23-A79F-A641-8571-456602881E79}" type="slidenum">
              <a:rPr lang="en-US" smtClean="0">
                <a:solidFill>
                  <a:srgbClr val="000000">
                    <a:tint val="75000"/>
                  </a:srgbClr>
                </a:solidFill>
              </a:rPr>
              <a:pPr/>
              <a:t>‹N°›</a:t>
            </a:fld>
            <a:endParaRPr lang="en-US" dirty="0">
              <a:solidFill>
                <a:srgbClr val="000000">
                  <a:tint val="75000"/>
                </a:srgbClr>
              </a:solidFill>
            </a:endParaRPr>
          </a:p>
        </p:txBody>
      </p:sp>
    </p:spTree>
    <p:extLst>
      <p:ext uri="{BB962C8B-B14F-4D97-AF65-F5344CB8AC3E}">
        <p14:creationId xmlns:p14="http://schemas.microsoft.com/office/powerpoint/2010/main" val="14676508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122363"/>
            <a:ext cx="6858000" cy="2387600"/>
          </a:xfrm>
        </p:spPr>
        <p:txBody>
          <a:bodyPr anchor="b"/>
          <a:lstStyle>
            <a:lvl1pPr algn="ctr">
              <a:defRPr sz="4500"/>
            </a:lvl1pPr>
          </a:lstStyle>
          <a:p>
            <a:r>
              <a:rPr lang="nb-NO"/>
              <a:t>Klikk for å redigere tittelstil</a:t>
            </a:r>
          </a:p>
        </p:txBody>
      </p:sp>
      <p:sp>
        <p:nvSpPr>
          <p:cNvPr id="3" name="Undertit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49574F94-E66F-435C-8AB2-F9CFB0641CE9}" type="datetimeFigureOut">
              <a:rPr lang="nb-NO" smtClean="0"/>
              <a:t>30.05.2018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8797788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74F94-E66F-435C-8AB2-F9CFB0641CE9}" type="datetimeFigureOut">
              <a:rPr lang="nb-NO" smtClean="0"/>
              <a:t>30.05.2018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34869466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623888" y="1709739"/>
            <a:ext cx="7886700" cy="2852737"/>
          </a:xfrm>
        </p:spPr>
        <p:txBody>
          <a:bodyPr anchor="b"/>
          <a:lstStyle>
            <a:lvl1pPr>
              <a:defRPr sz="4500"/>
            </a:lvl1pPr>
          </a:lstStyle>
          <a:p>
            <a:r>
              <a:rPr lang="nb-NO"/>
              <a:t>Klikk for å redigere tittelstil</a:t>
            </a:r>
          </a:p>
        </p:txBody>
      </p:sp>
      <p:sp>
        <p:nvSpPr>
          <p:cNvPr id="3" name="Plassholder for tekst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49574F94-E66F-435C-8AB2-F9CFB0641CE9}" type="datetimeFigureOut">
              <a:rPr lang="nb-NO" smtClean="0"/>
              <a:t>30.05.2018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11157527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28650" y="1825625"/>
            <a:ext cx="38862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29150" y="1825625"/>
            <a:ext cx="38862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74F94-E66F-435C-8AB2-F9CFB0641CE9}" type="datetimeFigureOut">
              <a:rPr lang="nb-NO" smtClean="0"/>
              <a:t>30.05.2018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34302092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29841" y="365126"/>
            <a:ext cx="7886700" cy="1325563"/>
          </a:xfrm>
        </p:spPr>
        <p:txBody>
          <a:bodyPr/>
          <a:lstStyle/>
          <a:p>
            <a:r>
              <a:rPr lang="nb-NO"/>
              <a:t>Klikk for å redigere tittelstil</a:t>
            </a:r>
          </a:p>
        </p:txBody>
      </p:sp>
      <p:sp>
        <p:nvSpPr>
          <p:cNvPr id="3" name="Plassholder for tekst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Plassholder for innhold 3"/>
          <p:cNvSpPr>
            <a:spLocks noGrp="1"/>
          </p:cNvSpPr>
          <p:nvPr>
            <p:ph sz="half" idx="2"/>
          </p:nvPr>
        </p:nvSpPr>
        <p:spPr>
          <a:xfrm>
            <a:off x="629842" y="2505075"/>
            <a:ext cx="3868340"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Plassholder for innhold 5"/>
          <p:cNvSpPr>
            <a:spLocks noGrp="1"/>
          </p:cNvSpPr>
          <p:nvPr>
            <p:ph sz="quarter" idx="4"/>
          </p:nvPr>
        </p:nvSpPr>
        <p:spPr>
          <a:xfrm>
            <a:off x="4629150" y="2505075"/>
            <a:ext cx="3887391"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49574F94-E66F-435C-8AB2-F9CFB0641CE9}" type="datetimeFigureOut">
              <a:rPr lang="nb-NO" smtClean="0"/>
              <a:t>30.05.2018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24474747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74F94-E66F-435C-8AB2-F9CFB0641CE9}" type="datetimeFigureOut">
              <a:rPr lang="nb-NO" smtClean="0"/>
              <a:t>30.05.2018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25306831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74F94-E66F-435C-8AB2-F9CFB0641CE9}" type="datetimeFigureOut">
              <a:rPr lang="nb-NO" smtClean="0"/>
              <a:t>30.05.2018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3262126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9841" y="457200"/>
            <a:ext cx="2949178" cy="1600200"/>
          </a:xfrm>
        </p:spPr>
        <p:txBody>
          <a:bodyPr anchor="b"/>
          <a:lstStyle>
            <a:lvl1pPr>
              <a:defRPr sz="2400"/>
            </a:lvl1pPr>
          </a:lstStyle>
          <a:p>
            <a:r>
              <a:rPr lang="nb-NO"/>
              <a:t>Klikk for å redigere tittelstil</a:t>
            </a:r>
          </a:p>
        </p:txBody>
      </p:sp>
      <p:sp>
        <p:nvSpPr>
          <p:cNvPr id="3" name="Plassholder for innhold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Plassholder for dato 4"/>
          <p:cNvSpPr>
            <a:spLocks noGrp="1"/>
          </p:cNvSpPr>
          <p:nvPr>
            <p:ph type="dt" sz="half" idx="10"/>
          </p:nvPr>
        </p:nvSpPr>
        <p:spPr/>
        <p:txBody>
          <a:bodyPr/>
          <a:lstStyle/>
          <a:p>
            <a:fld id="{49574F94-E66F-435C-8AB2-F9CFB0641CE9}" type="datetimeFigureOut">
              <a:rPr lang="nb-NO" smtClean="0"/>
              <a:t>30.05.2018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28151526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9841" y="457200"/>
            <a:ext cx="2949178" cy="1600200"/>
          </a:xfrm>
        </p:spPr>
        <p:txBody>
          <a:bodyPr anchor="b"/>
          <a:lstStyle>
            <a:lvl1pPr>
              <a:defRPr sz="2400"/>
            </a:lvl1pPr>
          </a:lstStyle>
          <a:p>
            <a:r>
              <a:rPr lang="nb-NO"/>
              <a:t>Klikk for å redigere tittelstil</a:t>
            </a:r>
          </a:p>
        </p:txBody>
      </p:sp>
      <p:sp>
        <p:nvSpPr>
          <p:cNvPr id="3" name="Plassholder for bild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b-NO"/>
          </a:p>
        </p:txBody>
      </p:sp>
      <p:sp>
        <p:nvSpPr>
          <p:cNvPr id="4" name="Plassholder for teks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Plassholder for dato 4"/>
          <p:cNvSpPr>
            <a:spLocks noGrp="1"/>
          </p:cNvSpPr>
          <p:nvPr>
            <p:ph type="dt" sz="half" idx="10"/>
          </p:nvPr>
        </p:nvSpPr>
        <p:spPr/>
        <p:txBody>
          <a:bodyPr/>
          <a:lstStyle/>
          <a:p>
            <a:fld id="{49574F94-E66F-435C-8AB2-F9CFB0641CE9}" type="datetimeFigureOut">
              <a:rPr lang="nb-NO" smtClean="0"/>
              <a:t>30.05.2018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22805117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74F94-E66F-435C-8AB2-F9CFB0641CE9}" type="datetimeFigureOut">
              <a:rPr lang="nb-NO" smtClean="0"/>
              <a:t>30.05.2018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4083949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43675" y="365125"/>
            <a:ext cx="1971675"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28650" y="365125"/>
            <a:ext cx="5800725"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74F94-E66F-435C-8AB2-F9CFB0641CE9}" type="datetimeFigureOut">
              <a:rPr lang="nb-NO" smtClean="0"/>
              <a:t>30.05.2018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5921C78-767A-423A-BDCF-98EF382C0911}" type="slidenum">
              <a:rPr lang="nb-NO" smtClean="0"/>
              <a:t>‹N°›</a:t>
            </a:fld>
            <a:endParaRPr lang="nb-NO"/>
          </a:p>
        </p:txBody>
      </p:sp>
    </p:spTree>
    <p:extLst>
      <p:ext uri="{BB962C8B-B14F-4D97-AF65-F5344CB8AC3E}">
        <p14:creationId xmlns:p14="http://schemas.microsoft.com/office/powerpoint/2010/main" val="38088773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8017648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6731310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198147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53387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419770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4872860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1025385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5945350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9437696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0545484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B0CB337-C905-454E-B93E-B74AA16341FD}" type="datetimeFigureOut">
              <a:rPr lang="it-IT" smtClean="0">
                <a:solidFill>
                  <a:prstClr val="black">
                    <a:tint val="75000"/>
                  </a:prstClr>
                </a:solidFill>
              </a:rPr>
              <a:pPr/>
              <a:t>30/05/2018</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7FAD9C68-98C7-E84A-8343-2AA7A6EBBB46}"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961902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8532876" y="65023"/>
            <a:ext cx="580644" cy="644144"/>
          </a:xfrm>
          <a:prstGeom prst="rect">
            <a:avLst/>
          </a:prstGeom>
          <a:blipFill>
            <a:blip r:embed="rId2" cstate="print"/>
            <a:stretch>
              <a:fillRect/>
            </a:stretch>
          </a:blipFill>
        </p:spPr>
        <p:txBody>
          <a:bodyPr wrap="square" lIns="0" tIns="0" rIns="0" bIns="0" rtlCol="0"/>
          <a:lstStyle/>
          <a:p>
            <a:pPr defTabSz="457200"/>
            <a:endParaRPr>
              <a:solidFill>
                <a:prstClr val="black"/>
              </a:solidFill>
            </a:endParaRPr>
          </a:p>
        </p:txBody>
      </p:sp>
      <p:sp>
        <p:nvSpPr>
          <p:cNvPr id="17" name="bk object 17"/>
          <p:cNvSpPr/>
          <p:nvPr/>
        </p:nvSpPr>
        <p:spPr>
          <a:xfrm>
            <a:off x="761" y="1080007"/>
            <a:ext cx="9144000" cy="0"/>
          </a:xfrm>
          <a:custGeom>
            <a:avLst/>
            <a:gdLst/>
            <a:ahLst/>
            <a:cxnLst/>
            <a:rect l="l" t="t" r="r" b="b"/>
            <a:pathLst>
              <a:path w="9144000">
                <a:moveTo>
                  <a:pt x="0" y="0"/>
                </a:moveTo>
                <a:lnTo>
                  <a:pt x="9144000" y="0"/>
                </a:lnTo>
              </a:path>
            </a:pathLst>
          </a:custGeom>
          <a:ln w="25908">
            <a:solidFill>
              <a:srgbClr val="0092D2"/>
            </a:solidFill>
          </a:ln>
        </p:spPr>
        <p:txBody>
          <a:bodyPr wrap="square" lIns="0" tIns="0" rIns="0" bIns="0" rtlCol="0"/>
          <a:lstStyle/>
          <a:p>
            <a:pPr defTabSz="457200"/>
            <a:endParaRPr>
              <a:solidFill>
                <a:prstClr val="black"/>
              </a:solidFill>
            </a:endParaRPr>
          </a:p>
        </p:txBody>
      </p:sp>
      <p:sp>
        <p:nvSpPr>
          <p:cNvPr id="2" name="Holder 2"/>
          <p:cNvSpPr>
            <a:spLocks noGrp="1"/>
          </p:cNvSpPr>
          <p:nvPr>
            <p:ph type="title"/>
          </p:nvPr>
        </p:nvSpPr>
        <p:spPr/>
        <p:txBody>
          <a:bodyPr lIns="0" tIns="0" rIns="0" bIns="0"/>
          <a:lstStyle>
            <a:lvl1pPr>
              <a:defRPr sz="2400" b="1" i="0" u="heavy">
                <a:solidFill>
                  <a:srgbClr val="0092D2"/>
                </a:solidFill>
                <a:latin typeface="Arial"/>
                <a:cs typeface="Arial"/>
              </a:defRPr>
            </a:lvl1pPr>
          </a:lstStyle>
          <a:p>
            <a:endParaRPr/>
          </a:p>
        </p:txBody>
      </p:sp>
      <p:sp>
        <p:nvSpPr>
          <p:cNvPr id="3" name="Holder 3"/>
          <p:cNvSpPr>
            <a:spLocks noGrp="1"/>
          </p:cNvSpPr>
          <p:nvPr>
            <p:ph sz="half" idx="2"/>
          </p:nvPr>
        </p:nvSpPr>
        <p:spPr>
          <a:xfrm>
            <a:off x="457200" y="1577340"/>
            <a:ext cx="397764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5/30/2018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383046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2.pn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40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8ECC9-22FC-4A74-9F71-750ED9DD3175}" type="datetimeFigureOut">
              <a:rPr lang="fr-BE" smtClean="0"/>
              <a:t>30-05-18</a:t>
            </a:fld>
            <a:endParaRPr lang="fr-BE"/>
          </a:p>
        </p:txBody>
      </p:sp>
      <p:sp>
        <p:nvSpPr>
          <p:cNvPr id="5" name="Espace réservé du pied de page 4"/>
          <p:cNvSpPr>
            <a:spLocks noGrp="1"/>
          </p:cNvSpPr>
          <p:nvPr>
            <p:ph type="ftr" sz="quarter" idx="3"/>
          </p:nvPr>
        </p:nvSpPr>
        <p:spPr>
          <a:xfrm>
            <a:off x="3124200" y="635640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40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BA52CC-81F1-4D5D-AC53-7993A63E3258}" type="slidenum">
              <a:rPr lang="fr-BE" smtClean="0"/>
              <a:t>‹N°›</a:t>
            </a:fld>
            <a:endParaRPr lang="fr-BE"/>
          </a:p>
        </p:txBody>
      </p:sp>
    </p:spTree>
    <p:extLst>
      <p:ext uri="{BB962C8B-B14F-4D97-AF65-F5344CB8AC3E}">
        <p14:creationId xmlns:p14="http://schemas.microsoft.com/office/powerpoint/2010/main" val="2483302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86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2388" y="533120"/>
            <a:ext cx="8552330" cy="5582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82388" y="1825625"/>
            <a:ext cx="855233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82388" y="6356351"/>
            <a:ext cx="672353" cy="365125"/>
          </a:xfrm>
          <a:prstGeom prst="rect">
            <a:avLst/>
          </a:prstGeom>
        </p:spPr>
        <p:txBody>
          <a:bodyPr vert="horz" lIns="91440" tIns="45720" rIns="91440" bIns="45720" rtlCol="0" anchor="ctr"/>
          <a:lstStyle>
            <a:lvl1pPr algn="l">
              <a:defRPr sz="750">
                <a:solidFill>
                  <a:schemeClr val="tx1">
                    <a:tint val="75000"/>
                  </a:schemeClr>
                </a:solidFill>
              </a:defRPr>
            </a:lvl1pPr>
          </a:lstStyle>
          <a:p>
            <a:fld id="{39B5AB1D-911C-4322-821B-658B8F8D07B5}" type="datetime1">
              <a:rPr lang="en-US" smtClean="0">
                <a:solidFill>
                  <a:srgbClr val="222223">
                    <a:tint val="75000"/>
                  </a:srgbClr>
                </a:solidFill>
              </a:rPr>
              <a:pPr/>
              <a:t>5/30/2018</a:t>
            </a:fld>
            <a:endParaRPr lang="en-US">
              <a:solidFill>
                <a:srgbClr val="222223">
                  <a:tint val="75000"/>
                </a:srgbClr>
              </a:solidFill>
            </a:endParaRPr>
          </a:p>
        </p:txBody>
      </p:sp>
      <p:sp>
        <p:nvSpPr>
          <p:cNvPr id="5" name="Footer Placeholder 4"/>
          <p:cNvSpPr>
            <a:spLocks noGrp="1"/>
          </p:cNvSpPr>
          <p:nvPr>
            <p:ph type="ftr" sz="quarter" idx="3"/>
          </p:nvPr>
        </p:nvSpPr>
        <p:spPr>
          <a:xfrm>
            <a:off x="282389" y="1"/>
            <a:ext cx="3086100" cy="365125"/>
          </a:xfrm>
          <a:prstGeom prst="rect">
            <a:avLst/>
          </a:prstGeom>
        </p:spPr>
        <p:txBody>
          <a:bodyPr vert="horz" lIns="91440" tIns="45720" rIns="91440" bIns="45720" rtlCol="0" anchor="ctr"/>
          <a:lstStyle>
            <a:lvl1pPr algn="l">
              <a:defRPr sz="750">
                <a:solidFill>
                  <a:schemeClr val="tx1">
                    <a:tint val="75000"/>
                  </a:schemeClr>
                </a:solidFill>
              </a:defRPr>
            </a:lvl1pPr>
          </a:lstStyle>
          <a:p>
            <a:r>
              <a:rPr lang="en-US">
                <a:solidFill>
                  <a:srgbClr val="222223">
                    <a:tint val="75000"/>
                  </a:srgbClr>
                </a:solidFill>
              </a:rPr>
              <a:t>LEDARNA | IPSOS 2017</a:t>
            </a:r>
            <a:endParaRPr lang="en-US" dirty="0">
              <a:solidFill>
                <a:srgbClr val="222223">
                  <a:tint val="75000"/>
                </a:srgbClr>
              </a:solidFill>
            </a:endParaRPr>
          </a:p>
        </p:txBody>
      </p:sp>
      <p:sp>
        <p:nvSpPr>
          <p:cNvPr id="6" name="Slide Number Placeholder 5"/>
          <p:cNvSpPr>
            <a:spLocks noGrp="1"/>
          </p:cNvSpPr>
          <p:nvPr>
            <p:ph type="sldNum" sz="quarter" idx="4"/>
          </p:nvPr>
        </p:nvSpPr>
        <p:spPr>
          <a:xfrm>
            <a:off x="7967382" y="6356351"/>
            <a:ext cx="86733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DB2FD3-5FC5-4610-8098-045C0B85DE90}" type="slidenum">
              <a:rPr lang="en-US" smtClean="0">
                <a:solidFill>
                  <a:srgbClr val="222223">
                    <a:tint val="75000"/>
                  </a:srgbClr>
                </a:solidFill>
              </a:rPr>
              <a:pPr/>
              <a:t>‹N°›</a:t>
            </a:fld>
            <a:endParaRPr lang="en-US">
              <a:solidFill>
                <a:srgbClr val="222223">
                  <a:tint val="75000"/>
                </a:srgbClr>
              </a:solidFill>
            </a:endParaRPr>
          </a:p>
        </p:txBody>
      </p:sp>
    </p:spTree>
    <p:extLst>
      <p:ext uri="{BB962C8B-B14F-4D97-AF65-F5344CB8AC3E}">
        <p14:creationId xmlns:p14="http://schemas.microsoft.com/office/powerpoint/2010/main" val="700597556"/>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1" r:id="rId3"/>
    <p:sldLayoutId id="2147483832" r:id="rId4"/>
  </p:sldLayoutIdLst>
  <p:hf hdr="0" ftr="0" dt="0"/>
  <p:txStyles>
    <p:titleStyle>
      <a:lvl1pPr algn="l" defTabSz="685800" rtl="0" eaLnBrk="1" latinLnBrk="0" hangingPunct="1">
        <a:lnSpc>
          <a:spcPct val="90000"/>
        </a:lnSpc>
        <a:spcBef>
          <a:spcPct val="0"/>
        </a:spcBef>
        <a:buNone/>
        <a:defRPr sz="2100"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105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Bildobjekt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967472" y="6199952"/>
            <a:ext cx="969264" cy="406229"/>
          </a:xfrm>
          <a:prstGeom prst="rect">
            <a:avLst/>
          </a:prstGeom>
        </p:spPr>
      </p:pic>
    </p:spTree>
    <p:extLst>
      <p:ext uri="{BB962C8B-B14F-4D97-AF65-F5344CB8AC3E}">
        <p14:creationId xmlns:p14="http://schemas.microsoft.com/office/powerpoint/2010/main" val="1315411197"/>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Lst>
  <p:transition spd="slow">
    <p:push dir="u"/>
  </p:transition>
  <p:txStyles>
    <p:titleStyle>
      <a:lvl1pPr algn="l" defTabSz="914400" rtl="0" eaLnBrk="1" latinLnBrk="0" hangingPunct="1">
        <a:lnSpc>
          <a:spcPct val="90000"/>
        </a:lnSpc>
        <a:spcBef>
          <a:spcPct val="0"/>
        </a:spcBef>
        <a:buNone/>
        <a:defRPr sz="3000" b="1" kern="1200" cap="all"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F6E01"/>
        </a:buClr>
        <a:buSzPct val="180000"/>
        <a:buFont typeface="Arial" panose="020B0604020202020204"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E01"/>
        </a:buClr>
        <a:buSzPct val="180000"/>
        <a:buFont typeface="Arial" panose="020B0604020202020204" pitchFamily="34" charset="0"/>
        <a:buChar char="•"/>
        <a:defRPr sz="1800" b="1"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E01"/>
        </a:buClr>
        <a:buSzPct val="180000"/>
        <a:buFont typeface="Arial" panose="020B0604020202020204" pitchFamily="34" charset="0"/>
        <a:buChar char="•"/>
        <a:defRPr sz="18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F6E01"/>
        </a:buClr>
        <a:buSzPct val="180000"/>
        <a:buFont typeface="Arial" panose="020B0604020202020204" pitchFamily="34" charset="0"/>
        <a:buChar char="•"/>
        <a:defRPr sz="1800" b="1"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F6E01"/>
        </a:buClr>
        <a:buSzPct val="180000"/>
        <a:buFont typeface="Arial" panose="020B0604020202020204" pitchFamily="34" charset="0"/>
        <a:buChar char="•"/>
        <a:defRPr sz="1800" b="1"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520" y="274638"/>
            <a:ext cx="8568952" cy="778098"/>
          </a:xfrm>
          <a:prstGeom prst="rect">
            <a:avLst/>
          </a:prstGeom>
        </p:spPr>
        <p:txBody>
          <a:bodyPr vert="horz" lIns="91440" tIns="45720" rIns="91440" bIns="45720" rtlCol="0" anchor="ctr">
            <a:normAutofit/>
          </a:bodyPr>
          <a:lstStyle/>
          <a:p>
            <a:r>
              <a:rPr lang="en-US"/>
              <a:t>Click to edit Master title style</a:t>
            </a:r>
            <a:endParaRPr lang="en-IE" dirty="0"/>
          </a:p>
        </p:txBody>
      </p:sp>
      <p:sp>
        <p:nvSpPr>
          <p:cNvPr id="3" name="Text Placeholder 2"/>
          <p:cNvSpPr>
            <a:spLocks noGrp="1"/>
          </p:cNvSpPr>
          <p:nvPr>
            <p:ph type="body" idx="1"/>
          </p:nvPr>
        </p:nvSpPr>
        <p:spPr>
          <a:xfrm>
            <a:off x="323528" y="1340769"/>
            <a:ext cx="8496944" cy="43924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dirty="0"/>
          </a:p>
        </p:txBody>
      </p:sp>
      <p:pic>
        <p:nvPicPr>
          <p:cNvPr id="8" name="Picture 7" descr="EF2015_Logo_landscape_Colour.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87146" y="6329945"/>
            <a:ext cx="1476429" cy="336394"/>
          </a:xfrm>
          <a:prstGeom prst="rect">
            <a:avLst/>
          </a:prstGeom>
        </p:spPr>
      </p:pic>
      <p:cxnSp>
        <p:nvCxnSpPr>
          <p:cNvPr id="9" name="Straight Connector 8"/>
          <p:cNvCxnSpPr/>
          <p:nvPr/>
        </p:nvCxnSpPr>
        <p:spPr>
          <a:xfrm>
            <a:off x="288000" y="6192000"/>
            <a:ext cx="8568000" cy="0"/>
          </a:xfrm>
          <a:prstGeom prst="line">
            <a:avLst/>
          </a:prstGeom>
          <a:ln w="7620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0" name="Slide Number Placeholder 9"/>
          <p:cNvSpPr>
            <a:spLocks noGrp="1"/>
          </p:cNvSpPr>
          <p:nvPr>
            <p:ph type="sldNum" sz="quarter" idx="4"/>
          </p:nvPr>
        </p:nvSpPr>
        <p:spPr>
          <a:xfrm>
            <a:off x="3505200" y="6356350"/>
            <a:ext cx="2133600" cy="365125"/>
          </a:xfrm>
          <a:prstGeom prst="rect">
            <a:avLst/>
          </a:prstGeom>
        </p:spPr>
        <p:txBody>
          <a:bodyPr vert="horz" lIns="91440" tIns="45720" rIns="91440" bIns="45720" rtlCol="0" anchor="ctr"/>
          <a:lstStyle>
            <a:lvl1pPr algn="ctr">
              <a:defRPr sz="1200">
                <a:solidFill>
                  <a:schemeClr val="accent6"/>
                </a:solidFill>
              </a:defRPr>
            </a:lvl1pPr>
          </a:lstStyle>
          <a:p>
            <a:fld id="{455459BC-FB4E-4FEB-A8AF-9E2C740BEC10}" type="slidenum">
              <a:rPr lang="en-IE" smtClean="0"/>
              <a:pPr/>
              <a:t>‹N°›</a:t>
            </a:fld>
            <a:endParaRPr lang="en-IE"/>
          </a:p>
        </p:txBody>
      </p:sp>
    </p:spTree>
    <p:extLst>
      <p:ext uri="{BB962C8B-B14F-4D97-AF65-F5344CB8AC3E}">
        <p14:creationId xmlns:p14="http://schemas.microsoft.com/office/powerpoint/2010/main" val="159191486"/>
      </p:ext>
    </p:extLst>
  </p:cSld>
  <p:clrMap bg1="dk1" tx1="lt1" bg2="dk2"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Lst>
  <p:txStyles>
    <p:titleStyle>
      <a:lvl1pPr algn="l" defTabSz="914400" rtl="0" eaLnBrk="1" latinLnBrk="0" hangingPunct="1">
        <a:spcBef>
          <a:spcPct val="0"/>
        </a:spcBef>
        <a:buNone/>
        <a:defRPr sz="3200" b="1"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Font typeface="Arial" pitchFamily="34" charset="0"/>
        <a:buChar char="•"/>
        <a:defRPr sz="2400" kern="120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bg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9574F94-E66F-435C-8AB2-F9CFB0641CE9}" type="datetimeFigureOut">
              <a:rPr lang="nb-NO" smtClean="0"/>
              <a:t>30.05.2018</a:t>
            </a:fld>
            <a:endParaRPr lang="nb-NO"/>
          </a:p>
        </p:txBody>
      </p:sp>
      <p:sp>
        <p:nvSpPr>
          <p:cNvPr id="5" name="Plassholder for bunnteks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5921C78-767A-423A-BDCF-98EF382C0911}" type="slidenum">
              <a:rPr lang="nb-NO" smtClean="0"/>
              <a:t>‹N°›</a:t>
            </a:fld>
            <a:endParaRPr lang="nb-NO"/>
          </a:p>
        </p:txBody>
      </p:sp>
    </p:spTree>
    <p:extLst>
      <p:ext uri="{BB962C8B-B14F-4D97-AF65-F5344CB8AC3E}">
        <p14:creationId xmlns:p14="http://schemas.microsoft.com/office/powerpoint/2010/main" val="957723087"/>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8B0CB337-C905-454E-B93E-B74AA16341FD}" type="datetimeFigureOut">
              <a:rPr lang="it-IT" smtClean="0">
                <a:solidFill>
                  <a:prstClr val="black">
                    <a:tint val="75000"/>
                  </a:prstClr>
                </a:solidFill>
              </a:rPr>
              <a:pPr defTabSz="457200"/>
              <a:t>30/05/2018</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7FAD9C68-98C7-E84A-8343-2AA7A6EBBB46}" type="slidenum">
              <a:rPr lang="it-IT" smtClean="0">
                <a:solidFill>
                  <a:prstClr val="black">
                    <a:tint val="75000"/>
                  </a:prstClr>
                </a:solidFill>
              </a:rPr>
              <a:pPr defTabSz="457200"/>
              <a:t>‹N°›</a:t>
            </a:fld>
            <a:endParaRPr lang="it-IT">
              <a:solidFill>
                <a:prstClr val="black">
                  <a:tint val="75000"/>
                </a:prstClr>
              </a:solidFill>
            </a:endParaRPr>
          </a:p>
        </p:txBody>
      </p:sp>
    </p:spTree>
    <p:extLst>
      <p:ext uri="{BB962C8B-B14F-4D97-AF65-F5344CB8AC3E}">
        <p14:creationId xmlns:p14="http://schemas.microsoft.com/office/powerpoint/2010/main" val="2099697957"/>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5.png"/><Relationship Id="rId21" Type="http://schemas.openxmlformats.org/officeDocument/2006/relationships/image" Target="../media/image43.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55.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28" Type="http://schemas.openxmlformats.org/officeDocument/2006/relationships/image" Target="../media/image50.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hyperlink" Target="http://www.miljodirektoratet.no/no/Publikasjoner/2014/Oktober-2014/Kunnskapsgrunnlag-for-lavutslippsutvikling/" TargetMode="External"/><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539555" y="980728"/>
            <a:ext cx="7798693" cy="547260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44323" y="1916832"/>
            <a:ext cx="8208912" cy="1296144"/>
          </a:xfrm>
          <a:effectLst>
            <a:softEdge rad="317500"/>
          </a:effectLst>
          <a:scene3d>
            <a:camera prst="orthographicFront"/>
            <a:lightRig rig="threePt" dir="t"/>
          </a:scene3d>
          <a:sp3d>
            <a:bevelT/>
          </a:sp3d>
        </p:spPr>
        <p:txBody>
          <a:bodyPr>
            <a:normAutofit fontScale="90000"/>
          </a:bodyPr>
          <a:lstStyle/>
          <a:p>
            <a:pPr algn="l"/>
            <a:r>
              <a:rPr lang="fr-BE" b="1" dirty="0">
                <a:solidFill>
                  <a:srgbClr val="232364"/>
                </a:solidFill>
                <a:latin typeface="Century Gothic" panose="020B0502020202020204" pitchFamily="34" charset="0"/>
              </a:rPr>
              <a:t>Management in the </a:t>
            </a:r>
            <a:br>
              <a:rPr lang="fr-BE" b="1" dirty="0">
                <a:solidFill>
                  <a:srgbClr val="232364"/>
                </a:solidFill>
                <a:latin typeface="Century Gothic" panose="020B0502020202020204" pitchFamily="34" charset="0"/>
              </a:rPr>
            </a:br>
            <a:r>
              <a:rPr lang="fr-BE" b="1" dirty="0">
                <a:solidFill>
                  <a:srgbClr val="232364"/>
                </a:solidFill>
                <a:latin typeface="Century Gothic" panose="020B0502020202020204" pitchFamily="34" charset="0"/>
              </a:rPr>
              <a:t>Age of </a:t>
            </a:r>
            <a:r>
              <a:rPr lang="fr-BE" b="1" dirty="0" err="1">
                <a:solidFill>
                  <a:srgbClr val="232364"/>
                </a:solidFill>
                <a:latin typeface="Century Gothic" panose="020B0502020202020204" pitchFamily="34" charset="0"/>
              </a:rPr>
              <a:t>Artificial</a:t>
            </a:r>
            <a:r>
              <a:rPr lang="fr-BE" b="1" dirty="0">
                <a:solidFill>
                  <a:srgbClr val="232364"/>
                </a:solidFill>
                <a:latin typeface="Century Gothic" panose="020B0502020202020204" pitchFamily="34" charset="0"/>
              </a:rPr>
              <a:t> Intelligence</a:t>
            </a: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0" y="5326738"/>
            <a:ext cx="1666903" cy="938132"/>
          </a:xfrm>
          <a:prstGeom prst="rect">
            <a:avLst/>
          </a:prstGeom>
        </p:spPr>
      </p:pic>
      <p:sp>
        <p:nvSpPr>
          <p:cNvPr id="6" name="ZoneTexte 5"/>
          <p:cNvSpPr txBox="1"/>
          <p:nvPr/>
        </p:nvSpPr>
        <p:spPr>
          <a:xfrm>
            <a:off x="6826105" y="5268910"/>
            <a:ext cx="1512167" cy="923330"/>
          </a:xfrm>
          <a:prstGeom prst="rect">
            <a:avLst/>
          </a:prstGeom>
          <a:noFill/>
        </p:spPr>
        <p:txBody>
          <a:bodyPr wrap="square" rtlCol="0">
            <a:spAutoFit/>
          </a:bodyPr>
          <a:lstStyle/>
          <a:p>
            <a:r>
              <a:rPr lang="en-US" b="1" dirty="0">
                <a:solidFill>
                  <a:schemeClr val="tx1">
                    <a:lumMod val="75000"/>
                    <a:lumOff val="25000"/>
                  </a:schemeClr>
                </a:solidFill>
                <a:latin typeface="Segoe UI Light" panose="020B0502040204020203" pitchFamily="34" charset="0"/>
              </a:rPr>
              <a:t>Seminar</a:t>
            </a:r>
            <a:br>
              <a:rPr lang="en-US" b="1" dirty="0">
                <a:solidFill>
                  <a:schemeClr val="tx1">
                    <a:lumMod val="75000"/>
                    <a:lumOff val="25000"/>
                  </a:schemeClr>
                </a:solidFill>
                <a:latin typeface="Segoe UI Light" panose="020B0502040204020203" pitchFamily="34" charset="0"/>
              </a:rPr>
            </a:br>
            <a:r>
              <a:rPr lang="en-US" b="1" dirty="0">
                <a:solidFill>
                  <a:schemeClr val="tx1">
                    <a:lumMod val="75000"/>
                    <a:lumOff val="25000"/>
                  </a:schemeClr>
                </a:solidFill>
                <a:latin typeface="Segoe UI Light" panose="020B0502040204020203" pitchFamily="34" charset="0"/>
              </a:rPr>
              <a:t>25 May 2019</a:t>
            </a:r>
            <a:br>
              <a:rPr lang="en-US" b="1" dirty="0">
                <a:solidFill>
                  <a:schemeClr val="tx1">
                    <a:lumMod val="75000"/>
                    <a:lumOff val="25000"/>
                  </a:schemeClr>
                </a:solidFill>
                <a:latin typeface="Segoe UI Light" panose="020B0502040204020203" pitchFamily="34" charset="0"/>
              </a:rPr>
            </a:br>
            <a:r>
              <a:rPr lang="en-US" b="1" dirty="0">
                <a:solidFill>
                  <a:schemeClr val="tx1">
                    <a:lumMod val="75000"/>
                    <a:lumOff val="25000"/>
                  </a:schemeClr>
                </a:solidFill>
                <a:latin typeface="Segoe UI Light" panose="020B0502040204020203" pitchFamily="34" charset="0"/>
              </a:rPr>
              <a:t>Mainz</a:t>
            </a:r>
            <a:endParaRPr lang="fr-BE" dirty="0">
              <a:solidFill>
                <a:schemeClr val="tx1">
                  <a:lumMod val="75000"/>
                  <a:lumOff val="25000"/>
                </a:schemeClr>
              </a:solidFill>
            </a:endParaRPr>
          </a:p>
        </p:txBody>
      </p:sp>
      <p:sp>
        <p:nvSpPr>
          <p:cNvPr id="7" name="ZoneTexte 6"/>
          <p:cNvSpPr txBox="1"/>
          <p:nvPr/>
        </p:nvSpPr>
        <p:spPr>
          <a:xfrm>
            <a:off x="644322" y="4376626"/>
            <a:ext cx="4503742" cy="646331"/>
          </a:xfrm>
          <a:prstGeom prst="rect">
            <a:avLst/>
          </a:prstGeom>
          <a:noFill/>
        </p:spPr>
        <p:txBody>
          <a:bodyPr wrap="square" rtlCol="0">
            <a:spAutoFit/>
          </a:bodyPr>
          <a:lstStyle/>
          <a:p>
            <a:r>
              <a:rPr lang="en-US" sz="3600" b="1" dirty="0">
                <a:solidFill>
                  <a:srgbClr val="002060"/>
                </a:solidFill>
                <a:latin typeface="Segoe UI Light" panose="020B0502040204020203" pitchFamily="34" charset="0"/>
              </a:rPr>
              <a:t>#AI #</a:t>
            </a:r>
            <a:r>
              <a:rPr lang="en-US" sz="3600" b="1" dirty="0" err="1">
                <a:solidFill>
                  <a:srgbClr val="002060"/>
                </a:solidFill>
                <a:latin typeface="Segoe UI Light" panose="020B0502040204020203" pitchFamily="34" charset="0"/>
              </a:rPr>
              <a:t>managersforEU</a:t>
            </a:r>
            <a:endParaRPr lang="fr-BE" sz="3600" dirty="0">
              <a:solidFill>
                <a:srgbClr val="002060"/>
              </a:solidFill>
            </a:endParaRPr>
          </a:p>
        </p:txBody>
      </p:sp>
    </p:spTree>
    <p:extLst>
      <p:ext uri="{BB962C8B-B14F-4D97-AF65-F5344CB8AC3E}">
        <p14:creationId xmlns:p14="http://schemas.microsoft.com/office/powerpoint/2010/main" val="3171554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Welcome</a:t>
            </a:r>
            <a:endParaRPr lang="fr-BE" b="1" dirty="0">
              <a:latin typeface="Century Gothic" panose="020B0502020202020204" pitchFamily="34" charset="0"/>
            </a:endParaRPr>
          </a:p>
        </p:txBody>
      </p:sp>
      <p:sp>
        <p:nvSpPr>
          <p:cNvPr id="3" name="Sous-titre 2"/>
          <p:cNvSpPr>
            <a:spLocks noGrp="1"/>
          </p:cNvSpPr>
          <p:nvPr>
            <p:ph type="subTitle" idx="1"/>
          </p:nvPr>
        </p:nvSpPr>
        <p:spPr>
          <a:xfrm>
            <a:off x="758803" y="1772816"/>
            <a:ext cx="7616638" cy="3384376"/>
          </a:xfrm>
        </p:spPr>
        <p:txBody>
          <a:bodyPr>
            <a:normAutofit/>
          </a:bodyPr>
          <a:lstStyle/>
          <a:p>
            <a:pPr>
              <a:buClr>
                <a:srgbClr val="232364"/>
              </a:buClr>
            </a:pPr>
            <a:r>
              <a:rPr lang="fr-BE" sz="3400" b="1" dirty="0" err="1">
                <a:solidFill>
                  <a:schemeClr val="tx1"/>
                </a:solidFill>
                <a:latin typeface="Segoe UI Light" panose="020B0502040204020203" pitchFamily="34" charset="0"/>
              </a:rPr>
              <a:t>Greetings</a:t>
            </a:r>
            <a:r>
              <a:rPr lang="fr-BE" sz="3400" dirty="0">
                <a:solidFill>
                  <a:schemeClr val="tx1"/>
                </a:solidFill>
                <a:latin typeface="Segoe UI Light" panose="020B0502040204020203" pitchFamily="34" charset="0"/>
              </a:rPr>
              <a:t> by Roland Leroux</a:t>
            </a:r>
            <a:br>
              <a:rPr lang="fr-BE" sz="3400" dirty="0">
                <a:solidFill>
                  <a:schemeClr val="tx1"/>
                </a:solidFill>
                <a:latin typeface="Segoe UI Light" panose="020B0502040204020203" pitchFamily="34" charset="0"/>
              </a:rPr>
            </a:br>
            <a:r>
              <a:rPr lang="fr-BE" sz="3400" b="1" dirty="0" err="1">
                <a:solidFill>
                  <a:schemeClr val="tx1"/>
                </a:solidFill>
                <a:latin typeface="Segoe UI Light" panose="020B0502040204020203" pitchFamily="34" charset="0"/>
              </a:rPr>
              <a:t>Greetings</a:t>
            </a:r>
            <a:r>
              <a:rPr lang="fr-BE" sz="3400" dirty="0">
                <a:solidFill>
                  <a:schemeClr val="tx1"/>
                </a:solidFill>
                <a:latin typeface="Segoe UI Light" panose="020B0502040204020203" pitchFamily="34" charset="0"/>
              </a:rPr>
              <a:t> by Michael </a:t>
            </a:r>
            <a:r>
              <a:rPr lang="fr-BE" sz="3400" dirty="0" err="1">
                <a:solidFill>
                  <a:schemeClr val="tx1"/>
                </a:solidFill>
                <a:latin typeface="Segoe UI Light" panose="020B0502040204020203" pitchFamily="34" charset="0"/>
              </a:rPr>
              <a:t>Ebling</a:t>
            </a:r>
            <a:r>
              <a:rPr lang="fr-BE" sz="3400" dirty="0">
                <a:solidFill>
                  <a:schemeClr val="tx1"/>
                </a:solidFill>
                <a:latin typeface="Segoe UI Light" panose="020B0502040204020203" pitchFamily="34" charset="0"/>
              </a:rPr>
              <a:t> </a:t>
            </a:r>
          </a:p>
          <a:p>
            <a:pPr>
              <a:buClr>
                <a:srgbClr val="232364"/>
              </a:buClr>
            </a:pPr>
            <a:endParaRPr lang="fr-BE" sz="3400" dirty="0">
              <a:solidFill>
                <a:schemeClr val="bg1">
                  <a:lumMod val="50000"/>
                </a:schemeClr>
              </a:solidFill>
              <a:latin typeface="Segoe UI Light" panose="020B0502040204020203" pitchFamily="34" charset="0"/>
            </a:endParaRPr>
          </a:p>
          <a:p>
            <a:pPr>
              <a:buClr>
                <a:srgbClr val="232364"/>
              </a:buClr>
            </a:pPr>
            <a:r>
              <a:rPr lang="fr-BE" sz="2000" dirty="0">
                <a:solidFill>
                  <a:schemeClr val="tx1">
                    <a:lumMod val="85000"/>
                    <a:lumOff val="15000"/>
                  </a:schemeClr>
                </a:solidFill>
                <a:latin typeface="Segoe UI Light" panose="020B0502040204020203" pitchFamily="34" charset="0"/>
              </a:rPr>
              <a:t>and </a:t>
            </a:r>
            <a:endParaRPr lang="fr-BE" sz="3400" dirty="0">
              <a:solidFill>
                <a:schemeClr val="tx1">
                  <a:lumMod val="85000"/>
                  <a:lumOff val="15000"/>
                </a:schemeClr>
              </a:solidFill>
              <a:latin typeface="Segoe UI Light" panose="020B0502040204020203" pitchFamily="34" charset="0"/>
            </a:endParaRPr>
          </a:p>
          <a:p>
            <a:pPr>
              <a:buClr>
                <a:srgbClr val="232364"/>
              </a:buClr>
            </a:pPr>
            <a:r>
              <a:rPr lang="fr-BE" sz="3400" b="1" dirty="0" err="1">
                <a:solidFill>
                  <a:schemeClr val="tx1"/>
                </a:solidFill>
                <a:latin typeface="Segoe UI Light" panose="020B0502040204020203" pitchFamily="34" charset="0"/>
              </a:rPr>
              <a:t>Opening</a:t>
            </a:r>
            <a:r>
              <a:rPr lang="fr-BE" sz="3400" b="1" dirty="0">
                <a:solidFill>
                  <a:schemeClr val="tx1"/>
                </a:solidFill>
                <a:latin typeface="Segoe UI Light" panose="020B0502040204020203" pitchFamily="34" charset="0"/>
              </a:rPr>
              <a:t> </a:t>
            </a:r>
            <a:r>
              <a:rPr lang="fr-BE" sz="3400" b="1" dirty="0" err="1">
                <a:solidFill>
                  <a:schemeClr val="tx1"/>
                </a:solidFill>
                <a:latin typeface="Segoe UI Light" panose="020B0502040204020203" pitchFamily="34" charset="0"/>
              </a:rPr>
              <a:t>remarks</a:t>
            </a:r>
            <a:r>
              <a:rPr lang="fr-BE" sz="3400" b="1" dirty="0">
                <a:solidFill>
                  <a:schemeClr val="tx1"/>
                </a:solidFill>
                <a:latin typeface="Segoe UI Light" panose="020B0502040204020203" pitchFamily="34" charset="0"/>
              </a:rPr>
              <a:t> </a:t>
            </a:r>
            <a:r>
              <a:rPr lang="fr-BE" sz="3400" dirty="0">
                <a:solidFill>
                  <a:schemeClr val="tx1"/>
                </a:solidFill>
                <a:latin typeface="Segoe UI Light" panose="020B0502040204020203" pitchFamily="34" charset="0"/>
              </a:rPr>
              <a:t>by Ludger Ramme</a:t>
            </a:r>
            <a:r>
              <a:rPr lang="fr-BE" sz="3400" dirty="0">
                <a:solidFill>
                  <a:schemeClr val="tx1">
                    <a:lumMod val="85000"/>
                    <a:lumOff val="15000"/>
                  </a:schemeClr>
                </a:solidFill>
                <a:latin typeface="Segoe UI Light" panose="020B0502040204020203" pitchFamily="34" charset="0"/>
              </a:rPr>
              <a:t/>
            </a:r>
            <a:br>
              <a:rPr lang="fr-BE" sz="3400" dirty="0">
                <a:solidFill>
                  <a:schemeClr val="tx1">
                    <a:lumMod val="85000"/>
                    <a:lumOff val="15000"/>
                  </a:schemeClr>
                </a:solidFill>
                <a:latin typeface="Segoe UI Light" panose="020B0502040204020203" pitchFamily="34" charset="0"/>
              </a:rPr>
            </a:br>
            <a:endParaRPr lang="fr-BE" sz="3400" dirty="0">
              <a:solidFill>
                <a:schemeClr val="tx1">
                  <a:lumMod val="75000"/>
                  <a:lumOff val="25000"/>
                </a:schemeClr>
              </a:solidFill>
              <a:latin typeface="Segoe UI Light" panose="020B0502040204020203"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spTree>
    <p:extLst>
      <p:ext uri="{BB962C8B-B14F-4D97-AF65-F5344CB8AC3E}">
        <p14:creationId xmlns:p14="http://schemas.microsoft.com/office/powerpoint/2010/main" val="2622461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a:solidFill>
                  <a:srgbClr val="232364"/>
                </a:solidFill>
                <a:latin typeface="Century Gothic" panose="020B0502020202020204" pitchFamily="34" charset="0"/>
              </a:rPr>
              <a:t>Agenda</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sp>
        <p:nvSpPr>
          <p:cNvPr id="4" name="Sous-titre 3"/>
          <p:cNvSpPr>
            <a:spLocks noGrp="1"/>
          </p:cNvSpPr>
          <p:nvPr>
            <p:ph type="subTitle" idx="1"/>
          </p:nvPr>
        </p:nvSpPr>
        <p:spPr/>
        <p:txBody>
          <a:bodyPr/>
          <a:lstStyle/>
          <a:p>
            <a:endParaRPr lang="fr-BE"/>
          </a:p>
        </p:txBody>
      </p:sp>
      <p:graphicFrame>
        <p:nvGraphicFramePr>
          <p:cNvPr id="6" name="Tableau 5"/>
          <p:cNvGraphicFramePr>
            <a:graphicFrameLocks noGrp="1"/>
          </p:cNvGraphicFramePr>
          <p:nvPr>
            <p:extLst>
              <p:ext uri="{D42A27DB-BD31-4B8C-83A1-F6EECF244321}">
                <p14:modId xmlns:p14="http://schemas.microsoft.com/office/powerpoint/2010/main" val="135860441"/>
              </p:ext>
            </p:extLst>
          </p:nvPr>
        </p:nvGraphicFramePr>
        <p:xfrm>
          <a:off x="1290637" y="1412776"/>
          <a:ext cx="6562725" cy="4131816"/>
        </p:xfrm>
        <a:graphic>
          <a:graphicData uri="http://schemas.openxmlformats.org/drawingml/2006/table">
            <a:tbl>
              <a:tblPr firstRow="1" firstCol="1" bandRow="1">
                <a:tableStyleId>{7DF18680-E054-41AD-8BC1-D1AEF772440D}</a:tableStyleId>
              </a:tblPr>
              <a:tblGrid>
                <a:gridCol w="899334">
                  <a:extLst>
                    <a:ext uri="{9D8B030D-6E8A-4147-A177-3AD203B41FA5}">
                      <a16:colId xmlns:a16="http://schemas.microsoft.com/office/drawing/2014/main" xmlns="" val="20000"/>
                    </a:ext>
                  </a:extLst>
                </a:gridCol>
                <a:gridCol w="5663391">
                  <a:extLst>
                    <a:ext uri="{9D8B030D-6E8A-4147-A177-3AD203B41FA5}">
                      <a16:colId xmlns:a16="http://schemas.microsoft.com/office/drawing/2014/main" xmlns="" val="20001"/>
                    </a:ext>
                  </a:extLst>
                </a:gridCol>
              </a:tblGrid>
              <a:tr h="411986">
                <a:tc>
                  <a:txBody>
                    <a:bodyPr/>
                    <a:lstStyle/>
                    <a:p>
                      <a:pPr algn="l">
                        <a:spcAft>
                          <a:spcPts val="0"/>
                        </a:spcAft>
                      </a:pPr>
                      <a:r>
                        <a:rPr lang="en-US" sz="1100" dirty="0">
                          <a:effectLst/>
                        </a:rPr>
                        <a:t>9.00</a:t>
                      </a:r>
                      <a:endParaRPr lang="fr-BE" sz="1200" dirty="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a:effectLst/>
                        </a:rPr>
                        <a:t>Registration</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0"/>
                  </a:ext>
                </a:extLst>
              </a:tr>
              <a:tr h="255270">
                <a:tc>
                  <a:txBody>
                    <a:bodyPr/>
                    <a:lstStyle/>
                    <a:p>
                      <a:pPr algn="l">
                        <a:spcAft>
                          <a:spcPts val="0"/>
                        </a:spcAft>
                      </a:pPr>
                      <a:r>
                        <a:rPr lang="en-US" sz="1100">
                          <a:effectLst/>
                        </a:rPr>
                        <a:t>9:30</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a:effectLst/>
                        </a:rPr>
                        <a:t>Greetings by Dr. Roland Leroux (President of ULA)</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1"/>
                  </a:ext>
                </a:extLst>
              </a:tr>
              <a:tr h="267970">
                <a:tc>
                  <a:txBody>
                    <a:bodyPr/>
                    <a:lstStyle/>
                    <a:p>
                      <a:pPr algn="l">
                        <a:spcAft>
                          <a:spcPts val="0"/>
                        </a:spcAft>
                      </a:pPr>
                      <a:r>
                        <a:rPr lang="en-US" sz="1100">
                          <a:effectLst/>
                        </a:rPr>
                        <a:t>9:35</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a:effectLst/>
                        </a:rPr>
                        <a:t>Greetings by Michael Ebling (Mayor of Mainz)</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2"/>
                  </a:ext>
                </a:extLst>
              </a:tr>
              <a:tr h="267970">
                <a:tc>
                  <a:txBody>
                    <a:bodyPr/>
                    <a:lstStyle/>
                    <a:p>
                      <a:pPr algn="l">
                        <a:spcAft>
                          <a:spcPts val="0"/>
                        </a:spcAft>
                      </a:pPr>
                      <a:r>
                        <a:rPr lang="en-US" sz="1100">
                          <a:effectLst/>
                        </a:rPr>
                        <a:t>9:40</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a:effectLst/>
                        </a:rPr>
                        <a:t>Opening remarks by President of CEC</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3"/>
                  </a:ext>
                </a:extLst>
              </a:tr>
              <a:tr h="219075">
                <a:tc>
                  <a:txBody>
                    <a:bodyPr/>
                    <a:lstStyle/>
                    <a:p>
                      <a:pPr algn="l">
                        <a:spcAft>
                          <a:spcPts val="0"/>
                        </a:spcAft>
                      </a:pPr>
                      <a:r>
                        <a:rPr lang="en-US" sz="1100">
                          <a:effectLst/>
                        </a:rPr>
                        <a:t>9:50</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a:effectLst/>
                        </a:rPr>
                        <a:t>Presentation of European Managers Panel results by Jean-Philippe Steeger (Policy and Communication Officer, CEC)</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4"/>
                  </a:ext>
                </a:extLst>
              </a:tr>
              <a:tr h="503555">
                <a:tc>
                  <a:txBody>
                    <a:bodyPr/>
                    <a:lstStyle/>
                    <a:p>
                      <a:pPr algn="l">
                        <a:spcAft>
                          <a:spcPts val="0"/>
                        </a:spcAft>
                      </a:pPr>
                      <a:r>
                        <a:rPr lang="en-GB" sz="1100">
                          <a:effectLst/>
                        </a:rPr>
                        <a:t>10:10</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000">
                          <a:effectLst/>
                        </a:rPr>
                        <a:t>Keynote speech</a:t>
                      </a:r>
                      <a:r>
                        <a:rPr lang="en-US" sz="1100">
                          <a:effectLst/>
                        </a:rPr>
                        <a:t/>
                      </a:r>
                      <a:br>
                        <a:rPr lang="en-US" sz="1100">
                          <a:effectLst/>
                        </a:rPr>
                      </a:br>
                      <a:r>
                        <a:rPr lang="en-US" sz="1100">
                          <a:effectLst/>
                        </a:rPr>
                        <a:t>How artificial intelligence impacts labour and management</a:t>
                      </a:r>
                      <a:br>
                        <a:rPr lang="en-US" sz="1100">
                          <a:effectLst/>
                        </a:rPr>
                      </a:br>
                      <a:r>
                        <a:rPr lang="en-US" sz="1100">
                          <a:effectLst/>
                        </a:rPr>
                        <a:t>By Dr. Gerlind Wisskirchen (Vice Chair for Multinationals of the IBA Global Employment Institute, Partner CMS Germany)</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5"/>
                  </a:ext>
                </a:extLst>
              </a:tr>
              <a:tr h="198755">
                <a:tc>
                  <a:txBody>
                    <a:bodyPr/>
                    <a:lstStyle/>
                    <a:p>
                      <a:pPr algn="l">
                        <a:spcAft>
                          <a:spcPts val="600"/>
                        </a:spcAft>
                      </a:pPr>
                      <a:r>
                        <a:rPr lang="en-GB" sz="1100">
                          <a:effectLst/>
                        </a:rPr>
                        <a:t>11:00</a:t>
                      </a:r>
                      <a:endParaRPr lang="fr-BE" sz="1200">
                        <a:solidFill>
                          <a:srgbClr val="262626"/>
                        </a:solidFill>
                        <a:effectLst/>
                        <a:latin typeface="Segoe UI Light"/>
                        <a:ea typeface="Calibri"/>
                        <a:cs typeface="Times New Roman"/>
                      </a:endParaRPr>
                    </a:p>
                  </a:txBody>
                  <a:tcPr marL="68580" marR="68580" marT="0" marB="0"/>
                </a:tc>
                <a:tc>
                  <a:txBody>
                    <a:bodyPr/>
                    <a:lstStyle/>
                    <a:p>
                      <a:pPr algn="just">
                        <a:spcAft>
                          <a:spcPts val="600"/>
                        </a:spcAft>
                      </a:pPr>
                      <a:r>
                        <a:rPr lang="en-US" sz="1100">
                          <a:effectLst/>
                        </a:rPr>
                        <a:t>Break</a:t>
                      </a:r>
                      <a:endParaRPr lang="fr-BE" sz="1200">
                        <a:solidFill>
                          <a:srgbClr val="262626"/>
                        </a:solidFill>
                        <a:effectLst/>
                        <a:latin typeface="Segoe UI Light"/>
                        <a:ea typeface="Times New Roman"/>
                        <a:cs typeface="Times New Roman"/>
                      </a:endParaRPr>
                    </a:p>
                  </a:txBody>
                  <a:tcPr marL="68580" marR="68580" marT="0" marB="0"/>
                </a:tc>
                <a:extLst>
                  <a:ext uri="{0D108BD9-81ED-4DB2-BD59-A6C34878D82A}">
                    <a16:rowId xmlns:a16="http://schemas.microsoft.com/office/drawing/2014/main" xmlns="" val="10006"/>
                  </a:ext>
                </a:extLst>
              </a:tr>
              <a:tr h="560070">
                <a:tc>
                  <a:txBody>
                    <a:bodyPr/>
                    <a:lstStyle/>
                    <a:p>
                      <a:pPr algn="l">
                        <a:spcAft>
                          <a:spcPts val="600"/>
                        </a:spcAft>
                      </a:pPr>
                      <a:r>
                        <a:rPr lang="en-GB" sz="1100">
                          <a:effectLst/>
                        </a:rPr>
                        <a:t>11:15</a:t>
                      </a:r>
                      <a:endParaRPr lang="fr-BE" sz="1200">
                        <a:solidFill>
                          <a:srgbClr val="262626"/>
                        </a:solidFill>
                        <a:effectLst/>
                        <a:latin typeface="Segoe UI Light"/>
                        <a:ea typeface="Calibri"/>
                        <a:cs typeface="Times New Roman"/>
                      </a:endParaRPr>
                    </a:p>
                  </a:txBody>
                  <a:tcPr marL="68580" marR="68580" marT="0" marB="0"/>
                </a:tc>
                <a:tc>
                  <a:txBody>
                    <a:bodyPr/>
                    <a:lstStyle/>
                    <a:p>
                      <a:pPr algn="just">
                        <a:spcAft>
                          <a:spcPts val="0"/>
                        </a:spcAft>
                      </a:pPr>
                      <a:r>
                        <a:rPr lang="en-US" sz="1100" dirty="0">
                          <a:effectLst/>
                        </a:rPr>
                        <a:t>Panel discussion</a:t>
                      </a:r>
                      <a:endParaRPr lang="fr-BE" sz="1200" dirty="0">
                        <a:effectLst/>
                      </a:endParaRPr>
                    </a:p>
                    <a:p>
                      <a:pPr algn="just">
                        <a:spcAft>
                          <a:spcPts val="600"/>
                        </a:spcAft>
                      </a:pPr>
                      <a:r>
                        <a:rPr lang="en-US" sz="1100" dirty="0">
                          <a:effectLst/>
                        </a:rPr>
                        <a:t>AI fact check: high ambitions and nothing behind? The state of play on the field</a:t>
                      </a:r>
                      <a:br>
                        <a:rPr lang="en-US" sz="1100" dirty="0">
                          <a:effectLst/>
                        </a:rPr>
                      </a:br>
                      <a:r>
                        <a:rPr lang="en-US" sz="1100" dirty="0">
                          <a:effectLst/>
                        </a:rPr>
                        <a:t>With Dr. </a:t>
                      </a:r>
                      <a:r>
                        <a:rPr lang="en-US" sz="1100" dirty="0" err="1">
                          <a:effectLst/>
                        </a:rPr>
                        <a:t>Gerlind</a:t>
                      </a:r>
                      <a:r>
                        <a:rPr lang="en-US" sz="1100" dirty="0">
                          <a:effectLst/>
                        </a:rPr>
                        <a:t> </a:t>
                      </a:r>
                      <a:r>
                        <a:rPr lang="en-US" sz="1100" dirty="0" err="1">
                          <a:effectLst/>
                        </a:rPr>
                        <a:t>Wisskirchen</a:t>
                      </a:r>
                      <a:r>
                        <a:rPr lang="en-US" sz="1100" dirty="0">
                          <a:effectLst/>
                        </a:rPr>
                        <a:t> (Vice Chair for Multinationals of the IBA Global Employment Institute Partner CMS Germany), Andrea Penza (</a:t>
                      </a:r>
                      <a:r>
                        <a:rPr lang="en-US" sz="1100" dirty="0" err="1">
                          <a:effectLst/>
                        </a:rPr>
                        <a:t>Federmanager</a:t>
                      </a:r>
                      <a:r>
                        <a:rPr lang="en-US" sz="1100" dirty="0">
                          <a:effectLst/>
                        </a:rPr>
                        <a:t>, Italy), Eleonora </a:t>
                      </a:r>
                      <a:r>
                        <a:rPr lang="en-US" sz="1100" dirty="0" err="1">
                          <a:effectLst/>
                        </a:rPr>
                        <a:t>Peruffo</a:t>
                      </a:r>
                      <a:r>
                        <a:rPr lang="en-US" sz="1100" dirty="0">
                          <a:effectLst/>
                        </a:rPr>
                        <a:t> (</a:t>
                      </a:r>
                      <a:r>
                        <a:rPr lang="en-US" sz="1100" dirty="0" err="1">
                          <a:effectLst/>
                        </a:rPr>
                        <a:t>Eurofound</a:t>
                      </a:r>
                      <a:r>
                        <a:rPr lang="en-US" sz="1100" dirty="0">
                          <a:effectLst/>
                        </a:rPr>
                        <a:t>), Guy </a:t>
                      </a:r>
                      <a:r>
                        <a:rPr lang="en-US" sz="1100" dirty="0" err="1">
                          <a:effectLst/>
                        </a:rPr>
                        <a:t>Masmonteil</a:t>
                      </a:r>
                      <a:r>
                        <a:rPr lang="en-US" sz="1100" dirty="0">
                          <a:effectLst/>
                        </a:rPr>
                        <a:t> (EWC of Engie)</a:t>
                      </a:r>
                      <a:endParaRPr lang="fr-BE" sz="1200" dirty="0">
                        <a:solidFill>
                          <a:srgbClr val="262626"/>
                        </a:solidFill>
                        <a:effectLst/>
                        <a:latin typeface="Segoe UI Light"/>
                        <a:ea typeface="Times New Roman"/>
                        <a:cs typeface="Times New Roman"/>
                      </a:endParaRPr>
                    </a:p>
                  </a:txBody>
                  <a:tcPr marL="68580" marR="68580" marT="0" marB="0"/>
                </a:tc>
                <a:extLst>
                  <a:ext uri="{0D108BD9-81ED-4DB2-BD59-A6C34878D82A}">
                    <a16:rowId xmlns:a16="http://schemas.microsoft.com/office/drawing/2014/main" xmlns="" val="10007"/>
                  </a:ext>
                </a:extLst>
              </a:tr>
              <a:tr h="465455">
                <a:tc>
                  <a:txBody>
                    <a:bodyPr/>
                    <a:lstStyle/>
                    <a:p>
                      <a:pPr algn="l">
                        <a:spcAft>
                          <a:spcPts val="0"/>
                        </a:spcAft>
                      </a:pPr>
                      <a:r>
                        <a:rPr lang="en-US" sz="1100">
                          <a:effectLst/>
                        </a:rPr>
                        <a:t>12:30</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a:effectLst/>
                        </a:rPr>
                        <a:t>An example from the field: How can oil technology be applied to the green shift through AI? By Tor Haehre (Lederne NO)</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8"/>
                  </a:ext>
                </a:extLst>
              </a:tr>
              <a:tr h="267970">
                <a:tc>
                  <a:txBody>
                    <a:bodyPr/>
                    <a:lstStyle/>
                    <a:p>
                      <a:pPr algn="l">
                        <a:spcAft>
                          <a:spcPts val="0"/>
                        </a:spcAft>
                      </a:pPr>
                      <a:r>
                        <a:rPr lang="en-US" sz="1100">
                          <a:effectLst/>
                        </a:rPr>
                        <a:t>12:45</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a:effectLst/>
                        </a:rPr>
                        <a:t>Wrapping-up session</a:t>
                      </a:r>
                      <a:endParaRPr lang="fr-BE" sz="120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09"/>
                  </a:ext>
                </a:extLst>
              </a:tr>
              <a:tr h="68580">
                <a:tc>
                  <a:txBody>
                    <a:bodyPr/>
                    <a:lstStyle/>
                    <a:p>
                      <a:pPr algn="l">
                        <a:spcAft>
                          <a:spcPts val="0"/>
                        </a:spcAft>
                      </a:pPr>
                      <a:r>
                        <a:rPr lang="en-US" sz="1100">
                          <a:effectLst/>
                        </a:rPr>
                        <a:t>13:00</a:t>
                      </a:r>
                      <a:endParaRPr lang="fr-BE" sz="1200">
                        <a:solidFill>
                          <a:srgbClr val="262626"/>
                        </a:solidFill>
                        <a:effectLst/>
                        <a:latin typeface="Segoe UI Light"/>
                        <a:ea typeface="Calibri"/>
                        <a:cs typeface="Times New Roman"/>
                      </a:endParaRPr>
                    </a:p>
                  </a:txBody>
                  <a:tcPr marL="68580" marR="68580" marT="0" marB="0"/>
                </a:tc>
                <a:tc>
                  <a:txBody>
                    <a:bodyPr/>
                    <a:lstStyle/>
                    <a:p>
                      <a:pPr algn="l">
                        <a:spcAft>
                          <a:spcPts val="600"/>
                        </a:spcAft>
                      </a:pPr>
                      <a:r>
                        <a:rPr lang="en-US" sz="1100" dirty="0">
                          <a:effectLst/>
                        </a:rPr>
                        <a:t>Lunch</a:t>
                      </a:r>
                      <a:endParaRPr lang="fr-BE" sz="1200" dirty="0">
                        <a:solidFill>
                          <a:srgbClr val="262626"/>
                        </a:solidFill>
                        <a:effectLst/>
                        <a:latin typeface="Segoe UI Light"/>
                        <a:ea typeface="Calibri"/>
                        <a:cs typeface="Times New Roman"/>
                      </a:endParaRPr>
                    </a:p>
                  </a:txBody>
                  <a:tcPr marL="68580" marR="68580" marT="0" marB="0"/>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753115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European</a:t>
            </a:r>
            <a:r>
              <a:rPr lang="fr-BE" b="1" dirty="0">
                <a:solidFill>
                  <a:srgbClr val="232364"/>
                </a:solidFill>
                <a:latin typeface="Century Gothic" panose="020B0502020202020204" pitchFamily="34" charset="0"/>
              </a:rPr>
              <a:t> Managers Panel</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sp>
        <p:nvSpPr>
          <p:cNvPr id="3" name="ZoneTexte 2"/>
          <p:cNvSpPr txBox="1"/>
          <p:nvPr/>
        </p:nvSpPr>
        <p:spPr>
          <a:xfrm>
            <a:off x="755601" y="2132856"/>
            <a:ext cx="7786944" cy="2462213"/>
          </a:xfrm>
          <a:prstGeom prst="rect">
            <a:avLst/>
          </a:prstGeom>
          <a:noFill/>
        </p:spPr>
        <p:txBody>
          <a:bodyPr wrap="square" rtlCol="0">
            <a:spAutoFit/>
          </a:bodyPr>
          <a:lstStyle/>
          <a:p>
            <a:pPr marL="342900" indent="-342900">
              <a:buFont typeface="+mj-lt"/>
              <a:buAutoNum type="arabicPeriod"/>
            </a:pPr>
            <a:r>
              <a:rPr lang="en-CA" sz="2000" b="1" dirty="0">
                <a:solidFill>
                  <a:srgbClr val="232364"/>
                </a:solidFill>
                <a:latin typeface="Segoe UI" panose="020B0502040204020203" pitchFamily="34" charset="0"/>
                <a:cs typeface="Segoe UI" panose="020B0502040204020203" pitchFamily="34" charset="0"/>
              </a:rPr>
              <a:t>How far </a:t>
            </a:r>
            <a:r>
              <a:rPr lang="en-CA" sz="2000" dirty="0">
                <a:solidFill>
                  <a:srgbClr val="232364"/>
                </a:solidFill>
                <a:latin typeface="Segoe UI" panose="020B0502040204020203" pitchFamily="34" charset="0"/>
                <a:cs typeface="Segoe UI" panose="020B0502040204020203" pitchFamily="34" charset="0"/>
              </a:rPr>
              <a:t>is the technological development?</a:t>
            </a:r>
          </a:p>
          <a:p>
            <a:pPr marL="342900" indent="-342900">
              <a:buFont typeface="+mj-lt"/>
              <a:buAutoNum type="arabicPeriod"/>
            </a:pPr>
            <a:r>
              <a:rPr lang="en-CA" sz="2000" dirty="0">
                <a:solidFill>
                  <a:srgbClr val="232364"/>
                </a:solidFill>
                <a:latin typeface="Segoe UI" panose="020B0502040204020203" pitchFamily="34" charset="0"/>
                <a:cs typeface="Segoe UI" panose="020B0502040204020203" pitchFamily="34" charset="0"/>
              </a:rPr>
              <a:t>What are the </a:t>
            </a:r>
            <a:r>
              <a:rPr lang="en-CA" sz="2000" b="1" dirty="0">
                <a:solidFill>
                  <a:srgbClr val="232364"/>
                </a:solidFill>
                <a:latin typeface="Segoe UI" panose="020B0502040204020203" pitchFamily="34" charset="0"/>
                <a:cs typeface="Segoe UI" panose="020B0502040204020203" pitchFamily="34" charset="0"/>
              </a:rPr>
              <a:t>motives</a:t>
            </a:r>
            <a:r>
              <a:rPr lang="en-CA" sz="2000" dirty="0">
                <a:solidFill>
                  <a:srgbClr val="232364"/>
                </a:solidFill>
                <a:latin typeface="Segoe UI" panose="020B0502040204020203" pitchFamily="34" charset="0"/>
                <a:cs typeface="Segoe UI" panose="020B0502040204020203" pitchFamily="34" charset="0"/>
              </a:rPr>
              <a:t> for the </a:t>
            </a:r>
            <a:r>
              <a:rPr lang="en-CA" sz="2000" dirty="0" err="1">
                <a:solidFill>
                  <a:srgbClr val="232364"/>
                </a:solidFill>
                <a:latin typeface="Segoe UI" panose="020B0502040204020203" pitchFamily="34" charset="0"/>
                <a:cs typeface="Segoe UI" panose="020B0502040204020203" pitchFamily="34" charset="0"/>
              </a:rPr>
              <a:t>techn</a:t>
            </a:r>
            <a:r>
              <a:rPr lang="en-CA" sz="2000" dirty="0">
                <a:solidFill>
                  <a:srgbClr val="232364"/>
                </a:solidFill>
                <a:latin typeface="Segoe UI" panose="020B0502040204020203" pitchFamily="34" charset="0"/>
                <a:cs typeface="Segoe UI" panose="020B0502040204020203" pitchFamily="34" charset="0"/>
              </a:rPr>
              <a:t>. implementation?</a:t>
            </a:r>
          </a:p>
          <a:p>
            <a:pPr marL="342900" indent="-342900">
              <a:buFont typeface="+mj-lt"/>
              <a:buAutoNum type="arabicPeriod"/>
            </a:pPr>
            <a:r>
              <a:rPr lang="en-CA" sz="2000" dirty="0">
                <a:solidFill>
                  <a:srgbClr val="232364"/>
                </a:solidFill>
                <a:latin typeface="Segoe UI" panose="020B0502040204020203" pitchFamily="34" charset="0"/>
                <a:cs typeface="Segoe UI" panose="020B0502040204020203" pitchFamily="34" charset="0"/>
              </a:rPr>
              <a:t>Which </a:t>
            </a:r>
            <a:r>
              <a:rPr lang="en-CA" sz="2000" b="1" dirty="0">
                <a:solidFill>
                  <a:srgbClr val="232364"/>
                </a:solidFill>
                <a:latin typeface="Segoe UI" panose="020B0502040204020203" pitchFamily="34" charset="0"/>
                <a:cs typeface="Segoe UI" panose="020B0502040204020203" pitchFamily="34" charset="0"/>
              </a:rPr>
              <a:t>kind of leadership </a:t>
            </a:r>
            <a:r>
              <a:rPr lang="en-CA" sz="2000" dirty="0">
                <a:solidFill>
                  <a:srgbClr val="232364"/>
                </a:solidFill>
                <a:latin typeface="Segoe UI" panose="020B0502040204020203" pitchFamily="34" charset="0"/>
                <a:cs typeface="Segoe UI" panose="020B0502040204020203" pitchFamily="34" charset="0"/>
              </a:rPr>
              <a:t>guides their implementation?</a:t>
            </a:r>
          </a:p>
          <a:p>
            <a:pPr marL="342900" indent="-342900">
              <a:buFont typeface="+mj-lt"/>
              <a:buAutoNum type="arabicPeriod"/>
            </a:pPr>
            <a:r>
              <a:rPr lang="en-CA" sz="2000" dirty="0">
                <a:solidFill>
                  <a:srgbClr val="232364"/>
                </a:solidFill>
                <a:latin typeface="Segoe UI" panose="020B0502040204020203" pitchFamily="34" charset="0"/>
                <a:cs typeface="Segoe UI" panose="020B0502040204020203" pitchFamily="34" charset="0"/>
              </a:rPr>
              <a:t>Which consequences for </a:t>
            </a:r>
            <a:r>
              <a:rPr lang="en-CA" sz="2000" b="1" dirty="0">
                <a:solidFill>
                  <a:srgbClr val="232364"/>
                </a:solidFill>
                <a:latin typeface="Segoe UI" panose="020B0502040204020203" pitchFamily="34" charset="0"/>
                <a:cs typeface="Segoe UI" panose="020B0502040204020203" pitchFamily="34" charset="0"/>
              </a:rPr>
              <a:t>working conditions</a:t>
            </a:r>
            <a:r>
              <a:rPr lang="en-CA" sz="2000" dirty="0">
                <a:solidFill>
                  <a:srgbClr val="232364"/>
                </a:solidFill>
                <a:latin typeface="Segoe UI" panose="020B0502040204020203" pitchFamily="34" charset="0"/>
                <a:cs typeface="Segoe UI" panose="020B0502040204020203" pitchFamily="34" charset="0"/>
              </a:rPr>
              <a:t>?</a:t>
            </a:r>
          </a:p>
          <a:p>
            <a:pPr marL="342900" indent="-342900">
              <a:buFont typeface="+mj-lt"/>
              <a:buAutoNum type="arabicPeriod"/>
            </a:pPr>
            <a:r>
              <a:rPr lang="en-CA" sz="2000" dirty="0">
                <a:solidFill>
                  <a:srgbClr val="232364"/>
                </a:solidFill>
                <a:latin typeface="Segoe UI" panose="020B0502040204020203" pitchFamily="34" charset="0"/>
                <a:cs typeface="Segoe UI" panose="020B0502040204020203" pitchFamily="34" charset="0"/>
              </a:rPr>
              <a:t>Are </a:t>
            </a:r>
            <a:r>
              <a:rPr lang="en-CA" sz="2000" b="1" dirty="0">
                <a:solidFill>
                  <a:srgbClr val="232364"/>
                </a:solidFill>
                <a:latin typeface="Segoe UI" panose="020B0502040204020203" pitchFamily="34" charset="0"/>
                <a:cs typeface="Segoe UI" panose="020B0502040204020203" pitchFamily="34" charset="0"/>
              </a:rPr>
              <a:t>ethical considerations </a:t>
            </a:r>
            <a:r>
              <a:rPr lang="en-CA" sz="2000" dirty="0">
                <a:solidFill>
                  <a:srgbClr val="232364"/>
                </a:solidFill>
                <a:latin typeface="Segoe UI" panose="020B0502040204020203" pitchFamily="34" charset="0"/>
                <a:cs typeface="Segoe UI" panose="020B0502040204020203" pitchFamily="34" charset="0"/>
              </a:rPr>
              <a:t>raised?</a:t>
            </a:r>
          </a:p>
          <a:p>
            <a:pPr marL="285750" indent="-285750">
              <a:buFont typeface="Wingdings" panose="05000000000000000000" pitchFamily="2" charset="2"/>
              <a:buChar char="§"/>
            </a:pPr>
            <a:endParaRPr lang="fr-BE" dirty="0">
              <a:solidFill>
                <a:srgbClr val="232364"/>
              </a:solidFill>
              <a:latin typeface="Segoe UI" panose="020B0502040204020203" pitchFamily="34" charset="0"/>
              <a:cs typeface="Segoe UI" panose="020B0502040204020203" pitchFamily="34" charset="0"/>
            </a:endParaRPr>
          </a:p>
          <a:p>
            <a:pPr marL="285750" indent="-285750">
              <a:buFont typeface="Wingdings" panose="05000000000000000000" pitchFamily="2" charset="2"/>
              <a:buChar char="§"/>
            </a:pPr>
            <a:endParaRPr lang="fr-BE" dirty="0">
              <a:solidFill>
                <a:srgbClr val="232364"/>
              </a:solidFill>
              <a:latin typeface="Segoe UI" panose="020B0502040204020203" pitchFamily="34" charset="0"/>
              <a:cs typeface="Segoe UI" panose="020B0502040204020203" pitchFamily="34" charset="0"/>
            </a:endParaRPr>
          </a:p>
          <a:p>
            <a:pPr marL="285750" indent="-285750">
              <a:buFont typeface="Wingdings" panose="05000000000000000000" pitchFamily="2" charset="2"/>
              <a:buChar char="§"/>
            </a:pPr>
            <a:endParaRPr lang="fr-BE" dirty="0">
              <a:solidFill>
                <a:srgbClr val="232364"/>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33398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European</a:t>
            </a:r>
            <a:r>
              <a:rPr lang="fr-BE" b="1" dirty="0">
                <a:solidFill>
                  <a:srgbClr val="232364"/>
                </a:solidFill>
                <a:latin typeface="Century Gothic" panose="020B0502020202020204" pitchFamily="34" charset="0"/>
              </a:rPr>
              <a:t> Managers Panel</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3" y="1521658"/>
            <a:ext cx="3782633" cy="3175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4932040" y="1521658"/>
            <a:ext cx="3456384" cy="646331"/>
          </a:xfrm>
          <a:prstGeom prst="rect">
            <a:avLst/>
          </a:prstGeom>
          <a:noFill/>
        </p:spPr>
        <p:txBody>
          <a:bodyPr wrap="square" rtlCol="0">
            <a:spAutoFit/>
          </a:bodyPr>
          <a:lstStyle/>
          <a:p>
            <a:r>
              <a:rPr lang="fr-BE" dirty="0">
                <a:solidFill>
                  <a:srgbClr val="232364"/>
                </a:solidFill>
                <a:latin typeface="Segoe UI" panose="020B0502040204020203" pitchFamily="34" charset="0"/>
                <a:cs typeface="Segoe UI" panose="020B0502040204020203" pitchFamily="34" charset="0"/>
              </a:rPr>
              <a:t>Total of 350 participants out of </a:t>
            </a:r>
            <a:br>
              <a:rPr lang="fr-BE" dirty="0">
                <a:solidFill>
                  <a:srgbClr val="232364"/>
                </a:solidFill>
                <a:latin typeface="Segoe UI" panose="020B0502040204020203" pitchFamily="34" charset="0"/>
                <a:cs typeface="Segoe UI" panose="020B0502040204020203" pitchFamily="34" charset="0"/>
              </a:rPr>
            </a:br>
            <a:r>
              <a:rPr lang="fr-BE" dirty="0">
                <a:solidFill>
                  <a:srgbClr val="232364"/>
                </a:solidFill>
                <a:latin typeface="Segoe UI" panose="020B0502040204020203" pitchFamily="34" charset="0"/>
                <a:cs typeface="Segoe UI" panose="020B0502040204020203" pitchFamily="34" charset="0"/>
              </a:rPr>
              <a:t>1400 </a:t>
            </a:r>
            <a:r>
              <a:rPr lang="fr-BE" dirty="0" err="1">
                <a:solidFill>
                  <a:srgbClr val="232364"/>
                </a:solidFill>
                <a:latin typeface="Segoe UI" panose="020B0502040204020203" pitchFamily="34" charset="0"/>
                <a:cs typeface="Segoe UI" panose="020B0502040204020203" pitchFamily="34" charset="0"/>
              </a:rPr>
              <a:t>panelists</a:t>
            </a:r>
            <a:endParaRPr lang="fr-BE" dirty="0">
              <a:solidFill>
                <a:srgbClr val="232364"/>
              </a:solidFill>
              <a:latin typeface="Segoe UI" panose="020B0502040204020203" pitchFamily="34" charset="0"/>
              <a:cs typeface="Segoe UI" panose="020B0502040204020203" pitchFamily="34" charset="0"/>
            </a:endParaRPr>
          </a:p>
        </p:txBody>
      </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1504003"/>
            <a:ext cx="3648075" cy="511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5750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European</a:t>
            </a:r>
            <a:r>
              <a:rPr lang="fr-BE" b="1" dirty="0">
                <a:solidFill>
                  <a:srgbClr val="232364"/>
                </a:solidFill>
                <a:latin typeface="Century Gothic" panose="020B0502020202020204" pitchFamily="34" charset="0"/>
              </a:rPr>
              <a:t> Managers Panel</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7205" y="1358883"/>
            <a:ext cx="4829175" cy="421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7505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European</a:t>
            </a:r>
            <a:r>
              <a:rPr lang="fr-BE" b="1" dirty="0">
                <a:solidFill>
                  <a:srgbClr val="232364"/>
                </a:solidFill>
                <a:latin typeface="Century Gothic" panose="020B0502020202020204" pitchFamily="34" charset="0"/>
              </a:rPr>
              <a:t> Managers Panel</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312" y="1485918"/>
            <a:ext cx="4905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9901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European</a:t>
            </a:r>
            <a:r>
              <a:rPr lang="fr-BE" b="1" dirty="0">
                <a:solidFill>
                  <a:srgbClr val="232364"/>
                </a:solidFill>
                <a:latin typeface="Century Gothic" panose="020B0502020202020204" pitchFamily="34" charset="0"/>
              </a:rPr>
              <a:t> Managers Panel</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0829" y="1484784"/>
            <a:ext cx="5086350"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261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European</a:t>
            </a:r>
            <a:r>
              <a:rPr lang="fr-BE" b="1" dirty="0">
                <a:solidFill>
                  <a:srgbClr val="232364"/>
                </a:solidFill>
                <a:latin typeface="Century Gothic" panose="020B0502020202020204" pitchFamily="34" charset="0"/>
              </a:rPr>
              <a:t> Managers Panel</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3306" y="1541518"/>
            <a:ext cx="4695825" cy="413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400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European</a:t>
            </a:r>
            <a:r>
              <a:rPr lang="fr-BE" b="1" dirty="0">
                <a:solidFill>
                  <a:srgbClr val="232364"/>
                </a:solidFill>
                <a:latin typeface="Century Gothic" panose="020B0502020202020204" pitchFamily="34" charset="0"/>
              </a:rPr>
              <a:t> Managers Panel</a:t>
            </a:r>
            <a:endParaRPr lang="fr-BE" b="1" dirty="0">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7321" y="1523999"/>
            <a:ext cx="5069358" cy="4015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7756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err="1">
                <a:solidFill>
                  <a:srgbClr val="232364"/>
                </a:solidFill>
                <a:latin typeface="Century Gothic" panose="020B0502020202020204" pitchFamily="34" charset="0"/>
              </a:rPr>
              <a:t>Where</a:t>
            </a:r>
            <a:r>
              <a:rPr lang="fr-BE" b="1" dirty="0">
                <a:solidFill>
                  <a:srgbClr val="232364"/>
                </a:solidFill>
                <a:latin typeface="Century Gothic" panose="020B0502020202020204" pitchFamily="34" charset="0"/>
              </a:rPr>
              <a:t> are </a:t>
            </a:r>
            <a:r>
              <a:rPr lang="fr-BE" b="1" dirty="0" err="1">
                <a:solidFill>
                  <a:srgbClr val="232364"/>
                </a:solidFill>
                <a:latin typeface="Century Gothic" panose="020B0502020202020204" pitchFamily="34" charset="0"/>
              </a:rPr>
              <a:t>we</a:t>
            </a:r>
            <a:r>
              <a:rPr lang="fr-BE" b="1" dirty="0">
                <a:solidFill>
                  <a:srgbClr val="232364"/>
                </a:solidFill>
                <a:latin typeface="Century Gothic" panose="020B0502020202020204" pitchFamily="34" charset="0"/>
              </a:rPr>
              <a:t> </a:t>
            </a:r>
            <a:r>
              <a:rPr lang="fr-BE" b="1" dirty="0" err="1">
                <a:solidFill>
                  <a:srgbClr val="232364"/>
                </a:solidFill>
                <a:latin typeface="Century Gothic" panose="020B0502020202020204" pitchFamily="34" charset="0"/>
              </a:rPr>
              <a:t>today</a:t>
            </a:r>
            <a:r>
              <a:rPr lang="fr-BE" b="1" dirty="0">
                <a:solidFill>
                  <a:srgbClr val="232364"/>
                </a:solidFill>
                <a:latin typeface="Century Gothic" panose="020B0502020202020204" pitchFamily="34" charset="0"/>
              </a:rPr>
              <a:t>?</a:t>
            </a: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sp>
        <p:nvSpPr>
          <p:cNvPr id="8" name="ZoneTexte 7"/>
          <p:cNvSpPr txBox="1"/>
          <p:nvPr/>
        </p:nvSpPr>
        <p:spPr>
          <a:xfrm>
            <a:off x="755601" y="2132856"/>
            <a:ext cx="7786944" cy="2492990"/>
          </a:xfrm>
          <a:prstGeom prst="rect">
            <a:avLst/>
          </a:prstGeom>
          <a:noFill/>
        </p:spPr>
        <p:txBody>
          <a:bodyPr wrap="square" rtlCol="0">
            <a:spAutoFit/>
          </a:bodyPr>
          <a:lstStyle/>
          <a:p>
            <a:pPr marL="342900" indent="-342900">
              <a:buFont typeface="Wingdings" panose="05000000000000000000" pitchFamily="2" charset="2"/>
              <a:buChar char="§"/>
            </a:pPr>
            <a:r>
              <a:rPr lang="en-CA" sz="2000" b="1" dirty="0">
                <a:solidFill>
                  <a:srgbClr val="232364"/>
                </a:solidFill>
                <a:latin typeface="Segoe UI" panose="020B0502040204020203" pitchFamily="34" charset="0"/>
                <a:cs typeface="Segoe UI" panose="020B0502040204020203" pitchFamily="34" charset="0"/>
              </a:rPr>
              <a:t>Acceleration and polarisation</a:t>
            </a:r>
            <a:endParaRPr lang="en-CA" sz="2000" dirty="0">
              <a:solidFill>
                <a:srgbClr val="232364"/>
              </a:solidFill>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
            </a:pPr>
            <a:r>
              <a:rPr lang="en-CA" sz="2000" b="1" dirty="0">
                <a:solidFill>
                  <a:srgbClr val="232364"/>
                </a:solidFill>
                <a:latin typeface="Segoe UI" panose="020B0502040204020203" pitchFamily="34" charset="0"/>
                <a:cs typeface="Segoe UI" panose="020B0502040204020203" pitchFamily="34" charset="0"/>
              </a:rPr>
              <a:t>Business considerations </a:t>
            </a:r>
            <a:r>
              <a:rPr lang="en-CA" sz="2000" dirty="0">
                <a:solidFill>
                  <a:srgbClr val="232364"/>
                </a:solidFill>
                <a:latin typeface="Segoe UI" panose="020B0502040204020203" pitchFamily="34" charset="0"/>
                <a:cs typeface="Segoe UI" panose="020B0502040204020203" pitchFamily="34" charset="0"/>
              </a:rPr>
              <a:t>dominate</a:t>
            </a:r>
          </a:p>
          <a:p>
            <a:pPr marL="342900" indent="-342900">
              <a:buFont typeface="Wingdings" panose="05000000000000000000" pitchFamily="2" charset="2"/>
              <a:buChar char="§"/>
            </a:pPr>
            <a:r>
              <a:rPr lang="en-CA" sz="2000" b="1" dirty="0">
                <a:solidFill>
                  <a:srgbClr val="232364"/>
                </a:solidFill>
                <a:latin typeface="Segoe UI" panose="020B0502040204020203" pitchFamily="34" charset="0"/>
                <a:cs typeface="Segoe UI" panose="020B0502040204020203" pitchFamily="34" charset="0"/>
              </a:rPr>
              <a:t>Lack of knowledge </a:t>
            </a:r>
            <a:endParaRPr lang="en-CA" sz="2000" b="1" dirty="0" smtClean="0">
              <a:solidFill>
                <a:srgbClr val="232364"/>
              </a:solidFill>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
            </a:pPr>
            <a:r>
              <a:rPr lang="en-CA" sz="2000" dirty="0" smtClean="0">
                <a:solidFill>
                  <a:srgbClr val="232364"/>
                </a:solidFill>
                <a:latin typeface="Segoe UI" panose="020B0502040204020203" pitchFamily="34" charset="0"/>
                <a:cs typeface="Segoe UI" panose="020B0502040204020203" pitchFamily="34" charset="0"/>
              </a:rPr>
              <a:t>Global </a:t>
            </a:r>
            <a:r>
              <a:rPr lang="en-CA" sz="2000" b="1" dirty="0">
                <a:solidFill>
                  <a:srgbClr val="232364"/>
                </a:solidFill>
                <a:latin typeface="Segoe UI" panose="020B0502040204020203" pitchFamily="34" charset="0"/>
                <a:cs typeface="Segoe UI" panose="020B0502040204020203" pitchFamily="34" charset="0"/>
              </a:rPr>
              <a:t>competition: future of the stakeholder model</a:t>
            </a:r>
          </a:p>
          <a:p>
            <a:pPr marL="342900" indent="-342900">
              <a:buFont typeface="Wingdings" panose="05000000000000000000" pitchFamily="2" charset="2"/>
              <a:buChar char="§"/>
            </a:pPr>
            <a:r>
              <a:rPr lang="en-CA" sz="2000" dirty="0">
                <a:solidFill>
                  <a:srgbClr val="232364"/>
                </a:solidFill>
                <a:latin typeface="Segoe UI" panose="020B0502040204020203" pitchFamily="34" charset="0"/>
                <a:cs typeface="Segoe UI" panose="020B0502040204020203" pitchFamily="34" charset="0"/>
              </a:rPr>
              <a:t>Global </a:t>
            </a:r>
            <a:r>
              <a:rPr lang="en-CA" sz="2000" b="1" dirty="0">
                <a:solidFill>
                  <a:srgbClr val="232364"/>
                </a:solidFill>
                <a:latin typeface="Segoe UI" panose="020B0502040204020203" pitchFamily="34" charset="0"/>
                <a:cs typeface="Segoe UI" panose="020B0502040204020203" pitchFamily="34" charset="0"/>
              </a:rPr>
              <a:t>regulation </a:t>
            </a:r>
            <a:endParaRPr lang="en-CA" sz="2000" b="1" dirty="0" smtClean="0">
              <a:solidFill>
                <a:srgbClr val="232364"/>
              </a:solidFill>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
            </a:pPr>
            <a:r>
              <a:rPr lang="en-CA" sz="2000" b="1" dirty="0" smtClean="0">
                <a:solidFill>
                  <a:srgbClr val="232364"/>
                </a:solidFill>
                <a:latin typeface="Segoe UI" panose="020B0502040204020203" pitchFamily="34" charset="0"/>
                <a:cs typeface="Segoe UI" panose="020B0502040204020203" pitchFamily="34" charset="0"/>
              </a:rPr>
              <a:t>Ethics</a:t>
            </a:r>
            <a:r>
              <a:rPr lang="en-CA" sz="2000" dirty="0">
                <a:solidFill>
                  <a:srgbClr val="232364"/>
                </a:solidFill>
                <a:latin typeface="Segoe UI" panose="020B0502040204020203" pitchFamily="34" charset="0"/>
                <a:cs typeface="Segoe UI" panose="020B0502040204020203" pitchFamily="34" charset="0"/>
              </a:rPr>
              <a:t>: setting the scene</a:t>
            </a:r>
            <a:endParaRPr lang="fr-BE" dirty="0">
              <a:solidFill>
                <a:srgbClr val="232364"/>
              </a:solidFill>
              <a:latin typeface="Segoe UI" panose="020B0502040204020203" pitchFamily="34" charset="0"/>
              <a:cs typeface="Segoe UI" panose="020B0502040204020203" pitchFamily="34" charset="0"/>
            </a:endParaRPr>
          </a:p>
          <a:p>
            <a:pPr marL="285750" indent="-285750">
              <a:buFont typeface="Wingdings" panose="05000000000000000000" pitchFamily="2" charset="2"/>
              <a:buChar char="§"/>
            </a:pPr>
            <a:endParaRPr lang="fr-BE" dirty="0">
              <a:solidFill>
                <a:srgbClr val="232364"/>
              </a:solidFill>
              <a:latin typeface="Segoe UI" panose="020B0502040204020203" pitchFamily="34" charset="0"/>
              <a:cs typeface="Segoe UI" panose="020B0502040204020203" pitchFamily="34" charset="0"/>
            </a:endParaRPr>
          </a:p>
          <a:p>
            <a:pPr marL="285750" indent="-285750">
              <a:buFont typeface="Wingdings" panose="05000000000000000000" pitchFamily="2" charset="2"/>
              <a:buChar char="§"/>
            </a:pPr>
            <a:endParaRPr lang="fr-BE" dirty="0">
              <a:solidFill>
                <a:srgbClr val="232364"/>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104270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elplatzhalter 1" descr="CMSLegal_Cover_Heading"/>
          <p:cNvSpPr txBox="1">
            <a:spLocks/>
          </p:cNvSpPr>
          <p:nvPr/>
        </p:nvSpPr>
        <p:spPr bwMode="auto">
          <a:xfrm>
            <a:off x="467544" y="1556843"/>
            <a:ext cx="7959672" cy="936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kern="1200">
                <a:solidFill>
                  <a:srgbClr val="FFFFFF"/>
                </a:solidFill>
                <a:latin typeface="+mn-lt"/>
                <a:ea typeface="Arial" pitchFamily="-110" charset="0"/>
                <a:cs typeface="Arial" pitchFamily="34" charset="0"/>
              </a:defRPr>
            </a:lvl1pPr>
            <a:lvl2pPr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2pPr>
            <a:lvl3pPr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3pPr>
            <a:lvl4pPr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4pPr>
            <a:lvl5pPr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5pPr>
            <a:lvl6pPr marL="457200"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6pPr>
            <a:lvl7pPr marL="914400"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7pPr>
            <a:lvl8pPr marL="1371600"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8pPr>
            <a:lvl9pPr marL="1828800" algn="l" rtl="0" eaLnBrk="1" fontAlgn="base" hangingPunct="1">
              <a:spcBef>
                <a:spcPct val="0"/>
              </a:spcBef>
              <a:spcAft>
                <a:spcPct val="0"/>
              </a:spcAft>
              <a:defRPr sz="2400">
                <a:solidFill>
                  <a:srgbClr val="13294A"/>
                </a:solidFill>
                <a:latin typeface="Arial" pitchFamily="-110" charset="0"/>
                <a:ea typeface="Arial" pitchFamily="-110" charset="0"/>
                <a:cs typeface="Arial" pitchFamily="-110" charset="0"/>
              </a:defRPr>
            </a:lvl9pPr>
          </a:lstStyle>
          <a:p>
            <a:r>
              <a:rPr lang="en-US" sz="2800" dirty="0">
                <a:solidFill>
                  <a:srgbClr val="2B3F5D"/>
                </a:solidFill>
              </a:rPr>
              <a:t>How Artificial Intelligence (AI) Impacts </a:t>
            </a:r>
            <a:br>
              <a:rPr lang="en-US" sz="2800" dirty="0">
                <a:solidFill>
                  <a:srgbClr val="2B3F5D"/>
                </a:solidFill>
              </a:rPr>
            </a:br>
            <a:r>
              <a:rPr lang="en-US" sz="2800" dirty="0" err="1">
                <a:solidFill>
                  <a:srgbClr val="2B3F5D"/>
                </a:solidFill>
              </a:rPr>
              <a:t>Labour</a:t>
            </a:r>
            <a:r>
              <a:rPr lang="en-US" sz="2800" dirty="0">
                <a:solidFill>
                  <a:srgbClr val="2B3F5D"/>
                </a:solidFill>
              </a:rPr>
              <a:t> and Management</a:t>
            </a:r>
          </a:p>
        </p:txBody>
      </p:sp>
      <p:pic>
        <p:nvPicPr>
          <p:cNvPr id="32" name="Grafik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2564904"/>
            <a:ext cx="5544617" cy="3960441"/>
          </a:xfrm>
          <a:prstGeom prst="rect">
            <a:avLst/>
          </a:prstGeom>
        </p:spPr>
      </p:pic>
      <p:sp>
        <p:nvSpPr>
          <p:cNvPr id="31" name="Text Placeholder 7" descr="CMSLegal_Cover_SubHeading"/>
          <p:cNvSpPr txBox="1">
            <a:spLocks/>
          </p:cNvSpPr>
          <p:nvPr/>
        </p:nvSpPr>
        <p:spPr>
          <a:xfrm>
            <a:off x="3563888" y="5157192"/>
            <a:ext cx="5112568" cy="936000"/>
          </a:xfrm>
          <a:prstGeom prst="rect">
            <a:avLst/>
          </a:prstGeom>
        </p:spPr>
        <p:txBody>
          <a:bodyPr/>
          <a:lstStyle>
            <a:lvl1pPr marL="0" indent="0" algn="l" rtl="0" eaLnBrk="1" fontAlgn="base" hangingPunct="1">
              <a:spcBef>
                <a:spcPct val="20000"/>
              </a:spcBef>
              <a:spcAft>
                <a:spcPct val="0"/>
              </a:spcAft>
              <a:buFont typeface="Symbol" panose="05050102010706020507" pitchFamily="18" charset="2"/>
              <a:buNone/>
              <a:defRPr sz="1800" kern="1200" baseline="0">
                <a:solidFill>
                  <a:srgbClr val="FFFFFF"/>
                </a:solidFill>
                <a:latin typeface="+mn-lt"/>
                <a:ea typeface="Arial" pitchFamily="-110" charset="0"/>
                <a:cs typeface="Arial" pitchFamily="34" charset="0"/>
              </a:defRPr>
            </a:lvl1pPr>
            <a:lvl2pPr marL="742950" indent="-285750" algn="l" rtl="0" eaLnBrk="1" fontAlgn="base" hangingPunct="1">
              <a:spcBef>
                <a:spcPct val="20000"/>
              </a:spcBef>
              <a:spcAft>
                <a:spcPct val="0"/>
              </a:spcAft>
              <a:buFont typeface="Arial" charset="0"/>
              <a:buChar char="•"/>
              <a:defRPr kern="1200">
                <a:solidFill>
                  <a:schemeClr val="tx1"/>
                </a:solidFill>
                <a:latin typeface="+mn-lt"/>
                <a:ea typeface="Arial" pitchFamily="-110" charset="0"/>
                <a:cs typeface="Arial" pitchFamily="34" charset="0"/>
              </a:defRPr>
            </a:lvl2pPr>
            <a:lvl3pPr marL="1143000" indent="-228600" algn="l" rtl="0" eaLnBrk="1" fontAlgn="base" hangingPunct="1">
              <a:spcBef>
                <a:spcPct val="20000"/>
              </a:spcBef>
              <a:spcAft>
                <a:spcPct val="0"/>
              </a:spcAft>
              <a:buFont typeface="Symbol" pitchFamily="-110" charset="2"/>
              <a:buChar char="-"/>
              <a:defRPr sz="1600" kern="1200">
                <a:solidFill>
                  <a:schemeClr val="tx1"/>
                </a:solidFill>
                <a:latin typeface="+mn-lt"/>
                <a:ea typeface="Arial" pitchFamily="-110" charset="0"/>
                <a:cs typeface="Arial" pitchFamily="34" charset="0"/>
              </a:defRPr>
            </a:lvl3pPr>
            <a:lvl4pPr marL="1600200" indent="-228600" algn="l" rtl="0" eaLnBrk="1" fontAlgn="base" hangingPunct="1">
              <a:spcBef>
                <a:spcPct val="20000"/>
              </a:spcBef>
              <a:spcAft>
                <a:spcPct val="0"/>
              </a:spcAft>
              <a:buFont typeface="Arial" charset="0"/>
              <a:buChar char="•"/>
              <a:defRPr sz="1600" kern="1200" baseline="0">
                <a:solidFill>
                  <a:schemeClr val="tx1"/>
                </a:solidFill>
                <a:latin typeface="+mn-lt"/>
                <a:ea typeface="Arial" pitchFamily="-110" charset="0"/>
                <a:cs typeface="Arial" pitchFamily="34" charset="0"/>
              </a:defRPr>
            </a:lvl4pPr>
            <a:lvl5pPr marL="2057400" indent="-228600" algn="l" rtl="0" eaLnBrk="1" fontAlgn="base" hangingPunct="1">
              <a:spcBef>
                <a:spcPct val="20000"/>
              </a:spcBef>
              <a:spcAft>
                <a:spcPct val="0"/>
              </a:spcAft>
              <a:buFont typeface="Symbol" pitchFamily="-110" charset="2"/>
              <a:buChar char="-"/>
              <a:defRPr sz="1600" kern="1200">
                <a:solidFill>
                  <a:schemeClr val="tx1"/>
                </a:solidFill>
                <a:latin typeface="+mn-lt"/>
                <a:ea typeface="Arial" pitchFamily="-110" charset="0"/>
                <a:cs typeface="Arial" pitchFamily="34" charset="0"/>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Symbol" panose="05050102010706020507" pitchFamily="18" charset="2"/>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Symbol" panose="05050102010706020507" pitchFamily="18" charset="2"/>
              <a:buChar char="-"/>
              <a:defRPr sz="1600" kern="1200">
                <a:solidFill>
                  <a:schemeClr val="tx1"/>
                </a:solidFill>
                <a:latin typeface="+mn-lt"/>
                <a:ea typeface="+mn-ea"/>
                <a:cs typeface="+mn-cs"/>
              </a:defRPr>
            </a:lvl9pPr>
          </a:lstStyle>
          <a:p>
            <a:r>
              <a:rPr lang="en-GB" sz="2400" dirty="0" err="1">
                <a:solidFill>
                  <a:srgbClr val="2B3F5D"/>
                </a:solidFill>
              </a:rPr>
              <a:t>Dr.</a:t>
            </a:r>
            <a:r>
              <a:rPr lang="en-GB" sz="2400" dirty="0">
                <a:solidFill>
                  <a:srgbClr val="2B3F5D"/>
                </a:solidFill>
              </a:rPr>
              <a:t> Gerlind Wisskirchen</a:t>
            </a:r>
            <a:br>
              <a:rPr lang="en-GB" sz="2400" dirty="0">
                <a:solidFill>
                  <a:srgbClr val="2B3F5D"/>
                </a:solidFill>
              </a:rPr>
            </a:br>
            <a:r>
              <a:rPr lang="en-GB" sz="2400" dirty="0">
                <a:solidFill>
                  <a:srgbClr val="2B3F5D"/>
                </a:solidFill>
              </a:rPr>
              <a:t>CMS Germany</a:t>
            </a:r>
          </a:p>
        </p:txBody>
      </p:sp>
      <p:sp>
        <p:nvSpPr>
          <p:cNvPr id="5" name="Text Placeholder 7" descr="CMSLegal_Cover_SubHeading"/>
          <p:cNvSpPr txBox="1">
            <a:spLocks/>
          </p:cNvSpPr>
          <p:nvPr/>
        </p:nvSpPr>
        <p:spPr>
          <a:xfrm>
            <a:off x="3563888" y="2852936"/>
            <a:ext cx="5112568" cy="936000"/>
          </a:xfrm>
          <a:prstGeom prst="rect">
            <a:avLst/>
          </a:prstGeom>
        </p:spPr>
        <p:txBody>
          <a:bodyPr/>
          <a:lstStyle>
            <a:lvl1pPr marL="0" indent="0" algn="l" rtl="0" eaLnBrk="1" fontAlgn="base" hangingPunct="1">
              <a:spcBef>
                <a:spcPct val="20000"/>
              </a:spcBef>
              <a:spcAft>
                <a:spcPct val="0"/>
              </a:spcAft>
              <a:buFont typeface="Symbol" panose="05050102010706020507" pitchFamily="18" charset="2"/>
              <a:buNone/>
              <a:defRPr sz="1800" kern="1200" baseline="0">
                <a:solidFill>
                  <a:srgbClr val="FFFFFF"/>
                </a:solidFill>
                <a:latin typeface="+mn-lt"/>
                <a:ea typeface="Arial" pitchFamily="-110" charset="0"/>
                <a:cs typeface="Arial" pitchFamily="34" charset="0"/>
              </a:defRPr>
            </a:lvl1pPr>
            <a:lvl2pPr marL="742950" indent="-285750" algn="l" rtl="0" eaLnBrk="1" fontAlgn="base" hangingPunct="1">
              <a:spcBef>
                <a:spcPct val="20000"/>
              </a:spcBef>
              <a:spcAft>
                <a:spcPct val="0"/>
              </a:spcAft>
              <a:buFont typeface="Arial" charset="0"/>
              <a:buChar char="•"/>
              <a:defRPr kern="1200">
                <a:solidFill>
                  <a:schemeClr val="tx1"/>
                </a:solidFill>
                <a:latin typeface="+mn-lt"/>
                <a:ea typeface="Arial" pitchFamily="-110" charset="0"/>
                <a:cs typeface="Arial" pitchFamily="34" charset="0"/>
              </a:defRPr>
            </a:lvl2pPr>
            <a:lvl3pPr marL="1143000" indent="-228600" algn="l" rtl="0" eaLnBrk="1" fontAlgn="base" hangingPunct="1">
              <a:spcBef>
                <a:spcPct val="20000"/>
              </a:spcBef>
              <a:spcAft>
                <a:spcPct val="0"/>
              </a:spcAft>
              <a:buFont typeface="Symbol" pitchFamily="-110" charset="2"/>
              <a:buChar char="-"/>
              <a:defRPr sz="1600" kern="1200">
                <a:solidFill>
                  <a:schemeClr val="tx1"/>
                </a:solidFill>
                <a:latin typeface="+mn-lt"/>
                <a:ea typeface="Arial" pitchFamily="-110" charset="0"/>
                <a:cs typeface="Arial" pitchFamily="34" charset="0"/>
              </a:defRPr>
            </a:lvl3pPr>
            <a:lvl4pPr marL="1600200" indent="-228600" algn="l" rtl="0" eaLnBrk="1" fontAlgn="base" hangingPunct="1">
              <a:spcBef>
                <a:spcPct val="20000"/>
              </a:spcBef>
              <a:spcAft>
                <a:spcPct val="0"/>
              </a:spcAft>
              <a:buFont typeface="Arial" charset="0"/>
              <a:buChar char="•"/>
              <a:defRPr sz="1600" kern="1200" baseline="0">
                <a:solidFill>
                  <a:schemeClr val="tx1"/>
                </a:solidFill>
                <a:latin typeface="+mn-lt"/>
                <a:ea typeface="Arial" pitchFamily="-110" charset="0"/>
                <a:cs typeface="Arial" pitchFamily="34" charset="0"/>
              </a:defRPr>
            </a:lvl4pPr>
            <a:lvl5pPr marL="2057400" indent="-228600" algn="l" rtl="0" eaLnBrk="1" fontAlgn="base" hangingPunct="1">
              <a:spcBef>
                <a:spcPct val="20000"/>
              </a:spcBef>
              <a:spcAft>
                <a:spcPct val="0"/>
              </a:spcAft>
              <a:buFont typeface="Symbol" pitchFamily="-110" charset="2"/>
              <a:buChar char="-"/>
              <a:defRPr sz="1600" kern="1200">
                <a:solidFill>
                  <a:schemeClr val="tx1"/>
                </a:solidFill>
                <a:latin typeface="+mn-lt"/>
                <a:ea typeface="Arial" pitchFamily="-110" charset="0"/>
                <a:cs typeface="Arial" pitchFamily="34" charset="0"/>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Symbol" panose="05050102010706020507" pitchFamily="18" charset="2"/>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Symbol" panose="05050102010706020507" pitchFamily="18" charset="2"/>
              <a:buChar char="-"/>
              <a:defRPr sz="1600" kern="1200">
                <a:solidFill>
                  <a:schemeClr val="tx1"/>
                </a:solidFill>
                <a:latin typeface="+mn-lt"/>
                <a:ea typeface="+mn-ea"/>
                <a:cs typeface="+mn-cs"/>
              </a:defRPr>
            </a:lvl9pPr>
          </a:lstStyle>
          <a:p>
            <a:pPr>
              <a:spcBef>
                <a:spcPts val="0"/>
              </a:spcBef>
            </a:pPr>
            <a:r>
              <a:rPr lang="en-GB" sz="2400" dirty="0">
                <a:solidFill>
                  <a:srgbClr val="2B3F5D"/>
                </a:solidFill>
              </a:rPr>
              <a:t>CEC European Managers</a:t>
            </a:r>
          </a:p>
          <a:p>
            <a:pPr>
              <a:spcBef>
                <a:spcPts val="0"/>
              </a:spcBef>
            </a:pPr>
            <a:r>
              <a:rPr lang="en-GB" sz="2400" dirty="0">
                <a:solidFill>
                  <a:srgbClr val="2B3F5D"/>
                </a:solidFill>
              </a:rPr>
              <a:t>Management in the Age of AI</a:t>
            </a:r>
          </a:p>
          <a:p>
            <a:pPr>
              <a:spcBef>
                <a:spcPts val="0"/>
              </a:spcBef>
            </a:pPr>
            <a:r>
              <a:rPr lang="en-GB" sz="2400" dirty="0">
                <a:solidFill>
                  <a:srgbClr val="2B3F5D"/>
                </a:solidFill>
              </a:rPr>
              <a:t>Employment, Economics and Ethics </a:t>
            </a:r>
          </a:p>
          <a:p>
            <a:pPr>
              <a:spcBef>
                <a:spcPts val="0"/>
              </a:spcBef>
            </a:pPr>
            <a:endParaRPr lang="en-GB" sz="2400" dirty="0">
              <a:solidFill>
                <a:srgbClr val="2B3F5D"/>
              </a:solidFill>
            </a:endParaRPr>
          </a:p>
          <a:p>
            <a:pPr>
              <a:spcBef>
                <a:spcPts val="0"/>
              </a:spcBef>
            </a:pPr>
            <a:r>
              <a:rPr lang="en-GB" sz="2400" dirty="0">
                <a:solidFill>
                  <a:srgbClr val="2B3F5D"/>
                </a:solidFill>
              </a:rPr>
              <a:t>Mainz, May 25, 2018</a:t>
            </a:r>
          </a:p>
        </p:txBody>
      </p:sp>
      <p:sp>
        <p:nvSpPr>
          <p:cNvPr id="2" name="ZoneTexte 1"/>
          <p:cNvSpPr txBox="1"/>
          <p:nvPr/>
        </p:nvSpPr>
        <p:spPr>
          <a:xfrm>
            <a:off x="463534" y="300640"/>
            <a:ext cx="8267975" cy="1200329"/>
          </a:xfrm>
          <a:prstGeom prst="rect">
            <a:avLst/>
          </a:prstGeom>
          <a:noFill/>
        </p:spPr>
        <p:txBody>
          <a:bodyPr wrap="square" rtlCol="0">
            <a:spAutoFit/>
          </a:bodyPr>
          <a:lstStyle/>
          <a:p>
            <a:r>
              <a:rPr lang="fr-BE" b="1" dirty="0" smtClean="0">
                <a:solidFill>
                  <a:schemeClr val="accent6"/>
                </a:solidFill>
                <a:latin typeface="Century Gothic" panose="020B0502020202020204" pitchFamily="34" charset="0"/>
              </a:rPr>
              <a:t>Note:</a:t>
            </a:r>
            <a:r>
              <a:rPr lang="fr-BE" dirty="0" smtClean="0">
                <a:solidFill>
                  <a:schemeClr val="accent6"/>
                </a:solidFill>
                <a:latin typeface="Century Gothic" panose="020B0502020202020204" pitchFamily="34" charset="0"/>
              </a:rPr>
              <a:t/>
            </a:r>
            <a:br>
              <a:rPr lang="fr-BE" dirty="0" smtClean="0">
                <a:solidFill>
                  <a:schemeClr val="accent6"/>
                </a:solidFill>
                <a:latin typeface="Century Gothic" panose="020B0502020202020204" pitchFamily="34" charset="0"/>
              </a:rPr>
            </a:br>
            <a:r>
              <a:rPr lang="fr-BE" dirty="0" smtClean="0">
                <a:solidFill>
                  <a:schemeClr val="accent6"/>
                </a:solidFill>
                <a:latin typeface="Century Gothic" panose="020B0502020202020204" pitchFamily="34" charset="0"/>
              </a:rPr>
              <a:t>To </a:t>
            </a:r>
            <a:r>
              <a:rPr lang="fr-BE" dirty="0" err="1" smtClean="0">
                <a:solidFill>
                  <a:schemeClr val="accent6"/>
                </a:solidFill>
                <a:latin typeface="Century Gothic" panose="020B0502020202020204" pitchFamily="34" charset="0"/>
              </a:rPr>
              <a:t>read</a:t>
            </a:r>
            <a:r>
              <a:rPr lang="fr-BE" dirty="0" smtClean="0">
                <a:solidFill>
                  <a:schemeClr val="accent6"/>
                </a:solidFill>
                <a:latin typeface="Century Gothic" panose="020B0502020202020204" pitchFamily="34" charset="0"/>
              </a:rPr>
              <a:t> about the content of the </a:t>
            </a:r>
            <a:r>
              <a:rPr lang="fr-BE" dirty="0" err="1" smtClean="0">
                <a:solidFill>
                  <a:schemeClr val="accent6"/>
                </a:solidFill>
                <a:latin typeface="Century Gothic" panose="020B0502020202020204" pitchFamily="34" charset="0"/>
              </a:rPr>
              <a:t>presentation</a:t>
            </a:r>
            <a:r>
              <a:rPr lang="fr-BE" dirty="0" smtClean="0">
                <a:solidFill>
                  <a:schemeClr val="accent6"/>
                </a:solidFill>
                <a:latin typeface="Century Gothic" panose="020B0502020202020204" pitchFamily="34" charset="0"/>
              </a:rPr>
              <a:t>, </a:t>
            </a:r>
            <a:r>
              <a:rPr lang="fr-BE" dirty="0" err="1" smtClean="0">
                <a:solidFill>
                  <a:schemeClr val="accent6"/>
                </a:solidFill>
                <a:latin typeface="Century Gothic" panose="020B0502020202020204" pitchFamily="34" charset="0"/>
              </a:rPr>
              <a:t>please</a:t>
            </a:r>
            <a:r>
              <a:rPr lang="fr-BE" dirty="0" smtClean="0">
                <a:solidFill>
                  <a:schemeClr val="accent6"/>
                </a:solidFill>
                <a:latin typeface="Century Gothic" panose="020B0502020202020204" pitchFamily="34" charset="0"/>
              </a:rPr>
              <a:t> </a:t>
            </a:r>
            <a:r>
              <a:rPr lang="fr-BE" dirty="0" err="1" smtClean="0">
                <a:solidFill>
                  <a:schemeClr val="accent6"/>
                </a:solidFill>
                <a:latin typeface="Century Gothic" panose="020B0502020202020204" pitchFamily="34" charset="0"/>
              </a:rPr>
              <a:t>consult</a:t>
            </a:r>
            <a:r>
              <a:rPr lang="fr-BE" dirty="0" smtClean="0">
                <a:solidFill>
                  <a:schemeClr val="accent6"/>
                </a:solidFill>
                <a:latin typeface="Century Gothic" panose="020B0502020202020204" pitchFamily="34" charset="0"/>
              </a:rPr>
              <a:t> the script for the </a:t>
            </a:r>
            <a:r>
              <a:rPr lang="fr-BE" dirty="0" err="1" smtClean="0">
                <a:solidFill>
                  <a:schemeClr val="accent6"/>
                </a:solidFill>
                <a:latin typeface="Century Gothic" panose="020B0502020202020204" pitchFamily="34" charset="0"/>
              </a:rPr>
              <a:t>presentation</a:t>
            </a:r>
            <a:r>
              <a:rPr lang="fr-BE" dirty="0" smtClean="0">
                <a:solidFill>
                  <a:schemeClr val="accent6"/>
                </a:solidFill>
                <a:latin typeface="Century Gothic" panose="020B0502020202020204" pitchFamily="34" charset="0"/>
              </a:rPr>
              <a:t> of Dr. </a:t>
            </a:r>
            <a:r>
              <a:rPr lang="fr-BE" dirty="0" err="1" smtClean="0">
                <a:solidFill>
                  <a:schemeClr val="accent6"/>
                </a:solidFill>
                <a:latin typeface="Century Gothic" panose="020B0502020202020204" pitchFamily="34" charset="0"/>
              </a:rPr>
              <a:t>Gerlind</a:t>
            </a:r>
            <a:r>
              <a:rPr lang="fr-BE" dirty="0" smtClean="0">
                <a:solidFill>
                  <a:schemeClr val="accent6"/>
                </a:solidFill>
                <a:latin typeface="Century Gothic" panose="020B0502020202020204" pitchFamily="34" charset="0"/>
              </a:rPr>
              <a:t> </a:t>
            </a:r>
            <a:r>
              <a:rPr lang="fr-BE" dirty="0" err="1" smtClean="0">
                <a:solidFill>
                  <a:schemeClr val="accent6"/>
                </a:solidFill>
                <a:latin typeface="Century Gothic" panose="020B0502020202020204" pitchFamily="34" charset="0"/>
              </a:rPr>
              <a:t>Wisskirchen</a:t>
            </a:r>
            <a:r>
              <a:rPr lang="fr-BE" dirty="0" smtClean="0">
                <a:solidFill>
                  <a:schemeClr val="accent6"/>
                </a:solidFill>
                <a:latin typeface="Century Gothic" panose="020B0502020202020204" pitchFamily="34" charset="0"/>
              </a:rPr>
              <a:t>, </a:t>
            </a:r>
            <a:r>
              <a:rPr lang="fr-BE" dirty="0" err="1" smtClean="0">
                <a:solidFill>
                  <a:schemeClr val="accent6"/>
                </a:solidFill>
                <a:latin typeface="Century Gothic" panose="020B0502020202020204" pitchFamily="34" charset="0"/>
              </a:rPr>
              <a:t>available</a:t>
            </a:r>
            <a:r>
              <a:rPr lang="fr-BE" dirty="0" smtClean="0">
                <a:solidFill>
                  <a:schemeClr val="accent6"/>
                </a:solidFill>
                <a:latin typeface="Century Gothic" panose="020B0502020202020204" pitchFamily="34" charset="0"/>
              </a:rPr>
              <a:t> on </a:t>
            </a:r>
            <a:br>
              <a:rPr lang="fr-BE" dirty="0" smtClean="0">
                <a:solidFill>
                  <a:schemeClr val="accent6"/>
                </a:solidFill>
                <a:latin typeface="Century Gothic" panose="020B0502020202020204" pitchFamily="34" charset="0"/>
              </a:rPr>
            </a:br>
            <a:r>
              <a:rPr lang="fr-BE" dirty="0" smtClean="0">
                <a:solidFill>
                  <a:schemeClr val="accent6"/>
                </a:solidFill>
                <a:latin typeface="Century Gothic" panose="020B0502020202020204" pitchFamily="34" charset="0"/>
              </a:rPr>
              <a:t>www.cec-managers.org</a:t>
            </a:r>
            <a:endParaRPr lang="fr-BE" dirty="0">
              <a:solidFill>
                <a:schemeClr val="accent6"/>
              </a:solidFill>
              <a:latin typeface="Century Gothic" panose="020B0502020202020204" pitchFamily="34" charset="0"/>
            </a:endParaRPr>
          </a:p>
        </p:txBody>
      </p:sp>
    </p:spTree>
    <p:extLst>
      <p:ext uri="{BB962C8B-B14F-4D97-AF65-F5344CB8AC3E}">
        <p14:creationId xmlns:p14="http://schemas.microsoft.com/office/powerpoint/2010/main" val="3240011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348880"/>
            <a:ext cx="7772400" cy="936104"/>
          </a:xfrm>
        </p:spPr>
        <p:txBody>
          <a:bodyPr/>
          <a:lstStyle/>
          <a:p>
            <a:r>
              <a:rPr lang="en-IE" dirty="0"/>
              <a:t>CEC SEMINAR</a:t>
            </a:r>
          </a:p>
        </p:txBody>
      </p:sp>
      <p:sp>
        <p:nvSpPr>
          <p:cNvPr id="3" name="Subtitle 2"/>
          <p:cNvSpPr>
            <a:spLocks noGrp="1"/>
          </p:cNvSpPr>
          <p:nvPr>
            <p:ph type="subTitle" idx="1"/>
          </p:nvPr>
        </p:nvSpPr>
        <p:spPr>
          <a:xfrm>
            <a:off x="827584" y="2708920"/>
            <a:ext cx="7776864" cy="648072"/>
          </a:xfrm>
        </p:spPr>
        <p:txBody>
          <a:bodyPr>
            <a:normAutofit fontScale="70000" lnSpcReduction="20000"/>
          </a:bodyPr>
          <a:lstStyle/>
          <a:p>
            <a:pPr algn="l"/>
            <a:endParaRPr lang="en-IE" sz="1400" dirty="0">
              <a:solidFill>
                <a:srgbClr val="000000"/>
              </a:solidFill>
              <a:latin typeface="Century Gothic"/>
            </a:endParaRPr>
          </a:p>
          <a:p>
            <a:endParaRPr lang="en-IE" sz="1400" dirty="0">
              <a:latin typeface="Century Gothic"/>
            </a:endParaRPr>
          </a:p>
          <a:p>
            <a:r>
              <a:rPr lang="en-US" sz="1400" dirty="0">
                <a:latin typeface="Century Gothic"/>
              </a:rPr>
              <a:t> </a:t>
            </a:r>
            <a:r>
              <a:rPr lang="en-US" b="1" dirty="0">
                <a:latin typeface="Century Gothic"/>
              </a:rPr>
              <a:t>Management in the Age of Artificial Intelligence </a:t>
            </a:r>
            <a:endParaRPr lang="en-IE" dirty="0"/>
          </a:p>
        </p:txBody>
      </p:sp>
      <p:sp>
        <p:nvSpPr>
          <p:cNvPr id="4" name="Text Placeholder 3"/>
          <p:cNvSpPr>
            <a:spLocks noGrp="1"/>
          </p:cNvSpPr>
          <p:nvPr>
            <p:ph type="body" sz="quarter" idx="13"/>
          </p:nvPr>
        </p:nvSpPr>
        <p:spPr>
          <a:xfrm>
            <a:off x="4283968" y="3933056"/>
            <a:ext cx="4319191" cy="647303"/>
          </a:xfrm>
        </p:spPr>
        <p:txBody>
          <a:bodyPr>
            <a:normAutofit lnSpcReduction="10000"/>
          </a:bodyPr>
          <a:lstStyle/>
          <a:p>
            <a:pPr lvl="0" algn="l"/>
            <a:r>
              <a:rPr lang="en-IE" sz="1800" dirty="0">
                <a:solidFill>
                  <a:srgbClr val="FFFFFF"/>
                </a:solidFill>
              </a:rPr>
              <a:t>Eleonora Peruffo, </a:t>
            </a:r>
          </a:p>
          <a:p>
            <a:pPr lvl="0" algn="l"/>
            <a:r>
              <a:rPr lang="en-IE" sz="1800" dirty="0">
                <a:solidFill>
                  <a:srgbClr val="FFFFFF"/>
                </a:solidFill>
              </a:rPr>
              <a:t>Eurofound Research Assistant</a:t>
            </a:r>
          </a:p>
          <a:p>
            <a:pPr algn="l"/>
            <a:endParaRPr lang="en-IE" sz="1800" dirty="0"/>
          </a:p>
        </p:txBody>
      </p:sp>
      <p:sp>
        <p:nvSpPr>
          <p:cNvPr id="5" name="Text Placeholder 4"/>
          <p:cNvSpPr>
            <a:spLocks noGrp="1"/>
          </p:cNvSpPr>
          <p:nvPr>
            <p:ph type="body" sz="quarter" idx="14"/>
          </p:nvPr>
        </p:nvSpPr>
        <p:spPr>
          <a:xfrm>
            <a:off x="4499992" y="4581128"/>
            <a:ext cx="3959151" cy="647303"/>
          </a:xfrm>
        </p:spPr>
        <p:txBody>
          <a:bodyPr/>
          <a:lstStyle/>
          <a:p>
            <a:r>
              <a:rPr lang="en-IE" dirty="0">
                <a:solidFill>
                  <a:schemeClr val="tx2">
                    <a:lumMod val="40000"/>
                    <a:lumOff val="60000"/>
                  </a:schemeClr>
                </a:solidFill>
              </a:rPr>
              <a:t>Mainz, Friday 25 May18</a:t>
            </a:r>
          </a:p>
        </p:txBody>
      </p:sp>
    </p:spTree>
    <p:extLst>
      <p:ext uri="{BB962C8B-B14F-4D97-AF65-F5344CB8AC3E}">
        <p14:creationId xmlns:p14="http://schemas.microsoft.com/office/powerpoint/2010/main" val="1579884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18CD23-A79F-A641-8571-456602881E79}" type="slidenum">
              <a:rPr kumimoji="0" lang="en-US" sz="1000" b="0" i="0" u="none" strike="noStrike" kern="1200" cap="none" spc="0" normalizeH="0" baseline="0" noProof="0" smtClean="0">
                <a:ln>
                  <a:noFill/>
                </a:ln>
                <a:solidFill>
                  <a:srgbClr val="000000">
                    <a:tint val="75000"/>
                  </a:srgbClr>
                </a:solidFill>
                <a:effectLst/>
                <a:uLnTx/>
                <a:uFillTx/>
                <a:latin typeface=""/>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000000">
                  <a:tint val="75000"/>
                </a:srgbClr>
              </a:solidFill>
              <a:effectLst/>
              <a:uLnTx/>
              <a:uFillTx/>
              <a:latin typeface=""/>
              <a:ea typeface="+mn-ea"/>
              <a:cs typeface="+mn-cs"/>
            </a:endParaRPr>
          </a:p>
        </p:txBody>
      </p:sp>
      <p:sp>
        <p:nvSpPr>
          <p:cNvPr id="5" name="TextBox 4"/>
          <p:cNvSpPr txBox="1"/>
          <p:nvPr/>
        </p:nvSpPr>
        <p:spPr>
          <a:xfrm>
            <a:off x="179512" y="116633"/>
            <a:ext cx="8964488" cy="79208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8519F"/>
                </a:solidFill>
                <a:effectLst/>
                <a:uLnTx/>
                <a:uFillTx/>
                <a:latin typeface="Arial"/>
                <a:ea typeface="+mn-ea"/>
                <a:cs typeface="+mn-cs"/>
              </a:rPr>
              <a:t>How is the digital age affecting work and employment?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8519F"/>
                </a:solidFill>
                <a:effectLst/>
                <a:uLnTx/>
                <a:uFillTx/>
                <a:latin typeface="Arial"/>
                <a:ea typeface="+mn-ea"/>
                <a:cs typeface="+mn-cs"/>
              </a:rPr>
              <a:t>Three vectors of change (technology clusters with different effects, yet interrelated):</a:t>
            </a:r>
            <a:endParaRPr kumimoji="0" lang="en-GB" sz="1600" b="1" i="0" u="none" strike="noStrike" kern="1200" cap="none" spc="0" normalizeH="0" baseline="0" noProof="0" dirty="0">
              <a:ln>
                <a:noFill/>
              </a:ln>
              <a:solidFill>
                <a:srgbClr val="000000"/>
              </a:solidFill>
              <a:effectLst/>
              <a:uLnTx/>
              <a:uFillTx/>
              <a:latin typeface="Arial"/>
              <a:ea typeface="+mn-ea"/>
              <a:cs typeface="+mn-cs"/>
            </a:endParaRPr>
          </a:p>
        </p:txBody>
      </p:sp>
      <p:graphicFrame>
        <p:nvGraphicFramePr>
          <p:cNvPr id="9" name="Diagram 8"/>
          <p:cNvGraphicFramePr/>
          <p:nvPr>
            <p:extLst/>
          </p:nvPr>
        </p:nvGraphicFramePr>
        <p:xfrm>
          <a:off x="251520" y="908721"/>
          <a:ext cx="8352928"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467544" y="5229201"/>
            <a:ext cx="2448272" cy="8646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a:ea typeface="+mn-ea"/>
                <a:cs typeface="+mn-cs"/>
              </a:rPr>
              <a:t>Replacement of labour</a:t>
            </a:r>
          </a:p>
        </p:txBody>
      </p:sp>
      <p:sp>
        <p:nvSpPr>
          <p:cNvPr id="11" name="Oval 10"/>
          <p:cNvSpPr/>
          <p:nvPr/>
        </p:nvSpPr>
        <p:spPr>
          <a:xfrm>
            <a:off x="3264226" y="5229201"/>
            <a:ext cx="2603917" cy="860964"/>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a:ea typeface="+mn-ea"/>
                <a:cs typeface="+mn-cs"/>
              </a:rPr>
              <a:t>Work process reorganisation</a:t>
            </a:r>
          </a:p>
        </p:txBody>
      </p:sp>
      <p:sp>
        <p:nvSpPr>
          <p:cNvPr id="12" name="Oval 11"/>
          <p:cNvSpPr/>
          <p:nvPr/>
        </p:nvSpPr>
        <p:spPr>
          <a:xfrm>
            <a:off x="6084168" y="5229201"/>
            <a:ext cx="2736304" cy="886804"/>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a:ea typeface="+mn-ea"/>
                <a:cs typeface="+mn-cs"/>
              </a:rPr>
              <a:t>Management and work organisation</a:t>
            </a:r>
          </a:p>
        </p:txBody>
      </p:sp>
    </p:spTree>
    <p:extLst>
      <p:ext uri="{BB962C8B-B14F-4D97-AF65-F5344CB8AC3E}">
        <p14:creationId xmlns:p14="http://schemas.microsoft.com/office/powerpoint/2010/main" val="273208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790883" y="1235193"/>
            <a:ext cx="5378895" cy="2909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IE" dirty="0"/>
              <a:t>Game changing technologies in manufacturing</a:t>
            </a:r>
          </a:p>
        </p:txBody>
      </p:sp>
      <p:sp>
        <p:nvSpPr>
          <p:cNvPr id="5" name="TextBox 4"/>
          <p:cNvSpPr txBox="1"/>
          <p:nvPr/>
        </p:nvSpPr>
        <p:spPr>
          <a:xfrm>
            <a:off x="6149636" y="4252015"/>
            <a:ext cx="2592288" cy="1477328"/>
          </a:xfrm>
          <a:prstGeom prst="rect">
            <a:avLst/>
          </a:prstGeom>
          <a:noFill/>
          <a:ln>
            <a:solidFill>
              <a:schemeClr val="tx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Business models of tech companies applied to traditional sectors- what are the consequences?</a:t>
            </a:r>
          </a:p>
        </p:txBody>
      </p:sp>
      <p:sp>
        <p:nvSpPr>
          <p:cNvPr id="6" name="TextBox 5"/>
          <p:cNvSpPr txBox="1"/>
          <p:nvPr/>
        </p:nvSpPr>
        <p:spPr>
          <a:xfrm>
            <a:off x="3419872" y="4252015"/>
            <a:ext cx="2520280" cy="646331"/>
          </a:xfrm>
          <a:prstGeom prst="rect">
            <a:avLst/>
          </a:prstGeom>
          <a:noFill/>
          <a:ln>
            <a:solidFill>
              <a:schemeClr val="tx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Control replaced by algorithms</a:t>
            </a:r>
          </a:p>
        </p:txBody>
      </p:sp>
      <p:sp>
        <p:nvSpPr>
          <p:cNvPr id="7" name="TextBox 6"/>
          <p:cNvSpPr txBox="1"/>
          <p:nvPr/>
        </p:nvSpPr>
        <p:spPr>
          <a:xfrm>
            <a:off x="3417493" y="5103719"/>
            <a:ext cx="2520280" cy="646331"/>
          </a:xfrm>
          <a:prstGeom prst="rect">
            <a:avLst/>
          </a:prstGeom>
          <a:noFill/>
          <a:ln>
            <a:solidFill>
              <a:schemeClr val="tx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Overcoming geographic barriers</a:t>
            </a:r>
          </a:p>
        </p:txBody>
      </p:sp>
      <p:sp>
        <p:nvSpPr>
          <p:cNvPr id="8" name="TextBox 7"/>
          <p:cNvSpPr txBox="1"/>
          <p:nvPr/>
        </p:nvSpPr>
        <p:spPr>
          <a:xfrm>
            <a:off x="359343" y="4272722"/>
            <a:ext cx="2863080" cy="1477328"/>
          </a:xfrm>
          <a:prstGeom prst="rect">
            <a:avLst/>
          </a:prstGeom>
          <a:noFill/>
          <a:ln>
            <a:solidFill>
              <a:schemeClr val="tx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Skills upgrading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Growing importance of data scientists and teamwork at management level</a:t>
            </a:r>
          </a:p>
        </p:txBody>
      </p:sp>
      <p:pic>
        <p:nvPicPr>
          <p:cNvPr id="9" name="Picture 8"/>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6082"/>
          <a:stretch/>
        </p:blipFill>
        <p:spPr>
          <a:xfrm>
            <a:off x="1790882" y="908720"/>
            <a:ext cx="5378895" cy="3343295"/>
          </a:xfrm>
          <a:prstGeom prst="rect">
            <a:avLst/>
          </a:prstGeom>
        </p:spPr>
      </p:pic>
    </p:spTree>
    <p:extLst>
      <p:ext uri="{BB962C8B-B14F-4D97-AF65-F5344CB8AC3E}">
        <p14:creationId xmlns:p14="http://schemas.microsoft.com/office/powerpoint/2010/main" val="332615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660399"/>
            <a:ext cx="7772400" cy="1117601"/>
          </a:xfrm>
        </p:spPr>
        <p:txBody>
          <a:bodyPr>
            <a:normAutofit fontScale="90000"/>
          </a:bodyPr>
          <a:lstStyle/>
          <a:p>
            <a:r>
              <a:rPr lang="it-IT" i="1" dirty="0"/>
              <a:t/>
            </a:r>
            <a:br>
              <a:rPr lang="it-IT" i="1" dirty="0"/>
            </a:br>
            <a:endParaRPr lang="it-IT" dirty="0"/>
          </a:p>
        </p:txBody>
      </p:sp>
      <p:sp>
        <p:nvSpPr>
          <p:cNvPr id="3" name="Sottotitolo 2"/>
          <p:cNvSpPr>
            <a:spLocks noGrp="1"/>
          </p:cNvSpPr>
          <p:nvPr>
            <p:ph type="subTitle" idx="1"/>
          </p:nvPr>
        </p:nvSpPr>
        <p:spPr>
          <a:xfrm>
            <a:off x="809625" y="1547516"/>
            <a:ext cx="7648575" cy="1752600"/>
          </a:xfrm>
        </p:spPr>
        <p:txBody>
          <a:bodyPr>
            <a:noAutofit/>
          </a:bodyPr>
          <a:lstStyle/>
          <a:p>
            <a:endParaRPr lang="it-IT" b="1" i="1" dirty="0">
              <a:solidFill>
                <a:srgbClr val="0000FF"/>
              </a:solidFill>
            </a:endParaRPr>
          </a:p>
          <a:p>
            <a:r>
              <a:rPr lang="it-IT" b="1" i="1" dirty="0">
                <a:solidFill>
                  <a:srgbClr val="0000FF"/>
                </a:solidFill>
              </a:rPr>
              <a:t>Management in the Age of </a:t>
            </a:r>
            <a:r>
              <a:rPr lang="it-IT" b="1" i="1" dirty="0" err="1">
                <a:solidFill>
                  <a:srgbClr val="0000FF"/>
                </a:solidFill>
              </a:rPr>
              <a:t>Artificial</a:t>
            </a:r>
            <a:r>
              <a:rPr lang="it-IT" b="1" i="1" dirty="0">
                <a:solidFill>
                  <a:srgbClr val="0000FF"/>
                </a:solidFill>
              </a:rPr>
              <a:t> Intelligence</a:t>
            </a:r>
            <a:endParaRPr lang="it-IT" b="1" i="1" dirty="0"/>
          </a:p>
          <a:p>
            <a:r>
              <a:rPr lang="it-IT" i="1" dirty="0"/>
              <a:t>Andrea </a:t>
            </a:r>
            <a:r>
              <a:rPr lang="it-IT" i="1" dirty="0" err="1"/>
              <a:t>Penza</a:t>
            </a:r>
            <a:endParaRPr lang="it-IT" dirty="0">
              <a:solidFill>
                <a:srgbClr val="008000"/>
              </a:solidFill>
            </a:endParaRPr>
          </a:p>
          <a:p>
            <a:r>
              <a:rPr lang="it-IT" dirty="0">
                <a:solidFill>
                  <a:srgbClr val="008000"/>
                </a:solidFill>
              </a:rPr>
              <a:t>Mainz, 2018 </a:t>
            </a:r>
            <a:r>
              <a:rPr lang="it-IT" dirty="0" err="1">
                <a:solidFill>
                  <a:srgbClr val="008000"/>
                </a:solidFill>
              </a:rPr>
              <a:t>May</a:t>
            </a:r>
            <a:r>
              <a:rPr lang="it-IT" dirty="0">
                <a:solidFill>
                  <a:srgbClr val="008000"/>
                </a:solidFill>
              </a:rPr>
              <a:t> 25th</a:t>
            </a:r>
          </a:p>
        </p:txBody>
      </p:sp>
      <p:pic>
        <p:nvPicPr>
          <p:cNvPr id="1027"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3097214" y="660399"/>
            <a:ext cx="4508222" cy="517822"/>
          </a:xfrm>
          <a:prstGeom prst="rect">
            <a:avLst/>
          </a:prstGeom>
          <a:noFill/>
        </p:spPr>
      </p:pic>
      <p:pic>
        <p:nvPicPr>
          <p:cNvPr id="4" name="Immagine 3"/>
          <p:cNvPicPr>
            <a:picLocks noChangeAspect="1"/>
          </p:cNvPicPr>
          <p:nvPr/>
        </p:nvPicPr>
        <p:blipFill>
          <a:blip r:embed="rId3"/>
          <a:stretch>
            <a:fillRect/>
          </a:stretch>
        </p:blipFill>
        <p:spPr>
          <a:xfrm>
            <a:off x="381000" y="422571"/>
            <a:ext cx="2032000" cy="1511300"/>
          </a:xfrm>
          <a:prstGeom prst="rect">
            <a:avLst/>
          </a:prstGeom>
        </p:spPr>
      </p:pic>
    </p:spTree>
    <p:extLst>
      <p:ext uri="{BB962C8B-B14F-4D97-AF65-F5344CB8AC3E}">
        <p14:creationId xmlns:p14="http://schemas.microsoft.com/office/powerpoint/2010/main" val="3145771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
            </a:r>
            <a:br>
              <a:rPr lang="it-IT" dirty="0"/>
            </a:br>
            <a:r>
              <a:rPr lang="it-IT" dirty="0"/>
              <a:t>The </a:t>
            </a:r>
            <a:r>
              <a:rPr lang="it-IT" dirty="0" err="1"/>
              <a:t>digital</a:t>
            </a:r>
            <a:r>
              <a:rPr lang="it-IT" dirty="0"/>
              <a:t> </a:t>
            </a:r>
            <a:r>
              <a:rPr lang="it-IT" dirty="0" err="1"/>
              <a:t>Revolution</a:t>
            </a:r>
            <a:r>
              <a:rPr lang="it-IT" dirty="0"/>
              <a:t> </a:t>
            </a:r>
            <a:r>
              <a:rPr lang="it-IT" dirty="0" err="1"/>
              <a:t>Paradigm</a:t>
            </a:r>
            <a:endParaRPr lang="it-IT" dirty="0"/>
          </a:p>
        </p:txBody>
      </p:sp>
      <p:sp>
        <p:nvSpPr>
          <p:cNvPr id="3" name="Segnaposto contenuto 2"/>
          <p:cNvSpPr>
            <a:spLocks noGrp="1"/>
          </p:cNvSpPr>
          <p:nvPr>
            <p:ph idx="1"/>
          </p:nvPr>
        </p:nvSpPr>
        <p:spPr/>
        <p:txBody>
          <a:bodyPr>
            <a:normAutofit fontScale="85000" lnSpcReduction="20000"/>
          </a:bodyPr>
          <a:lstStyle/>
          <a:p>
            <a:pPr marL="0" indent="0">
              <a:buNone/>
            </a:pPr>
            <a:r>
              <a:rPr lang="it-IT" dirty="0"/>
              <a:t>The </a:t>
            </a:r>
            <a:r>
              <a:rPr lang="it-IT" dirty="0" err="1"/>
              <a:t>three</a:t>
            </a:r>
            <a:r>
              <a:rPr lang="it-IT" dirty="0"/>
              <a:t> </a:t>
            </a:r>
            <a:r>
              <a:rPr lang="it-IT" dirty="0" err="1"/>
              <a:t>main</a:t>
            </a:r>
            <a:r>
              <a:rPr lang="it-IT" dirty="0"/>
              <a:t> </a:t>
            </a:r>
            <a:r>
              <a:rPr lang="it-IT" dirty="0" err="1"/>
              <a:t>pillars</a:t>
            </a:r>
            <a:r>
              <a:rPr lang="it-IT" dirty="0"/>
              <a:t> :</a:t>
            </a:r>
          </a:p>
          <a:p>
            <a:r>
              <a:rPr lang="it-IT" sz="2800" dirty="0" err="1">
                <a:solidFill>
                  <a:srgbClr val="3366FF"/>
                </a:solidFill>
              </a:rPr>
              <a:t>Introduction</a:t>
            </a:r>
            <a:r>
              <a:rPr lang="it-IT" sz="2800" dirty="0">
                <a:solidFill>
                  <a:srgbClr val="3366FF"/>
                </a:solidFill>
              </a:rPr>
              <a:t> of innovative </a:t>
            </a:r>
            <a:r>
              <a:rPr lang="it-IT" sz="2800" dirty="0" err="1">
                <a:solidFill>
                  <a:srgbClr val="3366FF"/>
                </a:solidFill>
              </a:rPr>
              <a:t>digital</a:t>
            </a:r>
            <a:r>
              <a:rPr lang="it-IT" sz="2800" dirty="0">
                <a:solidFill>
                  <a:srgbClr val="3366FF"/>
                </a:solidFill>
              </a:rPr>
              <a:t> </a:t>
            </a:r>
            <a:r>
              <a:rPr lang="it-IT" sz="2800" dirty="0" err="1">
                <a:solidFill>
                  <a:srgbClr val="3366FF"/>
                </a:solidFill>
              </a:rPr>
              <a:t>technology</a:t>
            </a:r>
            <a:endParaRPr lang="it-IT" sz="2800" dirty="0">
              <a:solidFill>
                <a:srgbClr val="3366FF"/>
              </a:solidFill>
            </a:endParaRPr>
          </a:p>
          <a:p>
            <a:r>
              <a:rPr lang="it-IT" sz="2800" dirty="0" err="1">
                <a:solidFill>
                  <a:srgbClr val="FF0000"/>
                </a:solidFill>
              </a:rPr>
              <a:t>Build</a:t>
            </a:r>
            <a:r>
              <a:rPr lang="it-IT" sz="2800" dirty="0">
                <a:solidFill>
                  <a:srgbClr val="FF0000"/>
                </a:solidFill>
              </a:rPr>
              <a:t> </a:t>
            </a:r>
            <a:r>
              <a:rPr lang="it-IT" sz="2800" dirty="0" err="1">
                <a:solidFill>
                  <a:srgbClr val="FF0000"/>
                </a:solidFill>
              </a:rPr>
              <a:t>competence</a:t>
            </a:r>
            <a:r>
              <a:rPr lang="it-IT" sz="2800" dirty="0">
                <a:solidFill>
                  <a:srgbClr val="FF0000"/>
                </a:solidFill>
              </a:rPr>
              <a:t> and </a:t>
            </a:r>
            <a:r>
              <a:rPr lang="it-IT" sz="2800" dirty="0" err="1">
                <a:solidFill>
                  <a:srgbClr val="FF0000"/>
                </a:solidFill>
              </a:rPr>
              <a:t>digital</a:t>
            </a:r>
            <a:r>
              <a:rPr lang="it-IT" sz="2800" dirty="0">
                <a:solidFill>
                  <a:srgbClr val="FF0000"/>
                </a:solidFill>
              </a:rPr>
              <a:t> </a:t>
            </a:r>
            <a:r>
              <a:rPr lang="it-IT" sz="2800" dirty="0" err="1">
                <a:solidFill>
                  <a:srgbClr val="FF0000"/>
                </a:solidFill>
              </a:rPr>
              <a:t>skill</a:t>
            </a:r>
            <a:endParaRPr lang="it-IT" sz="2800" dirty="0">
              <a:solidFill>
                <a:srgbClr val="FF0000"/>
              </a:solidFill>
            </a:endParaRPr>
          </a:p>
          <a:p>
            <a:r>
              <a:rPr lang="it-IT" dirty="0" err="1">
                <a:solidFill>
                  <a:srgbClr val="008000"/>
                </a:solidFill>
              </a:rPr>
              <a:t>Innovation</a:t>
            </a:r>
            <a:r>
              <a:rPr lang="it-IT" dirty="0">
                <a:solidFill>
                  <a:srgbClr val="008000"/>
                </a:solidFill>
              </a:rPr>
              <a:t> and </a:t>
            </a:r>
            <a:r>
              <a:rPr lang="it-IT" dirty="0" err="1">
                <a:solidFill>
                  <a:srgbClr val="008000"/>
                </a:solidFill>
              </a:rPr>
              <a:t>revolution</a:t>
            </a:r>
            <a:r>
              <a:rPr lang="it-IT" dirty="0">
                <a:solidFill>
                  <a:srgbClr val="008000"/>
                </a:solidFill>
              </a:rPr>
              <a:t> in </a:t>
            </a:r>
            <a:r>
              <a:rPr lang="it-IT" dirty="0" err="1">
                <a:solidFill>
                  <a:srgbClr val="008000"/>
                </a:solidFill>
              </a:rPr>
              <a:t>redefining</a:t>
            </a:r>
            <a:r>
              <a:rPr lang="it-IT" dirty="0">
                <a:solidFill>
                  <a:srgbClr val="008000"/>
                </a:solidFill>
              </a:rPr>
              <a:t> industrial </a:t>
            </a:r>
            <a:r>
              <a:rPr lang="it-IT" dirty="0" err="1">
                <a:solidFill>
                  <a:srgbClr val="008000"/>
                </a:solidFill>
              </a:rPr>
              <a:t>process</a:t>
            </a:r>
            <a:endParaRPr lang="it-IT" dirty="0">
              <a:solidFill>
                <a:srgbClr val="008000"/>
              </a:solidFill>
            </a:endParaRPr>
          </a:p>
          <a:p>
            <a:r>
              <a:rPr lang="it-IT" sz="2800" dirty="0">
                <a:solidFill>
                  <a:schemeClr val="accent6">
                    <a:lumMod val="75000"/>
                  </a:schemeClr>
                </a:solidFill>
              </a:rPr>
              <a:t>Eco-</a:t>
            </a:r>
            <a:r>
              <a:rPr lang="it-IT" sz="2800" dirty="0" err="1">
                <a:solidFill>
                  <a:schemeClr val="accent6">
                    <a:lumMod val="75000"/>
                  </a:schemeClr>
                </a:solidFill>
              </a:rPr>
              <a:t>system</a:t>
            </a:r>
            <a:r>
              <a:rPr lang="it-IT" sz="2800" dirty="0">
                <a:solidFill>
                  <a:schemeClr val="accent6">
                    <a:lumMod val="75000"/>
                  </a:schemeClr>
                </a:solidFill>
              </a:rPr>
              <a:t> made of </a:t>
            </a:r>
            <a:r>
              <a:rPr lang="it-IT" sz="2800" dirty="0" err="1">
                <a:solidFill>
                  <a:schemeClr val="accent6">
                    <a:lumMod val="75000"/>
                  </a:schemeClr>
                </a:solidFill>
              </a:rPr>
              <a:t>devices</a:t>
            </a:r>
            <a:r>
              <a:rPr lang="it-IT" sz="2800" dirty="0">
                <a:solidFill>
                  <a:schemeClr val="accent6">
                    <a:lumMod val="75000"/>
                  </a:schemeClr>
                </a:solidFill>
              </a:rPr>
              <a:t>, </a:t>
            </a:r>
            <a:r>
              <a:rPr lang="it-IT" sz="2800" dirty="0" err="1">
                <a:solidFill>
                  <a:schemeClr val="accent6">
                    <a:lumMod val="75000"/>
                  </a:schemeClr>
                </a:solidFill>
              </a:rPr>
              <a:t>machines</a:t>
            </a:r>
            <a:r>
              <a:rPr lang="it-IT" sz="2800" dirty="0">
                <a:solidFill>
                  <a:schemeClr val="accent6">
                    <a:lumMod val="75000"/>
                  </a:schemeClr>
                </a:solidFill>
              </a:rPr>
              <a:t>, </a:t>
            </a:r>
            <a:r>
              <a:rPr lang="it-IT" sz="2800" dirty="0" err="1">
                <a:solidFill>
                  <a:schemeClr val="accent6">
                    <a:lumMod val="75000"/>
                  </a:schemeClr>
                </a:solidFill>
              </a:rPr>
              <a:t>people</a:t>
            </a:r>
            <a:r>
              <a:rPr lang="it-IT" sz="2800" dirty="0">
                <a:solidFill>
                  <a:schemeClr val="accent6">
                    <a:lumMod val="75000"/>
                  </a:schemeClr>
                </a:solidFill>
              </a:rPr>
              <a:t> and </a:t>
            </a:r>
            <a:r>
              <a:rPr lang="it-IT" sz="2800" dirty="0" err="1">
                <a:solidFill>
                  <a:schemeClr val="accent6">
                    <a:lumMod val="75000"/>
                  </a:schemeClr>
                </a:solidFill>
              </a:rPr>
              <a:t>process</a:t>
            </a:r>
            <a:endParaRPr lang="it-IT" sz="2800" dirty="0">
              <a:solidFill>
                <a:schemeClr val="accent6">
                  <a:lumMod val="75000"/>
                </a:schemeClr>
              </a:solidFill>
            </a:endParaRPr>
          </a:p>
          <a:p>
            <a:pPr marL="0" indent="0">
              <a:buNone/>
            </a:pPr>
            <a:endParaRPr lang="it-IT" dirty="0">
              <a:solidFill>
                <a:srgbClr val="0000FF"/>
              </a:solidFill>
            </a:endParaRPr>
          </a:p>
          <a:p>
            <a:pPr marL="0" indent="0">
              <a:buNone/>
            </a:pPr>
            <a:r>
              <a:rPr lang="it-IT" sz="3800" dirty="0">
                <a:solidFill>
                  <a:srgbClr val="0000FF"/>
                </a:solidFill>
              </a:rPr>
              <a:t>Full </a:t>
            </a:r>
            <a:r>
              <a:rPr lang="it-IT" sz="3800" dirty="0" err="1">
                <a:solidFill>
                  <a:srgbClr val="0000FF"/>
                </a:solidFill>
              </a:rPr>
              <a:t>change</a:t>
            </a:r>
            <a:r>
              <a:rPr lang="it-IT" sz="3800" dirty="0">
                <a:solidFill>
                  <a:srgbClr val="0000FF"/>
                </a:solidFill>
              </a:rPr>
              <a:t> management   </a:t>
            </a:r>
          </a:p>
          <a:p>
            <a:pPr marL="0" indent="0">
              <a:buNone/>
            </a:pPr>
            <a:r>
              <a:rPr lang="it-IT" sz="2800" dirty="0">
                <a:solidFill>
                  <a:srgbClr val="0000FF"/>
                </a:solidFill>
              </a:rPr>
              <a:t>                               </a:t>
            </a:r>
            <a:r>
              <a:rPr lang="it-IT" sz="3800" dirty="0">
                <a:solidFill>
                  <a:srgbClr val="FF0000"/>
                </a:solidFill>
              </a:rPr>
              <a:t>Top-down </a:t>
            </a:r>
            <a:r>
              <a:rPr lang="it-IT" sz="3800" dirty="0" err="1">
                <a:solidFill>
                  <a:srgbClr val="FF0000"/>
                </a:solidFill>
              </a:rPr>
              <a:t>approach</a:t>
            </a:r>
            <a:r>
              <a:rPr lang="it-IT" sz="3800" dirty="0">
                <a:solidFill>
                  <a:srgbClr val="FF0000"/>
                </a:solidFill>
              </a:rPr>
              <a:t>  </a:t>
            </a:r>
          </a:p>
          <a:p>
            <a:pPr marL="0" indent="0">
              <a:buNone/>
            </a:pPr>
            <a:r>
              <a:rPr lang="it-IT" sz="2800" dirty="0">
                <a:solidFill>
                  <a:schemeClr val="accent6">
                    <a:lumMod val="75000"/>
                  </a:schemeClr>
                </a:solidFill>
              </a:rPr>
              <a:t>                                                                       </a:t>
            </a:r>
            <a:r>
              <a:rPr lang="it-IT" sz="3800" dirty="0">
                <a:solidFill>
                  <a:schemeClr val="accent6">
                    <a:lumMod val="75000"/>
                  </a:schemeClr>
                </a:solidFill>
              </a:rPr>
              <a:t> Leadership </a:t>
            </a:r>
            <a:r>
              <a:rPr lang="it-IT" sz="3800" dirty="0" err="1">
                <a:solidFill>
                  <a:schemeClr val="accent6">
                    <a:lumMod val="75000"/>
                  </a:schemeClr>
                </a:solidFill>
              </a:rPr>
              <a:t>value</a:t>
            </a:r>
            <a:endParaRPr lang="it-IT" sz="3800" dirty="0">
              <a:solidFill>
                <a:schemeClr val="accent6">
                  <a:lumMod val="75000"/>
                </a:schemeClr>
              </a:solidFill>
            </a:endParaRPr>
          </a:p>
        </p:txBody>
      </p:sp>
      <p:pic>
        <p:nvPicPr>
          <p:cNvPr id="4"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218776"/>
            <a:ext cx="4508222" cy="517822"/>
          </a:xfrm>
          <a:prstGeom prst="rect">
            <a:avLst/>
          </a:prstGeom>
          <a:noFill/>
        </p:spPr>
      </p:pic>
    </p:spTree>
    <p:extLst>
      <p:ext uri="{BB962C8B-B14F-4D97-AF65-F5344CB8AC3E}">
        <p14:creationId xmlns:p14="http://schemas.microsoft.com/office/powerpoint/2010/main" val="687502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5600" y="307976"/>
            <a:ext cx="8229600" cy="1143000"/>
          </a:xfrm>
        </p:spPr>
        <p:txBody>
          <a:bodyPr>
            <a:normAutofit/>
          </a:bodyPr>
          <a:lstStyle/>
          <a:p>
            <a:r>
              <a:rPr lang="it-IT" dirty="0"/>
              <a:t>The </a:t>
            </a:r>
            <a:r>
              <a:rPr lang="it-IT" dirty="0" err="1"/>
              <a:t>technology</a:t>
            </a:r>
            <a:r>
              <a:rPr lang="it-IT" dirty="0"/>
              <a:t> </a:t>
            </a:r>
            <a:r>
              <a:rPr lang="it-IT" dirty="0" err="1"/>
              <a:t>revolution</a:t>
            </a:r>
            <a:endParaRPr lang="it-IT" dirty="0"/>
          </a:p>
        </p:txBody>
      </p:sp>
      <p:sp>
        <p:nvSpPr>
          <p:cNvPr id="3" name="Rettangolo 2"/>
          <p:cNvSpPr/>
          <p:nvPr/>
        </p:nvSpPr>
        <p:spPr>
          <a:xfrm>
            <a:off x="1397000" y="1570038"/>
            <a:ext cx="6235700" cy="3046988"/>
          </a:xfrm>
          <a:prstGeom prst="rect">
            <a:avLst/>
          </a:prstGeom>
        </p:spPr>
        <p:txBody>
          <a:bodyPr wrap="square">
            <a:spAutoFit/>
          </a:bodyPr>
          <a:lstStyle/>
          <a:p>
            <a:pPr defTabSz="457200">
              <a:defRPr/>
            </a:pPr>
            <a:r>
              <a:rPr lang="it-IT" sz="2400" dirty="0">
                <a:solidFill>
                  <a:srgbClr val="FF0000"/>
                </a:solidFill>
              </a:rPr>
              <a:t>Internet of </a:t>
            </a:r>
            <a:r>
              <a:rPr lang="it-IT" sz="2400" dirty="0" err="1">
                <a:solidFill>
                  <a:srgbClr val="FF0000"/>
                </a:solidFill>
              </a:rPr>
              <a:t>Things</a:t>
            </a:r>
            <a:r>
              <a:rPr lang="it-IT" sz="2400" dirty="0">
                <a:solidFill>
                  <a:srgbClr val="FF0000"/>
                </a:solidFill>
              </a:rPr>
              <a:t>                              </a:t>
            </a:r>
          </a:p>
          <a:p>
            <a:pPr defTabSz="457200">
              <a:defRPr/>
            </a:pPr>
            <a:r>
              <a:rPr lang="it-IT" sz="2400" dirty="0">
                <a:solidFill>
                  <a:srgbClr val="0066CC"/>
                </a:solidFill>
              </a:rPr>
              <a:t>          Big Data and Analytics</a:t>
            </a:r>
            <a:r>
              <a:rPr lang="it-IT" sz="2400" dirty="0">
                <a:solidFill>
                  <a:prstClr val="black"/>
                </a:solidFill>
              </a:rPr>
              <a:t>      </a:t>
            </a:r>
          </a:p>
          <a:p>
            <a:pPr defTabSz="457200">
              <a:defRPr/>
            </a:pPr>
            <a:r>
              <a:rPr lang="it-IT" sz="2400" dirty="0">
                <a:solidFill>
                  <a:prstClr val="black"/>
                </a:solidFill>
              </a:rPr>
              <a:t>                                             </a:t>
            </a:r>
            <a:r>
              <a:rPr lang="it-IT" sz="2400" dirty="0" err="1">
                <a:solidFill>
                  <a:srgbClr val="008000"/>
                </a:solidFill>
              </a:rPr>
              <a:t>Robotic</a:t>
            </a:r>
            <a:endParaRPr lang="it-IT" sz="2400" dirty="0">
              <a:solidFill>
                <a:srgbClr val="008000"/>
              </a:solidFill>
            </a:endParaRPr>
          </a:p>
          <a:p>
            <a:pPr defTabSz="457200">
              <a:defRPr/>
            </a:pPr>
            <a:r>
              <a:rPr lang="it-IT" dirty="0">
                <a:solidFill>
                  <a:prstClr val="black"/>
                </a:solidFill>
              </a:rPr>
              <a:t>                                                </a:t>
            </a:r>
            <a:r>
              <a:rPr lang="it-IT" sz="2400" dirty="0" err="1">
                <a:solidFill>
                  <a:srgbClr val="C0504D"/>
                </a:solidFill>
              </a:rPr>
              <a:t>Artificial</a:t>
            </a:r>
            <a:r>
              <a:rPr lang="it-IT" sz="2400" dirty="0">
                <a:solidFill>
                  <a:srgbClr val="C0504D"/>
                </a:solidFill>
              </a:rPr>
              <a:t> Intelligence</a:t>
            </a:r>
          </a:p>
          <a:p>
            <a:pPr defTabSz="457200">
              <a:defRPr/>
            </a:pPr>
            <a:r>
              <a:rPr lang="it-IT" dirty="0">
                <a:solidFill>
                  <a:prstClr val="black"/>
                </a:solidFill>
              </a:rPr>
              <a:t>                        </a:t>
            </a:r>
            <a:r>
              <a:rPr lang="it-IT" dirty="0">
                <a:solidFill>
                  <a:srgbClr val="8064A2"/>
                </a:solidFill>
              </a:rPr>
              <a:t> </a:t>
            </a:r>
            <a:r>
              <a:rPr lang="it-IT" sz="2400" dirty="0" err="1">
                <a:solidFill>
                  <a:srgbClr val="8064A2"/>
                </a:solidFill>
              </a:rPr>
              <a:t>Industry</a:t>
            </a:r>
            <a:r>
              <a:rPr lang="it-IT" sz="2400" dirty="0">
                <a:solidFill>
                  <a:srgbClr val="8064A2"/>
                </a:solidFill>
              </a:rPr>
              <a:t> 4.0</a:t>
            </a:r>
            <a:r>
              <a:rPr lang="it-IT" sz="2400" dirty="0">
                <a:solidFill>
                  <a:prstClr val="black"/>
                </a:solidFill>
              </a:rPr>
              <a:t>     </a:t>
            </a:r>
            <a:r>
              <a:rPr lang="it-IT" sz="2400" dirty="0" err="1">
                <a:solidFill>
                  <a:prstClr val="black"/>
                </a:solidFill>
              </a:rPr>
              <a:t>Sharing</a:t>
            </a:r>
            <a:r>
              <a:rPr lang="it-IT" sz="2400" dirty="0">
                <a:solidFill>
                  <a:prstClr val="black"/>
                </a:solidFill>
              </a:rPr>
              <a:t> economy</a:t>
            </a:r>
          </a:p>
          <a:p>
            <a:pPr defTabSz="457200">
              <a:defRPr/>
            </a:pPr>
            <a:r>
              <a:rPr lang="it-IT" sz="2400" dirty="0" err="1">
                <a:solidFill>
                  <a:srgbClr val="008000"/>
                </a:solidFill>
              </a:rPr>
              <a:t>Sustainability</a:t>
            </a:r>
            <a:endParaRPr lang="it-IT" sz="2400" dirty="0">
              <a:solidFill>
                <a:srgbClr val="008000"/>
              </a:solidFill>
            </a:endParaRPr>
          </a:p>
          <a:p>
            <a:pPr defTabSz="457200">
              <a:defRPr/>
            </a:pPr>
            <a:r>
              <a:rPr lang="it-IT" dirty="0">
                <a:solidFill>
                  <a:srgbClr val="F79646"/>
                </a:solidFill>
              </a:rPr>
              <a:t>                 </a:t>
            </a:r>
            <a:r>
              <a:rPr lang="it-IT" sz="2400" dirty="0" err="1">
                <a:solidFill>
                  <a:srgbClr val="FF0000"/>
                </a:solidFill>
              </a:rPr>
              <a:t>Augmented</a:t>
            </a:r>
            <a:r>
              <a:rPr lang="it-IT" sz="2400" dirty="0">
                <a:solidFill>
                  <a:srgbClr val="FF0000"/>
                </a:solidFill>
              </a:rPr>
              <a:t> Reality                                       </a:t>
            </a:r>
            <a:r>
              <a:rPr lang="it-IT" sz="2400" dirty="0">
                <a:solidFill>
                  <a:srgbClr val="F79646"/>
                </a:solidFill>
              </a:rPr>
              <a:t>Smart</a:t>
            </a:r>
            <a:r>
              <a:rPr lang="mr-IN" sz="2400" dirty="0">
                <a:solidFill>
                  <a:srgbClr val="F79646"/>
                </a:solidFill>
              </a:rPr>
              <a:t>…</a:t>
            </a:r>
            <a:r>
              <a:rPr lang="it-IT" sz="2400" dirty="0">
                <a:solidFill>
                  <a:srgbClr val="F79646"/>
                </a:solidFill>
              </a:rPr>
              <a:t>.Smart</a:t>
            </a:r>
            <a:r>
              <a:rPr lang="mr-IN" sz="2400" dirty="0">
                <a:solidFill>
                  <a:srgbClr val="F79646"/>
                </a:solidFill>
              </a:rPr>
              <a:t>…</a:t>
            </a:r>
            <a:r>
              <a:rPr lang="it-IT" sz="2400" dirty="0">
                <a:solidFill>
                  <a:srgbClr val="F79646"/>
                </a:solidFill>
              </a:rPr>
              <a:t>Smart    </a:t>
            </a:r>
            <a:r>
              <a:rPr lang="it-IT" sz="2400" dirty="0">
                <a:solidFill>
                  <a:srgbClr val="0000FF"/>
                </a:solidFill>
              </a:rPr>
              <a:t>Additive Manufacturing</a:t>
            </a:r>
          </a:p>
        </p:txBody>
      </p:sp>
      <p:pic>
        <p:nvPicPr>
          <p:cNvPr id="4"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155276"/>
            <a:ext cx="4508222" cy="517822"/>
          </a:xfrm>
          <a:prstGeom prst="rect">
            <a:avLst/>
          </a:prstGeom>
          <a:noFill/>
        </p:spPr>
      </p:pic>
      <p:pic>
        <p:nvPicPr>
          <p:cNvPr id="5" name="Immagine 4"/>
          <p:cNvPicPr>
            <a:picLocks noChangeAspect="1"/>
          </p:cNvPicPr>
          <p:nvPr/>
        </p:nvPicPr>
        <p:blipFill>
          <a:blip r:embed="rId3"/>
          <a:stretch>
            <a:fillRect/>
          </a:stretch>
        </p:blipFill>
        <p:spPr>
          <a:xfrm>
            <a:off x="3162300" y="5029200"/>
            <a:ext cx="4229100" cy="647700"/>
          </a:xfrm>
          <a:prstGeom prst="rect">
            <a:avLst/>
          </a:prstGeom>
        </p:spPr>
      </p:pic>
    </p:spTree>
    <p:extLst>
      <p:ext uri="{BB962C8B-B14F-4D97-AF65-F5344CB8AC3E}">
        <p14:creationId xmlns:p14="http://schemas.microsoft.com/office/powerpoint/2010/main" val="214098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
            </a:r>
            <a:br>
              <a:rPr lang="it-IT" dirty="0"/>
            </a:br>
            <a:r>
              <a:rPr lang="it-IT" dirty="0" err="1"/>
              <a:t>Industry</a:t>
            </a:r>
            <a:r>
              <a:rPr lang="it-IT" dirty="0"/>
              <a:t> 4.0</a:t>
            </a:r>
          </a:p>
        </p:txBody>
      </p:sp>
      <p:pic>
        <p:nvPicPr>
          <p:cNvPr id="4"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218776"/>
            <a:ext cx="4508222" cy="517822"/>
          </a:xfrm>
          <a:prstGeom prst="rect">
            <a:avLst/>
          </a:prstGeom>
          <a:noFill/>
        </p:spPr>
      </p:pic>
      <p:sp>
        <p:nvSpPr>
          <p:cNvPr id="5" name="Segnaposto contenuto 4"/>
          <p:cNvSpPr>
            <a:spLocks noGrp="1"/>
          </p:cNvSpPr>
          <p:nvPr>
            <p:ph idx="1"/>
          </p:nvPr>
        </p:nvSpPr>
        <p:spPr/>
        <p:txBody>
          <a:bodyPr>
            <a:normAutofit/>
          </a:bodyPr>
          <a:lstStyle/>
          <a:p>
            <a:pPr marL="0" indent="0">
              <a:buNone/>
            </a:pPr>
            <a:r>
              <a:rPr lang="it-IT" sz="2800" dirty="0"/>
              <a:t>COLLABORATION AGREEMENT</a:t>
            </a:r>
          </a:p>
          <a:p>
            <a:endParaRPr lang="it-IT" dirty="0"/>
          </a:p>
          <a:p>
            <a:pPr marL="0" indent="0">
              <a:buNone/>
            </a:pPr>
            <a:r>
              <a:rPr lang="it-IT" sz="2800" dirty="0">
                <a:solidFill>
                  <a:srgbClr val="FF0000"/>
                </a:solidFill>
              </a:rPr>
              <a:t>FEDERMANAGER</a:t>
            </a:r>
          </a:p>
          <a:p>
            <a:pPr marL="0" indent="0">
              <a:buNone/>
            </a:pPr>
            <a:r>
              <a:rPr lang="it-IT" dirty="0"/>
              <a:t>                                  </a:t>
            </a:r>
            <a:r>
              <a:rPr lang="it-IT" sz="2800" dirty="0">
                <a:solidFill>
                  <a:srgbClr val="0000FF"/>
                </a:solidFill>
              </a:rPr>
              <a:t>CONFINDUSTRIA DIGITALE</a:t>
            </a:r>
          </a:p>
          <a:p>
            <a:endParaRPr lang="it-IT" dirty="0"/>
          </a:p>
          <a:p>
            <a:pPr marL="0" indent="0">
              <a:buNone/>
            </a:pPr>
            <a:r>
              <a:rPr lang="it-IT" dirty="0"/>
              <a:t>  for      Digital </a:t>
            </a:r>
            <a:r>
              <a:rPr lang="it-IT" dirty="0" err="1"/>
              <a:t>Innovation</a:t>
            </a:r>
            <a:r>
              <a:rPr lang="it-IT" dirty="0"/>
              <a:t> </a:t>
            </a:r>
            <a:r>
              <a:rPr lang="it-IT" dirty="0" err="1"/>
              <a:t>Hub</a:t>
            </a:r>
            <a:r>
              <a:rPr lang="it-IT" dirty="0"/>
              <a:t> (DIH)</a:t>
            </a:r>
          </a:p>
          <a:p>
            <a:pPr marL="0" indent="0">
              <a:buNone/>
            </a:pPr>
            <a:r>
              <a:rPr lang="it-IT" dirty="0"/>
              <a:t>          </a:t>
            </a:r>
            <a:r>
              <a:rPr lang="it-IT" sz="2800" dirty="0"/>
              <a:t>(Confindustria &amp; </a:t>
            </a:r>
            <a:r>
              <a:rPr lang="it-IT" sz="2800" dirty="0" err="1"/>
              <a:t>Economical</a:t>
            </a:r>
            <a:r>
              <a:rPr lang="it-IT" sz="2800" dirty="0"/>
              <a:t> Development </a:t>
            </a:r>
            <a:r>
              <a:rPr lang="it-IT" sz="2800" dirty="0" err="1"/>
              <a:t>Ministry</a:t>
            </a:r>
            <a:r>
              <a:rPr lang="it-IT" sz="2800" dirty="0"/>
              <a:t>  </a:t>
            </a:r>
            <a:r>
              <a:rPr lang="it-IT" sz="2800" dirty="0" err="1"/>
              <a:t>promotors</a:t>
            </a:r>
            <a:r>
              <a:rPr lang="it-IT" sz="2800" dirty="0"/>
              <a:t>)</a:t>
            </a:r>
          </a:p>
          <a:p>
            <a:endParaRPr lang="it-IT" dirty="0"/>
          </a:p>
        </p:txBody>
      </p:sp>
    </p:spTree>
    <p:extLst>
      <p:ext uri="{BB962C8B-B14F-4D97-AF65-F5344CB8AC3E}">
        <p14:creationId xmlns:p14="http://schemas.microsoft.com/office/powerpoint/2010/main" val="2396165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
            </a:r>
            <a:br>
              <a:rPr lang="it-IT" dirty="0"/>
            </a:br>
            <a:r>
              <a:rPr lang="it-IT" dirty="0" err="1"/>
              <a:t>Industry</a:t>
            </a:r>
            <a:r>
              <a:rPr lang="it-IT" dirty="0"/>
              <a:t> 4.0 in </a:t>
            </a:r>
            <a:r>
              <a:rPr lang="it-IT" dirty="0" err="1"/>
              <a:t>Italy</a:t>
            </a:r>
            <a:endParaRPr lang="it-IT" dirty="0"/>
          </a:p>
        </p:txBody>
      </p:sp>
      <p:sp>
        <p:nvSpPr>
          <p:cNvPr id="3" name="Segnaposto contenuto 2"/>
          <p:cNvSpPr>
            <a:spLocks noGrp="1"/>
          </p:cNvSpPr>
          <p:nvPr>
            <p:ph idx="1"/>
          </p:nvPr>
        </p:nvSpPr>
        <p:spPr/>
        <p:txBody>
          <a:bodyPr>
            <a:normAutofit fontScale="85000" lnSpcReduction="20000"/>
          </a:bodyPr>
          <a:lstStyle/>
          <a:p>
            <a:pPr marL="0" indent="0">
              <a:buNone/>
            </a:pPr>
            <a:endParaRPr lang="it-IT" dirty="0"/>
          </a:p>
          <a:p>
            <a:pPr marL="0" indent="0">
              <a:buFont typeface="Wingdings 2" pitchFamily="18" charset="2"/>
              <a:buNone/>
              <a:defRPr/>
            </a:pPr>
            <a:r>
              <a:rPr lang="it-IT" sz="3600" dirty="0">
                <a:solidFill>
                  <a:srgbClr val="0000FF"/>
                </a:solidFill>
              </a:rPr>
              <a:t>ENABLED FACTORS</a:t>
            </a:r>
          </a:p>
          <a:p>
            <a:pPr marL="0" indent="0">
              <a:buFont typeface="Wingdings 2" pitchFamily="18" charset="2"/>
              <a:buNone/>
              <a:defRPr/>
            </a:pPr>
            <a:endParaRPr lang="it-IT" dirty="0"/>
          </a:p>
          <a:p>
            <a:pPr marL="0" indent="0">
              <a:buFont typeface="Wingdings 2" pitchFamily="18" charset="2"/>
              <a:buNone/>
              <a:defRPr/>
            </a:pPr>
            <a:r>
              <a:rPr lang="it-IT" dirty="0">
                <a:solidFill>
                  <a:srgbClr val="FF0000"/>
                </a:solidFill>
              </a:rPr>
              <a:t>CULTURE</a:t>
            </a:r>
          </a:p>
          <a:p>
            <a:pPr marL="0" indent="0">
              <a:buFont typeface="Wingdings 2" pitchFamily="18" charset="2"/>
              <a:buNone/>
              <a:defRPr/>
            </a:pPr>
            <a:endParaRPr lang="it-IT" dirty="0"/>
          </a:p>
          <a:p>
            <a:pPr marL="0" indent="0">
              <a:buFont typeface="Wingdings 2" pitchFamily="18" charset="2"/>
              <a:buNone/>
              <a:defRPr/>
            </a:pPr>
            <a:r>
              <a:rPr lang="it-IT" dirty="0">
                <a:solidFill>
                  <a:srgbClr val="008000"/>
                </a:solidFill>
              </a:rPr>
              <a:t>DIGITAL COMPETENCES</a:t>
            </a:r>
          </a:p>
          <a:p>
            <a:pPr marL="0" indent="0">
              <a:buFont typeface="Wingdings 2" pitchFamily="18" charset="2"/>
              <a:buNone/>
              <a:defRPr/>
            </a:pPr>
            <a:endParaRPr lang="it-IT" dirty="0"/>
          </a:p>
          <a:p>
            <a:pPr marL="0" indent="0">
              <a:buFont typeface="Wingdings 2" pitchFamily="18" charset="2"/>
              <a:buNone/>
              <a:defRPr/>
            </a:pPr>
            <a:r>
              <a:rPr lang="it-IT" dirty="0">
                <a:solidFill>
                  <a:schemeClr val="accent6">
                    <a:lumMod val="75000"/>
                  </a:schemeClr>
                </a:solidFill>
              </a:rPr>
              <a:t>E-LEADERSHIP</a:t>
            </a:r>
          </a:p>
          <a:p>
            <a:pPr marL="0" indent="0">
              <a:buFont typeface="Wingdings 2" pitchFamily="18" charset="2"/>
              <a:buNone/>
              <a:defRPr/>
            </a:pPr>
            <a:endParaRPr lang="it-IT" dirty="0"/>
          </a:p>
          <a:p>
            <a:pPr marL="0" indent="0">
              <a:buFont typeface="Wingdings 2" pitchFamily="18" charset="2"/>
              <a:buNone/>
              <a:defRPr/>
            </a:pPr>
            <a:r>
              <a:rPr lang="it-IT" dirty="0">
                <a:solidFill>
                  <a:schemeClr val="accent5">
                    <a:lumMod val="60000"/>
                    <a:lumOff val="40000"/>
                  </a:schemeClr>
                </a:solidFill>
              </a:rPr>
              <a:t>ADVANCED TECHNOLOGICAL INNOVATION</a:t>
            </a:r>
          </a:p>
        </p:txBody>
      </p:sp>
      <p:pic>
        <p:nvPicPr>
          <p:cNvPr id="5"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155276"/>
            <a:ext cx="4508222" cy="517822"/>
          </a:xfrm>
          <a:prstGeom prst="rect">
            <a:avLst/>
          </a:prstGeom>
          <a:noFill/>
        </p:spPr>
      </p:pic>
    </p:spTree>
    <p:extLst>
      <p:ext uri="{BB962C8B-B14F-4D97-AF65-F5344CB8AC3E}">
        <p14:creationId xmlns:p14="http://schemas.microsoft.com/office/powerpoint/2010/main" val="3037460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
            </a:r>
            <a:br>
              <a:rPr lang="it-IT" dirty="0"/>
            </a:br>
            <a:r>
              <a:rPr lang="it-IT" dirty="0" err="1"/>
              <a:t>Industry</a:t>
            </a:r>
            <a:r>
              <a:rPr lang="it-IT" dirty="0"/>
              <a:t> 4.0</a:t>
            </a:r>
          </a:p>
        </p:txBody>
      </p:sp>
      <p:pic>
        <p:nvPicPr>
          <p:cNvPr id="4"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218776"/>
            <a:ext cx="4508222" cy="517822"/>
          </a:xfrm>
          <a:prstGeom prst="rect">
            <a:avLst/>
          </a:prstGeom>
          <a:noFill/>
        </p:spPr>
      </p:pic>
      <p:sp>
        <p:nvSpPr>
          <p:cNvPr id="5" name="Segnaposto contenuto 4"/>
          <p:cNvSpPr>
            <a:spLocks noGrp="1"/>
          </p:cNvSpPr>
          <p:nvPr>
            <p:ph idx="1"/>
          </p:nvPr>
        </p:nvSpPr>
        <p:spPr/>
        <p:txBody>
          <a:bodyPr>
            <a:normAutofit fontScale="92500"/>
          </a:bodyPr>
          <a:lstStyle/>
          <a:p>
            <a:pPr marL="0" indent="0">
              <a:buNone/>
            </a:pPr>
            <a:r>
              <a:rPr lang="it-IT" sz="2800" dirty="0"/>
              <a:t>COLLABORATION AGREEMENT</a:t>
            </a:r>
          </a:p>
          <a:p>
            <a:endParaRPr lang="it-IT" dirty="0"/>
          </a:p>
          <a:p>
            <a:pPr marL="0" indent="0">
              <a:buFont typeface="Wingdings 2" pitchFamily="18" charset="2"/>
              <a:buNone/>
              <a:defRPr/>
            </a:pPr>
            <a:r>
              <a:rPr lang="it-IT" sz="2800" dirty="0"/>
              <a:t>Expert </a:t>
            </a:r>
            <a:r>
              <a:rPr lang="it-IT" sz="2800" dirty="0" err="1"/>
              <a:t>Managers</a:t>
            </a:r>
            <a:r>
              <a:rPr lang="it-IT" sz="2800" dirty="0"/>
              <a:t> for </a:t>
            </a:r>
            <a:r>
              <a:rPr lang="it-IT" sz="2800" dirty="0" err="1"/>
              <a:t>temporary</a:t>
            </a:r>
            <a:r>
              <a:rPr lang="it-IT" sz="2800" dirty="0"/>
              <a:t> time in Small-Medium Enterprise in </a:t>
            </a:r>
            <a:r>
              <a:rPr lang="it-IT" sz="2800" dirty="0" err="1"/>
              <a:t>order</a:t>
            </a:r>
            <a:r>
              <a:rPr lang="it-IT" sz="2800" dirty="0"/>
              <a:t> to </a:t>
            </a:r>
            <a:r>
              <a:rPr lang="it-IT" sz="2800" dirty="0" err="1"/>
              <a:t>address</a:t>
            </a:r>
            <a:r>
              <a:rPr lang="it-IT" sz="2800" dirty="0"/>
              <a:t> the </a:t>
            </a:r>
            <a:r>
              <a:rPr lang="it-IT" sz="2800" dirty="0" err="1"/>
              <a:t>digital</a:t>
            </a:r>
            <a:r>
              <a:rPr lang="it-IT" sz="2800" dirty="0"/>
              <a:t> </a:t>
            </a:r>
            <a:r>
              <a:rPr lang="it-IT" sz="2800"/>
              <a:t>transformation</a:t>
            </a:r>
            <a:r>
              <a:rPr lang="it-IT" sz="2800" dirty="0"/>
              <a:t> </a:t>
            </a:r>
          </a:p>
          <a:p>
            <a:pPr marL="0" indent="0">
              <a:buFont typeface="Wingdings 2" pitchFamily="18" charset="2"/>
              <a:buNone/>
              <a:defRPr/>
            </a:pPr>
            <a:r>
              <a:rPr lang="it-IT" sz="2800" dirty="0" err="1"/>
              <a:t>p</a:t>
            </a:r>
            <a:r>
              <a:rPr lang="en-US" sz="2800" dirty="0" err="1"/>
              <a:t>rocess</a:t>
            </a:r>
            <a:r>
              <a:rPr lang="en-US" sz="2800" dirty="0"/>
              <a:t> w</a:t>
            </a:r>
            <a:r>
              <a:rPr lang="it-IT" sz="2800" dirty="0" err="1"/>
              <a:t>ithin</a:t>
            </a:r>
            <a:r>
              <a:rPr lang="it-IT" sz="2800" dirty="0"/>
              <a:t> the company</a:t>
            </a:r>
          </a:p>
          <a:p>
            <a:pPr marL="0" indent="0">
              <a:buFont typeface="Wingdings 2" pitchFamily="18" charset="2"/>
              <a:buNone/>
              <a:defRPr/>
            </a:pPr>
            <a:r>
              <a:rPr lang="it-IT" sz="2800" dirty="0"/>
              <a:t>         </a:t>
            </a:r>
          </a:p>
          <a:p>
            <a:pPr marL="0" indent="0">
              <a:buFont typeface="Wingdings 2" pitchFamily="18" charset="2"/>
              <a:buNone/>
              <a:defRPr/>
            </a:pPr>
            <a:r>
              <a:rPr lang="it-IT" sz="2800" dirty="0"/>
              <a:t>         </a:t>
            </a:r>
            <a:r>
              <a:rPr lang="it-IT" sz="2800" dirty="0" err="1">
                <a:solidFill>
                  <a:srgbClr val="0000FF"/>
                </a:solidFill>
              </a:rPr>
              <a:t>Competence</a:t>
            </a:r>
            <a:r>
              <a:rPr lang="it-IT" sz="2800" dirty="0">
                <a:solidFill>
                  <a:srgbClr val="0000FF"/>
                </a:solidFill>
              </a:rPr>
              <a:t> </a:t>
            </a:r>
            <a:r>
              <a:rPr lang="it-IT" sz="2800" dirty="0" err="1">
                <a:solidFill>
                  <a:srgbClr val="0000FF"/>
                </a:solidFill>
              </a:rPr>
              <a:t>skill</a:t>
            </a:r>
            <a:r>
              <a:rPr lang="it-IT" sz="2800" dirty="0">
                <a:solidFill>
                  <a:srgbClr val="0000FF"/>
                </a:solidFill>
              </a:rPr>
              <a:t> </a:t>
            </a:r>
            <a:r>
              <a:rPr lang="it-IT" sz="2800" dirty="0" err="1">
                <a:solidFill>
                  <a:srgbClr val="0000FF"/>
                </a:solidFill>
              </a:rPr>
              <a:t>built</a:t>
            </a:r>
            <a:r>
              <a:rPr lang="it-IT" sz="2800" dirty="0">
                <a:solidFill>
                  <a:srgbClr val="0000FF"/>
                </a:solidFill>
              </a:rPr>
              <a:t> and </a:t>
            </a:r>
            <a:r>
              <a:rPr lang="it-IT" sz="2800" dirty="0" err="1">
                <a:solidFill>
                  <a:srgbClr val="0000FF"/>
                </a:solidFill>
              </a:rPr>
              <a:t>certificated</a:t>
            </a:r>
            <a:endParaRPr lang="it-IT" sz="2800" dirty="0">
              <a:solidFill>
                <a:srgbClr val="0000FF"/>
              </a:solidFill>
            </a:endParaRPr>
          </a:p>
          <a:p>
            <a:pPr marL="0" indent="0">
              <a:buFont typeface="Wingdings 2" pitchFamily="18" charset="2"/>
              <a:buNone/>
              <a:defRPr/>
            </a:pPr>
            <a:endParaRPr lang="it-IT" sz="2800" dirty="0"/>
          </a:p>
          <a:p>
            <a:pPr marL="0" indent="0">
              <a:buFont typeface="Wingdings 2" pitchFamily="18" charset="2"/>
              <a:buNone/>
              <a:defRPr/>
            </a:pPr>
            <a:r>
              <a:rPr lang="it-IT" sz="2800" dirty="0"/>
              <a:t>Expert </a:t>
            </a:r>
            <a:r>
              <a:rPr lang="it-IT" sz="2800" dirty="0" err="1"/>
              <a:t>Professionals</a:t>
            </a:r>
            <a:r>
              <a:rPr lang="it-IT" sz="2800" dirty="0"/>
              <a:t> </a:t>
            </a:r>
            <a:r>
              <a:rPr lang="it-IT" sz="2800" dirty="0" err="1"/>
              <a:t>coming</a:t>
            </a:r>
            <a:r>
              <a:rPr lang="it-IT" sz="2800" dirty="0"/>
              <a:t> from </a:t>
            </a:r>
            <a:r>
              <a:rPr lang="it-IT" sz="2800" dirty="0" err="1"/>
              <a:t>professional</a:t>
            </a:r>
            <a:r>
              <a:rPr lang="it-IT" sz="2800" dirty="0"/>
              <a:t> </a:t>
            </a:r>
            <a:r>
              <a:rPr lang="it-IT" sz="2800" dirty="0" err="1"/>
              <a:t>associations</a:t>
            </a:r>
            <a:endParaRPr lang="it-IT" dirty="0"/>
          </a:p>
        </p:txBody>
      </p:sp>
    </p:spTree>
    <p:extLst>
      <p:ext uri="{BB962C8B-B14F-4D97-AF65-F5344CB8AC3E}">
        <p14:creationId xmlns:p14="http://schemas.microsoft.com/office/powerpoint/2010/main" val="2741388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235" y="1184419"/>
            <a:ext cx="1903730" cy="228909"/>
          </a:xfrm>
          <a:prstGeom prst="rect">
            <a:avLst/>
          </a:prstGeom>
        </p:spPr>
        <p:txBody>
          <a:bodyPr vert="horz" wrap="square" lIns="0" tIns="13335" rIns="0" bIns="0" rtlCol="0">
            <a:spAutoFit/>
          </a:bodyPr>
          <a:lstStyle/>
          <a:p>
            <a:pPr marL="12700" defTabSz="457200">
              <a:spcBef>
                <a:spcPts val="105"/>
              </a:spcBef>
            </a:pPr>
            <a:r>
              <a:rPr sz="1400" b="1" dirty="0">
                <a:solidFill>
                  <a:prstClr val="black"/>
                </a:solidFill>
                <a:latin typeface="Arial"/>
                <a:cs typeface="Arial"/>
              </a:rPr>
              <a:t>Digital </a:t>
            </a:r>
            <a:r>
              <a:rPr sz="1400" b="1" spc="-5" dirty="0">
                <a:solidFill>
                  <a:prstClr val="black"/>
                </a:solidFill>
                <a:latin typeface="Arial"/>
                <a:cs typeface="Arial"/>
              </a:rPr>
              <a:t>Innovation</a:t>
            </a:r>
            <a:r>
              <a:rPr sz="1400" b="1" spc="-120" dirty="0">
                <a:solidFill>
                  <a:prstClr val="black"/>
                </a:solidFill>
                <a:latin typeface="Arial"/>
                <a:cs typeface="Arial"/>
              </a:rPr>
              <a:t> </a:t>
            </a:r>
            <a:r>
              <a:rPr sz="1400" b="1" spc="-10" dirty="0">
                <a:solidFill>
                  <a:prstClr val="black"/>
                </a:solidFill>
                <a:latin typeface="Arial"/>
                <a:cs typeface="Arial"/>
              </a:rPr>
              <a:t>Hub</a:t>
            </a:r>
            <a:endParaRPr sz="1400" dirty="0">
              <a:solidFill>
                <a:prstClr val="black"/>
              </a:solidFill>
              <a:latin typeface="Arial"/>
              <a:cs typeface="Arial"/>
            </a:endParaRPr>
          </a:p>
        </p:txBody>
      </p:sp>
      <p:sp>
        <p:nvSpPr>
          <p:cNvPr id="3" name="object 3"/>
          <p:cNvSpPr txBox="1"/>
          <p:nvPr/>
        </p:nvSpPr>
        <p:spPr>
          <a:xfrm>
            <a:off x="134518" y="1611546"/>
            <a:ext cx="2514600" cy="1120820"/>
          </a:xfrm>
          <a:prstGeom prst="rect">
            <a:avLst/>
          </a:prstGeom>
        </p:spPr>
        <p:txBody>
          <a:bodyPr vert="horz" wrap="square" lIns="0" tIns="12700" rIns="0" bIns="0" rtlCol="0">
            <a:spAutoFit/>
          </a:bodyPr>
          <a:lstStyle/>
          <a:p>
            <a:pPr marL="12700" defTabSz="457200">
              <a:spcBef>
                <a:spcPts val="100"/>
              </a:spcBef>
            </a:pPr>
            <a:r>
              <a:rPr lang="it-IT" sz="1200" b="1" spc="-5" dirty="0" err="1">
                <a:solidFill>
                  <a:prstClr val="black"/>
                </a:solidFill>
                <a:latin typeface="Arial"/>
                <a:cs typeface="Arial"/>
              </a:rPr>
              <a:t>Features</a:t>
            </a:r>
            <a:r>
              <a:rPr lang="it-IT" sz="1200" b="1" spc="-5" dirty="0">
                <a:solidFill>
                  <a:prstClr val="black"/>
                </a:solidFill>
                <a:latin typeface="Arial"/>
                <a:cs typeface="Arial"/>
              </a:rPr>
              <a:t>:</a:t>
            </a:r>
            <a:endParaRPr sz="1200" dirty="0">
              <a:solidFill>
                <a:prstClr val="black"/>
              </a:solidFill>
              <a:latin typeface="Arial"/>
              <a:cs typeface="Arial"/>
            </a:endParaRPr>
          </a:p>
          <a:p>
            <a:pPr marL="97790" marR="135890" indent="-85090" defTabSz="457200">
              <a:buClr>
                <a:srgbClr val="001F5F"/>
              </a:buClr>
              <a:buFontTx/>
              <a:buChar char="•"/>
              <a:tabLst>
                <a:tab pos="98425" algn="l"/>
              </a:tabLst>
            </a:pPr>
            <a:r>
              <a:rPr lang="it-IT" sz="1200" spc="-5" dirty="0" err="1">
                <a:solidFill>
                  <a:prstClr val="black"/>
                </a:solidFill>
                <a:latin typeface="Arial"/>
                <a:cs typeface="Arial"/>
              </a:rPr>
              <a:t>Selected</a:t>
            </a:r>
            <a:r>
              <a:rPr sz="1200" spc="-5" dirty="0">
                <a:solidFill>
                  <a:prstClr val="black"/>
                </a:solidFill>
                <a:latin typeface="Arial"/>
                <a:cs typeface="Arial"/>
              </a:rPr>
              <a:t> </a:t>
            </a:r>
            <a:r>
              <a:rPr sz="1200" dirty="0">
                <a:solidFill>
                  <a:prstClr val="black"/>
                </a:solidFill>
                <a:latin typeface="Arial"/>
                <a:cs typeface="Arial"/>
              </a:rPr>
              <a:t>DIH </a:t>
            </a:r>
            <a:r>
              <a:rPr lang="it-IT" sz="1200" spc="-5" dirty="0" err="1">
                <a:solidFill>
                  <a:prstClr val="black"/>
                </a:solidFill>
                <a:latin typeface="Arial"/>
                <a:cs typeface="Arial"/>
              </a:rPr>
              <a:t>distributed</a:t>
            </a:r>
            <a:r>
              <a:rPr lang="it-IT" sz="1200" spc="-5" dirty="0">
                <a:solidFill>
                  <a:prstClr val="black"/>
                </a:solidFill>
                <a:latin typeface="Arial"/>
                <a:cs typeface="Arial"/>
              </a:rPr>
              <a:t> on </a:t>
            </a:r>
            <a:r>
              <a:rPr sz="1200" spc="-5" dirty="0">
                <a:solidFill>
                  <a:prstClr val="black"/>
                </a:solidFill>
                <a:latin typeface="Arial"/>
                <a:cs typeface="Arial"/>
              </a:rPr>
              <a:t>Confindustria </a:t>
            </a:r>
            <a:r>
              <a:rPr lang="it-IT" sz="1200" spc="-5" dirty="0" err="1">
                <a:solidFill>
                  <a:prstClr val="black"/>
                </a:solidFill>
                <a:latin typeface="Arial"/>
                <a:cs typeface="Arial"/>
              </a:rPr>
              <a:t>premises</a:t>
            </a:r>
            <a:r>
              <a:rPr lang="it-IT" sz="1200" spc="-5" dirty="0">
                <a:solidFill>
                  <a:prstClr val="black"/>
                </a:solidFill>
                <a:latin typeface="Arial"/>
                <a:cs typeface="Arial"/>
              </a:rPr>
              <a:t> </a:t>
            </a:r>
            <a:r>
              <a:rPr lang="it-IT" sz="1200" spc="-5" dirty="0" err="1">
                <a:solidFill>
                  <a:prstClr val="black"/>
                </a:solidFill>
                <a:latin typeface="Arial"/>
                <a:cs typeface="Arial"/>
              </a:rPr>
              <a:t>within</a:t>
            </a:r>
            <a:r>
              <a:rPr lang="it-IT" sz="1200" spc="-5" dirty="0">
                <a:solidFill>
                  <a:prstClr val="black"/>
                </a:solidFill>
                <a:latin typeface="Arial"/>
                <a:cs typeface="Arial"/>
              </a:rPr>
              <a:t> the country</a:t>
            </a:r>
            <a:endParaRPr sz="1200" dirty="0">
              <a:solidFill>
                <a:prstClr val="black"/>
              </a:solidFill>
              <a:latin typeface="Arial"/>
              <a:cs typeface="Arial"/>
            </a:endParaRPr>
          </a:p>
          <a:p>
            <a:pPr marL="97790" indent="-85090" defTabSz="457200">
              <a:buClr>
                <a:srgbClr val="001F5F"/>
              </a:buClr>
              <a:buFontTx/>
              <a:buChar char="•"/>
              <a:tabLst>
                <a:tab pos="98425" algn="l"/>
              </a:tabLst>
            </a:pPr>
            <a:r>
              <a:rPr lang="it-IT" sz="1200" dirty="0">
                <a:solidFill>
                  <a:prstClr val="black"/>
                </a:solidFill>
                <a:latin typeface="Arial"/>
                <a:cs typeface="Arial"/>
              </a:rPr>
              <a:t>Bridge </a:t>
            </a:r>
            <a:r>
              <a:rPr lang="it-IT" sz="1200" dirty="0" err="1">
                <a:solidFill>
                  <a:prstClr val="black"/>
                </a:solidFill>
                <a:latin typeface="Arial"/>
                <a:cs typeface="Arial"/>
              </a:rPr>
              <a:t>between</a:t>
            </a:r>
            <a:r>
              <a:rPr lang="it-IT" sz="1200" dirty="0">
                <a:solidFill>
                  <a:prstClr val="black"/>
                </a:solidFill>
                <a:latin typeface="Arial"/>
                <a:cs typeface="Arial"/>
              </a:rPr>
              <a:t> </a:t>
            </a:r>
            <a:r>
              <a:rPr lang="it-IT" sz="1200" dirty="0" err="1">
                <a:solidFill>
                  <a:prstClr val="black"/>
                </a:solidFill>
                <a:latin typeface="Arial"/>
                <a:cs typeface="Arial"/>
              </a:rPr>
              <a:t>industry</a:t>
            </a:r>
            <a:r>
              <a:rPr lang="it-IT" sz="1200" dirty="0">
                <a:solidFill>
                  <a:prstClr val="black"/>
                </a:solidFill>
                <a:latin typeface="Arial"/>
                <a:cs typeface="Arial"/>
              </a:rPr>
              <a:t>, </a:t>
            </a:r>
            <a:r>
              <a:rPr lang="it-IT" sz="1200" dirty="0" err="1">
                <a:solidFill>
                  <a:prstClr val="black"/>
                </a:solidFill>
                <a:latin typeface="Arial"/>
                <a:cs typeface="Arial"/>
              </a:rPr>
              <a:t>research</a:t>
            </a:r>
            <a:r>
              <a:rPr lang="it-IT" sz="1200" dirty="0">
                <a:solidFill>
                  <a:prstClr val="black"/>
                </a:solidFill>
                <a:latin typeface="Arial"/>
                <a:cs typeface="Arial"/>
              </a:rPr>
              <a:t> and </a:t>
            </a:r>
            <a:r>
              <a:rPr lang="it-IT" sz="1200" dirty="0" err="1">
                <a:solidFill>
                  <a:prstClr val="black"/>
                </a:solidFill>
                <a:latin typeface="Arial"/>
                <a:cs typeface="Arial"/>
              </a:rPr>
              <a:t>finance</a:t>
            </a:r>
            <a:endParaRPr sz="1200" dirty="0">
              <a:solidFill>
                <a:prstClr val="black"/>
              </a:solidFill>
              <a:latin typeface="Arial"/>
              <a:cs typeface="Arial"/>
            </a:endParaRPr>
          </a:p>
        </p:txBody>
      </p:sp>
      <p:sp>
        <p:nvSpPr>
          <p:cNvPr id="4" name="object 4"/>
          <p:cNvSpPr txBox="1"/>
          <p:nvPr/>
        </p:nvSpPr>
        <p:spPr>
          <a:xfrm>
            <a:off x="134518" y="2798572"/>
            <a:ext cx="2424430" cy="1162497"/>
          </a:xfrm>
          <a:prstGeom prst="rect">
            <a:avLst/>
          </a:prstGeom>
        </p:spPr>
        <p:txBody>
          <a:bodyPr vert="horz" wrap="square" lIns="0" tIns="26034" rIns="0" bIns="0" rtlCol="0">
            <a:spAutoFit/>
          </a:bodyPr>
          <a:lstStyle/>
          <a:p>
            <a:pPr marL="12700" defTabSz="457200">
              <a:spcBef>
                <a:spcPts val="204"/>
              </a:spcBef>
            </a:pPr>
            <a:r>
              <a:rPr sz="1200" b="1" dirty="0">
                <a:solidFill>
                  <a:prstClr val="black"/>
                </a:solidFill>
                <a:latin typeface="Arial"/>
                <a:cs typeface="Arial"/>
              </a:rPr>
              <a:t>Mission:</a:t>
            </a:r>
            <a:endParaRPr sz="1200" dirty="0">
              <a:solidFill>
                <a:prstClr val="black"/>
              </a:solidFill>
              <a:latin typeface="Arial"/>
              <a:cs typeface="Arial"/>
            </a:endParaRPr>
          </a:p>
          <a:p>
            <a:pPr marL="97790" marR="5080" indent="-85090" defTabSz="457200">
              <a:spcBef>
                <a:spcPts val="110"/>
              </a:spcBef>
              <a:buClr>
                <a:srgbClr val="001F5F"/>
              </a:buClr>
              <a:buFontTx/>
              <a:buChar char="•"/>
              <a:tabLst>
                <a:tab pos="98425" algn="l"/>
              </a:tabLst>
            </a:pPr>
            <a:r>
              <a:rPr lang="it-IT" sz="1200" spc="-5" dirty="0" err="1">
                <a:solidFill>
                  <a:prstClr val="black"/>
                </a:solidFill>
                <a:latin typeface="Arial"/>
                <a:cs typeface="Arial"/>
              </a:rPr>
              <a:t>Address</a:t>
            </a:r>
            <a:r>
              <a:rPr lang="it-IT" sz="1200" spc="-5" dirty="0">
                <a:solidFill>
                  <a:prstClr val="black"/>
                </a:solidFill>
                <a:latin typeface="Arial"/>
                <a:cs typeface="Arial"/>
              </a:rPr>
              <a:t> companies on </a:t>
            </a:r>
            <a:r>
              <a:rPr lang="it-IT" sz="1200" spc="-5" dirty="0" err="1">
                <a:solidFill>
                  <a:prstClr val="black"/>
                </a:solidFill>
                <a:latin typeface="Arial"/>
                <a:cs typeface="Arial"/>
              </a:rPr>
              <a:t>existing</a:t>
            </a:r>
            <a:r>
              <a:rPr lang="it-IT" sz="1200" spc="-5" dirty="0">
                <a:solidFill>
                  <a:prstClr val="black"/>
                </a:solidFill>
                <a:latin typeface="Arial"/>
                <a:cs typeface="Arial"/>
              </a:rPr>
              <a:t> </a:t>
            </a:r>
            <a:r>
              <a:rPr lang="it-IT" sz="1200" spc="-5" dirty="0" err="1">
                <a:solidFill>
                  <a:prstClr val="black"/>
                </a:solidFill>
                <a:latin typeface="Arial"/>
                <a:cs typeface="Arial"/>
              </a:rPr>
              <a:t>opportunities</a:t>
            </a:r>
            <a:r>
              <a:rPr lang="it-IT" sz="1200" spc="-5" dirty="0">
                <a:solidFill>
                  <a:prstClr val="black"/>
                </a:solidFill>
                <a:latin typeface="Arial"/>
                <a:cs typeface="Arial"/>
              </a:rPr>
              <a:t> </a:t>
            </a:r>
            <a:r>
              <a:rPr lang="it-IT" sz="1200" spc="-5" dirty="0" err="1">
                <a:solidFill>
                  <a:prstClr val="black"/>
                </a:solidFill>
                <a:latin typeface="Arial"/>
                <a:cs typeface="Arial"/>
              </a:rPr>
              <a:t>coming</a:t>
            </a:r>
            <a:r>
              <a:rPr lang="it-IT" sz="1200" spc="-5" dirty="0">
                <a:solidFill>
                  <a:prstClr val="black"/>
                </a:solidFill>
                <a:latin typeface="Arial"/>
                <a:cs typeface="Arial"/>
              </a:rPr>
              <a:t> from </a:t>
            </a:r>
            <a:r>
              <a:rPr lang="it-IT" sz="1200" spc="-5" dirty="0" err="1">
                <a:solidFill>
                  <a:prstClr val="black"/>
                </a:solidFill>
                <a:latin typeface="Arial"/>
                <a:cs typeface="Arial"/>
              </a:rPr>
              <a:t>Industry</a:t>
            </a:r>
            <a:r>
              <a:rPr lang="it-IT" sz="1200" spc="-5" dirty="0">
                <a:solidFill>
                  <a:prstClr val="black"/>
                </a:solidFill>
                <a:latin typeface="Arial"/>
                <a:cs typeface="Arial"/>
              </a:rPr>
              <a:t> 4.0 </a:t>
            </a:r>
          </a:p>
          <a:p>
            <a:pPr marL="97790" marR="5080" indent="-85090" defTabSz="457200">
              <a:spcBef>
                <a:spcPts val="110"/>
              </a:spcBef>
              <a:buClr>
                <a:srgbClr val="001F5F"/>
              </a:buClr>
              <a:buFontTx/>
              <a:buChar char="•"/>
              <a:tabLst>
                <a:tab pos="98425" algn="l"/>
              </a:tabLst>
            </a:pPr>
            <a:r>
              <a:rPr lang="it-IT" sz="1200" spc="-5" dirty="0" err="1">
                <a:solidFill>
                  <a:prstClr val="black"/>
                </a:solidFill>
                <a:latin typeface="Arial"/>
                <a:cs typeface="Arial"/>
              </a:rPr>
              <a:t>Support</a:t>
            </a:r>
            <a:r>
              <a:rPr lang="it-IT" sz="1200" spc="-5" dirty="0">
                <a:solidFill>
                  <a:prstClr val="black"/>
                </a:solidFill>
                <a:latin typeface="Arial"/>
                <a:cs typeface="Arial"/>
              </a:rPr>
              <a:t> on </a:t>
            </a:r>
            <a:r>
              <a:rPr lang="it-IT" sz="1200" spc="-5" dirty="0" err="1">
                <a:solidFill>
                  <a:prstClr val="black"/>
                </a:solidFill>
                <a:latin typeface="Arial"/>
                <a:cs typeface="Arial"/>
              </a:rPr>
              <a:t>activities</a:t>
            </a:r>
            <a:r>
              <a:rPr lang="it-IT" sz="1200" spc="-5" dirty="0">
                <a:solidFill>
                  <a:prstClr val="black"/>
                </a:solidFill>
                <a:latin typeface="Arial"/>
                <a:cs typeface="Arial"/>
              </a:rPr>
              <a:t> of planning innovative </a:t>
            </a:r>
            <a:r>
              <a:rPr lang="it-IT" sz="1200" spc="-5" dirty="0" err="1">
                <a:solidFill>
                  <a:prstClr val="black"/>
                </a:solidFill>
                <a:latin typeface="Arial"/>
                <a:cs typeface="Arial"/>
              </a:rPr>
              <a:t>investments</a:t>
            </a:r>
            <a:endParaRPr sz="1200" dirty="0">
              <a:solidFill>
                <a:prstClr val="black"/>
              </a:solidFill>
              <a:latin typeface="Arial"/>
              <a:cs typeface="Arial"/>
            </a:endParaRPr>
          </a:p>
        </p:txBody>
      </p:sp>
      <p:sp>
        <p:nvSpPr>
          <p:cNvPr id="6" name="object 6"/>
          <p:cNvSpPr txBox="1"/>
          <p:nvPr/>
        </p:nvSpPr>
        <p:spPr>
          <a:xfrm>
            <a:off x="134519" y="3968918"/>
            <a:ext cx="2447925" cy="1120820"/>
          </a:xfrm>
          <a:prstGeom prst="rect">
            <a:avLst/>
          </a:prstGeom>
        </p:spPr>
        <p:txBody>
          <a:bodyPr vert="horz" wrap="square" lIns="0" tIns="12700" rIns="0" bIns="0" rtlCol="0">
            <a:spAutoFit/>
          </a:bodyPr>
          <a:lstStyle/>
          <a:p>
            <a:pPr marL="97790" marR="32384" indent="-85090" defTabSz="457200">
              <a:spcBef>
                <a:spcPts val="100"/>
              </a:spcBef>
              <a:buClr>
                <a:srgbClr val="001F5F"/>
              </a:buClr>
              <a:buFontTx/>
              <a:buChar char="•"/>
              <a:tabLst>
                <a:tab pos="98425" algn="l"/>
              </a:tabLst>
            </a:pPr>
            <a:r>
              <a:rPr lang="it-IT" sz="1200" spc="-5" dirty="0" err="1">
                <a:solidFill>
                  <a:prstClr val="black"/>
                </a:solidFill>
                <a:latin typeface="Arial"/>
                <a:cs typeface="Arial"/>
              </a:rPr>
              <a:t>Address</a:t>
            </a:r>
            <a:r>
              <a:rPr lang="it-IT" sz="1200" spc="-5" dirty="0">
                <a:solidFill>
                  <a:prstClr val="black"/>
                </a:solidFill>
                <a:latin typeface="Arial"/>
                <a:cs typeface="Arial"/>
              </a:rPr>
              <a:t> </a:t>
            </a:r>
            <a:r>
              <a:rPr lang="it-IT" sz="1200" spc="-5" dirty="0" err="1">
                <a:solidFill>
                  <a:prstClr val="black"/>
                </a:solidFill>
                <a:latin typeface="Arial"/>
                <a:cs typeface="Arial"/>
              </a:rPr>
              <a:t>towards</a:t>
            </a:r>
            <a:r>
              <a:rPr lang="it-IT" sz="1200" spc="-5" dirty="0">
                <a:solidFill>
                  <a:prstClr val="black"/>
                </a:solidFill>
                <a:latin typeface="Arial"/>
                <a:cs typeface="Arial"/>
              </a:rPr>
              <a:t> </a:t>
            </a:r>
            <a:r>
              <a:rPr lang="it-IT" sz="1200" spc="-5" dirty="0" err="1">
                <a:solidFill>
                  <a:prstClr val="black"/>
                </a:solidFill>
                <a:latin typeface="Arial"/>
                <a:cs typeface="Arial"/>
              </a:rPr>
              <a:t>Competence</a:t>
            </a:r>
            <a:r>
              <a:rPr lang="it-IT" sz="1200" spc="-5" dirty="0">
                <a:solidFill>
                  <a:prstClr val="black"/>
                </a:solidFill>
                <a:latin typeface="Arial"/>
                <a:cs typeface="Arial"/>
              </a:rPr>
              <a:t> Center </a:t>
            </a:r>
            <a:r>
              <a:rPr lang="it-IT" sz="1200" spc="-5" dirty="0" err="1">
                <a:solidFill>
                  <a:prstClr val="black"/>
                </a:solidFill>
                <a:latin typeface="Arial"/>
                <a:cs typeface="Arial"/>
              </a:rPr>
              <a:t>Industry</a:t>
            </a:r>
            <a:r>
              <a:rPr lang="it-IT" sz="1200" spc="-5" dirty="0">
                <a:solidFill>
                  <a:prstClr val="black"/>
                </a:solidFill>
                <a:latin typeface="Arial"/>
                <a:cs typeface="Arial"/>
              </a:rPr>
              <a:t> 4.0</a:t>
            </a:r>
            <a:endParaRPr sz="1200" dirty="0">
              <a:solidFill>
                <a:prstClr val="black"/>
              </a:solidFill>
              <a:latin typeface="Arial"/>
              <a:cs typeface="Arial"/>
            </a:endParaRPr>
          </a:p>
          <a:p>
            <a:pPr marL="97790" marR="5080" indent="-85090" defTabSz="457200">
              <a:buClr>
                <a:srgbClr val="001F5F"/>
              </a:buClr>
              <a:buFontTx/>
              <a:buChar char="•"/>
              <a:tabLst>
                <a:tab pos="98425" algn="l"/>
              </a:tabLst>
            </a:pPr>
            <a:r>
              <a:rPr lang="it-IT" sz="1200" spc="-5" dirty="0" err="1">
                <a:solidFill>
                  <a:prstClr val="black"/>
                </a:solidFill>
                <a:latin typeface="Arial"/>
                <a:cs typeface="Arial"/>
              </a:rPr>
              <a:t>Support</a:t>
            </a:r>
            <a:r>
              <a:rPr lang="it-IT" sz="1200" spc="-5" dirty="0">
                <a:solidFill>
                  <a:prstClr val="black"/>
                </a:solidFill>
                <a:latin typeface="Arial"/>
                <a:cs typeface="Arial"/>
              </a:rPr>
              <a:t> for the </a:t>
            </a:r>
            <a:r>
              <a:rPr lang="it-IT" sz="1200" spc="-5" dirty="0" err="1">
                <a:solidFill>
                  <a:prstClr val="black"/>
                </a:solidFill>
                <a:latin typeface="Arial"/>
                <a:cs typeface="Arial"/>
              </a:rPr>
              <a:t>access</a:t>
            </a:r>
            <a:r>
              <a:rPr lang="it-IT" sz="1200" spc="-5" dirty="0">
                <a:solidFill>
                  <a:prstClr val="black"/>
                </a:solidFill>
                <a:latin typeface="Arial"/>
                <a:cs typeface="Arial"/>
              </a:rPr>
              <a:t> of public and private  </a:t>
            </a:r>
            <a:r>
              <a:rPr lang="it-IT" sz="1200" spc="-5" dirty="0" err="1">
                <a:solidFill>
                  <a:prstClr val="black"/>
                </a:solidFill>
                <a:latin typeface="Arial"/>
                <a:cs typeface="Arial"/>
              </a:rPr>
              <a:t>financing</a:t>
            </a:r>
            <a:r>
              <a:rPr lang="it-IT" sz="1200" spc="-5" dirty="0">
                <a:solidFill>
                  <a:prstClr val="black"/>
                </a:solidFill>
                <a:latin typeface="Arial"/>
                <a:cs typeface="Arial"/>
              </a:rPr>
              <a:t> </a:t>
            </a:r>
            <a:r>
              <a:rPr lang="it-IT" sz="1200" spc="-5" dirty="0" err="1">
                <a:solidFill>
                  <a:prstClr val="black"/>
                </a:solidFill>
                <a:latin typeface="Arial"/>
                <a:cs typeface="Arial"/>
              </a:rPr>
              <a:t>instruments</a:t>
            </a:r>
            <a:endParaRPr lang="it-IT" sz="1200" spc="-5" dirty="0">
              <a:solidFill>
                <a:prstClr val="black"/>
              </a:solidFill>
              <a:latin typeface="Arial"/>
              <a:cs typeface="Arial"/>
            </a:endParaRPr>
          </a:p>
          <a:p>
            <a:pPr marL="97790" indent="-85090" defTabSz="457200">
              <a:buClr>
                <a:srgbClr val="001F5F"/>
              </a:buClr>
              <a:buFontTx/>
              <a:buChar char="•"/>
              <a:tabLst>
                <a:tab pos="98425" algn="l"/>
              </a:tabLst>
            </a:pPr>
            <a:r>
              <a:rPr lang="it-IT" sz="1200" spc="-5" dirty="0" err="1">
                <a:solidFill>
                  <a:prstClr val="black"/>
                </a:solidFill>
                <a:latin typeface="Arial"/>
                <a:cs typeface="Arial"/>
              </a:rPr>
              <a:t>Mentoring</a:t>
            </a:r>
            <a:r>
              <a:rPr lang="it-IT" sz="1200" spc="-5" dirty="0">
                <a:solidFill>
                  <a:prstClr val="black"/>
                </a:solidFill>
                <a:latin typeface="Arial"/>
                <a:cs typeface="Arial"/>
              </a:rPr>
              <a:t> </a:t>
            </a:r>
            <a:r>
              <a:rPr lang="it-IT" sz="1200" spc="-5" dirty="0" err="1">
                <a:solidFill>
                  <a:prstClr val="black"/>
                </a:solidFill>
                <a:latin typeface="Arial"/>
                <a:cs typeface="Arial"/>
              </a:rPr>
              <a:t>towards</a:t>
            </a:r>
            <a:r>
              <a:rPr lang="it-IT" sz="1200" spc="-5" dirty="0">
                <a:solidFill>
                  <a:prstClr val="black"/>
                </a:solidFill>
                <a:latin typeface="Arial"/>
                <a:cs typeface="Arial"/>
              </a:rPr>
              <a:t> companies</a:t>
            </a:r>
            <a:endParaRPr sz="1200" dirty="0">
              <a:solidFill>
                <a:prstClr val="black"/>
              </a:solidFill>
              <a:latin typeface="Arial"/>
              <a:cs typeface="Arial"/>
            </a:endParaRPr>
          </a:p>
          <a:p>
            <a:pPr marL="97790" indent="-85090" defTabSz="457200">
              <a:buClr>
                <a:srgbClr val="001F5F"/>
              </a:buClr>
              <a:buFontTx/>
              <a:buChar char="•"/>
              <a:tabLst>
                <a:tab pos="98425" algn="l"/>
              </a:tabLst>
            </a:pPr>
            <a:r>
              <a:rPr lang="it-IT" sz="1200" spc="-5" dirty="0" err="1">
                <a:solidFill>
                  <a:prstClr val="black"/>
                </a:solidFill>
                <a:latin typeface="Arial"/>
                <a:cs typeface="Arial"/>
              </a:rPr>
              <a:t>Interation</a:t>
            </a:r>
            <a:r>
              <a:rPr lang="it-IT" sz="1200" spc="-5" dirty="0">
                <a:solidFill>
                  <a:prstClr val="black"/>
                </a:solidFill>
                <a:latin typeface="Arial"/>
                <a:cs typeface="Arial"/>
              </a:rPr>
              <a:t> with </a:t>
            </a:r>
            <a:r>
              <a:rPr lang="it-IT" sz="1200" spc="-5" dirty="0" err="1">
                <a:solidFill>
                  <a:prstClr val="black"/>
                </a:solidFill>
                <a:latin typeface="Arial"/>
                <a:cs typeface="Arial"/>
              </a:rPr>
              <a:t>european</a:t>
            </a:r>
            <a:r>
              <a:rPr lang="it-IT" sz="1200" spc="-5" dirty="0">
                <a:solidFill>
                  <a:prstClr val="black"/>
                </a:solidFill>
                <a:latin typeface="Arial"/>
                <a:cs typeface="Arial"/>
              </a:rPr>
              <a:t> DIH</a:t>
            </a:r>
            <a:endParaRPr sz="1200" dirty="0">
              <a:solidFill>
                <a:prstClr val="black"/>
              </a:solidFill>
              <a:latin typeface="Arial"/>
              <a:cs typeface="Arial"/>
            </a:endParaRPr>
          </a:p>
        </p:txBody>
      </p:sp>
      <p:sp>
        <p:nvSpPr>
          <p:cNvPr id="7" name="object 7"/>
          <p:cNvSpPr txBox="1"/>
          <p:nvPr/>
        </p:nvSpPr>
        <p:spPr>
          <a:xfrm>
            <a:off x="5379846" y="2916088"/>
            <a:ext cx="269240" cy="178254"/>
          </a:xfrm>
          <a:prstGeom prst="rect">
            <a:avLst/>
          </a:prstGeom>
        </p:spPr>
        <p:txBody>
          <a:bodyPr vert="horz" wrap="square" lIns="0" tIns="16510" rIns="0" bIns="0" rtlCol="0">
            <a:spAutoFit/>
          </a:bodyPr>
          <a:lstStyle/>
          <a:p>
            <a:pPr marL="12700" defTabSz="457200">
              <a:spcBef>
                <a:spcPts val="130"/>
              </a:spcBef>
            </a:pPr>
            <a:r>
              <a:rPr sz="1050" i="1" spc="10" dirty="0">
                <a:solidFill>
                  <a:prstClr val="black"/>
                </a:solidFill>
                <a:latin typeface="Arial"/>
                <a:cs typeface="Arial"/>
              </a:rPr>
              <a:t>PMI</a:t>
            </a:r>
            <a:endParaRPr sz="1050" dirty="0">
              <a:solidFill>
                <a:prstClr val="black"/>
              </a:solidFill>
              <a:latin typeface="Arial"/>
              <a:cs typeface="Arial"/>
            </a:endParaRPr>
          </a:p>
        </p:txBody>
      </p:sp>
      <p:sp>
        <p:nvSpPr>
          <p:cNvPr id="8" name="object 8"/>
          <p:cNvSpPr/>
          <p:nvPr/>
        </p:nvSpPr>
        <p:spPr>
          <a:xfrm>
            <a:off x="163829" y="1537207"/>
            <a:ext cx="2320290" cy="0"/>
          </a:xfrm>
          <a:custGeom>
            <a:avLst/>
            <a:gdLst/>
            <a:ahLst/>
            <a:cxnLst/>
            <a:rect l="l" t="t" r="r" b="b"/>
            <a:pathLst>
              <a:path w="2320290">
                <a:moveTo>
                  <a:pt x="0" y="0"/>
                </a:moveTo>
                <a:lnTo>
                  <a:pt x="2320163" y="0"/>
                </a:lnTo>
              </a:path>
            </a:pathLst>
          </a:custGeom>
          <a:ln w="25908">
            <a:solidFill>
              <a:srgbClr val="C41200"/>
            </a:solidFill>
          </a:ln>
        </p:spPr>
        <p:txBody>
          <a:bodyPr wrap="square" lIns="0" tIns="0" rIns="0" bIns="0" rtlCol="0"/>
          <a:lstStyle/>
          <a:p>
            <a:pPr defTabSz="457200"/>
            <a:endParaRPr>
              <a:solidFill>
                <a:prstClr val="black"/>
              </a:solidFill>
            </a:endParaRPr>
          </a:p>
        </p:txBody>
      </p:sp>
      <p:sp>
        <p:nvSpPr>
          <p:cNvPr id="9" name="object 9"/>
          <p:cNvSpPr/>
          <p:nvPr/>
        </p:nvSpPr>
        <p:spPr>
          <a:xfrm>
            <a:off x="5846826" y="1537207"/>
            <a:ext cx="3118485" cy="0"/>
          </a:xfrm>
          <a:custGeom>
            <a:avLst/>
            <a:gdLst/>
            <a:ahLst/>
            <a:cxnLst/>
            <a:rect l="l" t="t" r="r" b="b"/>
            <a:pathLst>
              <a:path w="3118484">
                <a:moveTo>
                  <a:pt x="0" y="0"/>
                </a:moveTo>
                <a:lnTo>
                  <a:pt x="3118484" y="0"/>
                </a:lnTo>
              </a:path>
            </a:pathLst>
          </a:custGeom>
          <a:ln w="25908">
            <a:solidFill>
              <a:srgbClr val="4F81BC"/>
            </a:solidFill>
          </a:ln>
        </p:spPr>
        <p:txBody>
          <a:bodyPr wrap="square" lIns="0" tIns="0" rIns="0" bIns="0" rtlCol="0"/>
          <a:lstStyle/>
          <a:p>
            <a:pPr defTabSz="457200"/>
            <a:endParaRPr>
              <a:solidFill>
                <a:prstClr val="black"/>
              </a:solidFill>
            </a:endParaRPr>
          </a:p>
        </p:txBody>
      </p:sp>
      <p:sp>
        <p:nvSpPr>
          <p:cNvPr id="10" name="object 10"/>
          <p:cNvSpPr txBox="1"/>
          <p:nvPr/>
        </p:nvSpPr>
        <p:spPr>
          <a:xfrm>
            <a:off x="5812410" y="1161966"/>
            <a:ext cx="3152902" cy="228909"/>
          </a:xfrm>
          <a:prstGeom prst="rect">
            <a:avLst/>
          </a:prstGeom>
        </p:spPr>
        <p:txBody>
          <a:bodyPr vert="horz" wrap="square" lIns="0" tIns="13335" rIns="0" bIns="0" rtlCol="0">
            <a:spAutoFit/>
          </a:bodyPr>
          <a:lstStyle/>
          <a:p>
            <a:pPr marL="12700" defTabSz="457200">
              <a:spcBef>
                <a:spcPts val="105"/>
              </a:spcBef>
            </a:pPr>
            <a:r>
              <a:rPr sz="1400" b="1" spc="-5" dirty="0">
                <a:solidFill>
                  <a:prstClr val="black"/>
                </a:solidFill>
                <a:latin typeface="Arial"/>
                <a:cs typeface="Arial"/>
              </a:rPr>
              <a:t>Competence Center</a:t>
            </a:r>
            <a:r>
              <a:rPr sz="1400" b="1" spc="-75" dirty="0">
                <a:solidFill>
                  <a:prstClr val="black"/>
                </a:solidFill>
                <a:latin typeface="Arial"/>
                <a:cs typeface="Arial"/>
              </a:rPr>
              <a:t> </a:t>
            </a:r>
            <a:r>
              <a:rPr sz="1400" b="1" dirty="0">
                <a:solidFill>
                  <a:prstClr val="black"/>
                </a:solidFill>
                <a:latin typeface="Arial"/>
                <a:cs typeface="Arial"/>
              </a:rPr>
              <a:t>I</a:t>
            </a:r>
            <a:r>
              <a:rPr lang="it-IT" sz="1400" b="1" dirty="0" err="1">
                <a:solidFill>
                  <a:prstClr val="black"/>
                </a:solidFill>
                <a:latin typeface="Arial"/>
                <a:cs typeface="Arial"/>
              </a:rPr>
              <a:t>ndustry</a:t>
            </a:r>
            <a:r>
              <a:rPr sz="1400" b="1" dirty="0">
                <a:solidFill>
                  <a:prstClr val="black"/>
                </a:solidFill>
                <a:latin typeface="Arial"/>
                <a:cs typeface="Arial"/>
              </a:rPr>
              <a:t>4.0</a:t>
            </a:r>
            <a:endParaRPr sz="1400" dirty="0">
              <a:solidFill>
                <a:prstClr val="black"/>
              </a:solidFill>
              <a:latin typeface="Arial"/>
              <a:cs typeface="Arial"/>
            </a:endParaRPr>
          </a:p>
        </p:txBody>
      </p:sp>
      <p:sp>
        <p:nvSpPr>
          <p:cNvPr id="11" name="object 11"/>
          <p:cNvSpPr txBox="1"/>
          <p:nvPr/>
        </p:nvSpPr>
        <p:spPr>
          <a:xfrm>
            <a:off x="5884546" y="1602231"/>
            <a:ext cx="3249295" cy="4311949"/>
          </a:xfrm>
          <a:prstGeom prst="rect">
            <a:avLst/>
          </a:prstGeom>
        </p:spPr>
        <p:txBody>
          <a:bodyPr vert="horz" wrap="square" lIns="0" tIns="12700" rIns="0" bIns="0" rtlCol="0">
            <a:spAutoFit/>
          </a:bodyPr>
          <a:lstStyle/>
          <a:p>
            <a:pPr marL="12700" defTabSz="457200">
              <a:lnSpc>
                <a:spcPts val="1420"/>
              </a:lnSpc>
              <a:spcBef>
                <a:spcPts val="100"/>
              </a:spcBef>
            </a:pPr>
            <a:r>
              <a:rPr lang="it-IT" sz="1200" b="1" spc="-5" dirty="0" err="1">
                <a:solidFill>
                  <a:prstClr val="black"/>
                </a:solidFill>
                <a:latin typeface="Arial"/>
                <a:cs typeface="Arial"/>
              </a:rPr>
              <a:t>Features</a:t>
            </a:r>
            <a:r>
              <a:rPr sz="1200" b="1" spc="-5" dirty="0">
                <a:solidFill>
                  <a:prstClr val="black"/>
                </a:solidFill>
                <a:latin typeface="Arial"/>
                <a:cs typeface="Arial"/>
              </a:rPr>
              <a:t>:</a:t>
            </a:r>
            <a:endParaRPr sz="1200" dirty="0">
              <a:solidFill>
                <a:prstClr val="black"/>
              </a:solidFill>
              <a:latin typeface="Arial"/>
              <a:cs typeface="Arial"/>
            </a:endParaRPr>
          </a:p>
          <a:p>
            <a:pPr marL="97790" marR="472440" indent="-85090" defTabSz="457200">
              <a:lnSpc>
                <a:spcPts val="1300"/>
              </a:lnSpc>
              <a:spcBef>
                <a:spcPts val="140"/>
              </a:spcBef>
              <a:buClr>
                <a:srgbClr val="001F5F"/>
              </a:buClr>
              <a:buFontTx/>
              <a:buChar char="•"/>
              <a:tabLst>
                <a:tab pos="98425" algn="l"/>
              </a:tabLst>
            </a:pPr>
            <a:r>
              <a:rPr lang="it-IT" sz="1200" spc="-5" dirty="0" err="1">
                <a:solidFill>
                  <a:prstClr val="black"/>
                </a:solidFill>
                <a:latin typeface="Arial"/>
                <a:cs typeface="Arial"/>
              </a:rPr>
              <a:t>Few</a:t>
            </a:r>
            <a:r>
              <a:rPr lang="it-IT" sz="1200" spc="-5" dirty="0">
                <a:solidFill>
                  <a:prstClr val="black"/>
                </a:solidFill>
                <a:latin typeface="Arial"/>
                <a:cs typeface="Arial"/>
              </a:rPr>
              <a:t> and </a:t>
            </a:r>
            <a:r>
              <a:rPr lang="it-IT" sz="1200" spc="-5" dirty="0" err="1">
                <a:solidFill>
                  <a:prstClr val="black"/>
                </a:solidFill>
                <a:latin typeface="Arial"/>
                <a:cs typeface="Arial"/>
              </a:rPr>
              <a:t>selected</a:t>
            </a:r>
            <a:r>
              <a:rPr lang="it-IT" sz="1200" spc="-5" dirty="0">
                <a:solidFill>
                  <a:prstClr val="black"/>
                </a:solidFill>
                <a:latin typeface="Arial"/>
                <a:cs typeface="Arial"/>
              </a:rPr>
              <a:t> </a:t>
            </a:r>
            <a:r>
              <a:rPr lang="it-IT" sz="1200" spc="-5" dirty="0" err="1">
                <a:solidFill>
                  <a:prstClr val="black"/>
                </a:solidFill>
                <a:latin typeface="Arial"/>
                <a:cs typeface="Arial"/>
              </a:rPr>
              <a:t>national</a:t>
            </a:r>
            <a:r>
              <a:rPr lang="it-IT" sz="1200" spc="-5" dirty="0">
                <a:solidFill>
                  <a:prstClr val="black"/>
                </a:solidFill>
                <a:latin typeface="Arial"/>
                <a:cs typeface="Arial"/>
              </a:rPr>
              <a:t> </a:t>
            </a:r>
            <a:r>
              <a:rPr lang="it-IT" sz="1200" spc="-5" dirty="0" err="1">
                <a:solidFill>
                  <a:prstClr val="black"/>
                </a:solidFill>
                <a:latin typeface="Arial"/>
                <a:cs typeface="Arial"/>
              </a:rPr>
              <a:t>Competence</a:t>
            </a:r>
            <a:r>
              <a:rPr lang="it-IT" sz="1200" spc="-5" dirty="0">
                <a:solidFill>
                  <a:prstClr val="black"/>
                </a:solidFill>
                <a:latin typeface="Arial"/>
                <a:cs typeface="Arial"/>
              </a:rPr>
              <a:t> Centers</a:t>
            </a:r>
            <a:endParaRPr sz="1200" dirty="0">
              <a:solidFill>
                <a:prstClr val="black"/>
              </a:solidFill>
              <a:latin typeface="Arial"/>
              <a:cs typeface="Arial"/>
            </a:endParaRPr>
          </a:p>
          <a:p>
            <a:pPr marL="97790" indent="-85090" defTabSz="457200">
              <a:lnSpc>
                <a:spcPts val="1210"/>
              </a:lnSpc>
              <a:buClr>
                <a:srgbClr val="001F5F"/>
              </a:buClr>
              <a:buFontTx/>
              <a:buChar char="•"/>
              <a:tabLst>
                <a:tab pos="98425" algn="l"/>
              </a:tabLst>
            </a:pPr>
            <a:r>
              <a:rPr lang="it-IT" sz="1200" dirty="0">
                <a:solidFill>
                  <a:prstClr val="black"/>
                </a:solidFill>
                <a:latin typeface="Arial"/>
                <a:cs typeface="Arial"/>
              </a:rPr>
              <a:t>Strong </a:t>
            </a:r>
            <a:r>
              <a:rPr lang="it-IT" sz="1200" dirty="0" err="1">
                <a:solidFill>
                  <a:prstClr val="black"/>
                </a:solidFill>
                <a:latin typeface="Arial"/>
                <a:cs typeface="Arial"/>
              </a:rPr>
              <a:t>involvement</a:t>
            </a:r>
            <a:r>
              <a:rPr lang="it-IT" sz="1200" dirty="0">
                <a:solidFill>
                  <a:prstClr val="black"/>
                </a:solidFill>
                <a:latin typeface="Arial"/>
                <a:cs typeface="Arial"/>
              </a:rPr>
              <a:t> of </a:t>
            </a:r>
            <a:r>
              <a:rPr lang="it-IT" sz="1200" dirty="0" err="1">
                <a:solidFill>
                  <a:prstClr val="black"/>
                </a:solidFill>
                <a:latin typeface="Arial"/>
                <a:cs typeface="Arial"/>
              </a:rPr>
              <a:t>excellent</a:t>
            </a:r>
            <a:r>
              <a:rPr lang="it-IT" sz="1200" dirty="0">
                <a:solidFill>
                  <a:prstClr val="black"/>
                </a:solidFill>
                <a:latin typeface="Arial"/>
                <a:cs typeface="Arial"/>
              </a:rPr>
              <a:t> </a:t>
            </a:r>
            <a:r>
              <a:rPr lang="it-IT" sz="1200" dirty="0" err="1">
                <a:solidFill>
                  <a:prstClr val="black"/>
                </a:solidFill>
                <a:latin typeface="Arial"/>
                <a:cs typeface="Arial"/>
              </a:rPr>
              <a:t>University</a:t>
            </a:r>
            <a:r>
              <a:rPr lang="it-IT" sz="1200" dirty="0">
                <a:solidFill>
                  <a:prstClr val="black"/>
                </a:solidFill>
                <a:latin typeface="Arial"/>
                <a:cs typeface="Arial"/>
              </a:rPr>
              <a:t> Centers and strong private </a:t>
            </a:r>
            <a:r>
              <a:rPr lang="it-IT" sz="1200" dirty="0" err="1">
                <a:solidFill>
                  <a:prstClr val="black"/>
                </a:solidFill>
                <a:latin typeface="Arial"/>
                <a:cs typeface="Arial"/>
              </a:rPr>
              <a:t>players</a:t>
            </a:r>
            <a:endParaRPr sz="1200" dirty="0">
              <a:solidFill>
                <a:prstClr val="black"/>
              </a:solidFill>
              <a:latin typeface="Arial"/>
              <a:cs typeface="Arial"/>
            </a:endParaRPr>
          </a:p>
          <a:p>
            <a:pPr marL="97790" marR="739140" indent="-85090" defTabSz="457200">
              <a:lnSpc>
                <a:spcPts val="1310"/>
              </a:lnSpc>
              <a:spcBef>
                <a:spcPts val="80"/>
              </a:spcBef>
              <a:buClr>
                <a:srgbClr val="001F5F"/>
              </a:buClr>
              <a:buFontTx/>
              <a:buChar char="•"/>
              <a:tabLst>
                <a:tab pos="98425" algn="l"/>
              </a:tabLst>
            </a:pPr>
            <a:r>
              <a:rPr lang="it-IT" sz="1200" spc="-5" dirty="0" err="1">
                <a:solidFill>
                  <a:prstClr val="black"/>
                </a:solidFill>
                <a:latin typeface="Arial"/>
                <a:cs typeface="Arial"/>
              </a:rPr>
              <a:t>Contribution</a:t>
            </a:r>
            <a:r>
              <a:rPr lang="it-IT" sz="1200" spc="-5" dirty="0">
                <a:solidFill>
                  <a:prstClr val="black"/>
                </a:solidFill>
                <a:latin typeface="Arial"/>
                <a:cs typeface="Arial"/>
              </a:rPr>
              <a:t> of </a:t>
            </a:r>
            <a:r>
              <a:rPr lang="it-IT" sz="1200" spc="-5" dirty="0" err="1">
                <a:solidFill>
                  <a:prstClr val="black"/>
                </a:solidFill>
                <a:latin typeface="Arial"/>
                <a:cs typeface="Arial"/>
              </a:rPr>
              <a:t>selected</a:t>
            </a:r>
            <a:r>
              <a:rPr lang="it-IT" sz="1200" spc="-5" dirty="0">
                <a:solidFill>
                  <a:prstClr val="black"/>
                </a:solidFill>
                <a:latin typeface="Arial"/>
                <a:cs typeface="Arial"/>
              </a:rPr>
              <a:t> </a:t>
            </a:r>
            <a:r>
              <a:rPr lang="it-IT" sz="1200" spc="-5" dirty="0" err="1">
                <a:solidFill>
                  <a:prstClr val="black"/>
                </a:solidFill>
                <a:latin typeface="Arial"/>
                <a:cs typeface="Arial"/>
              </a:rPr>
              <a:t>stakeholders</a:t>
            </a:r>
            <a:r>
              <a:rPr lang="it-IT" sz="1200" spc="-5" dirty="0">
                <a:solidFill>
                  <a:prstClr val="black"/>
                </a:solidFill>
                <a:latin typeface="Arial"/>
                <a:cs typeface="Arial"/>
              </a:rPr>
              <a:t> </a:t>
            </a:r>
            <a:r>
              <a:rPr sz="1200" spc="-5" dirty="0">
                <a:solidFill>
                  <a:prstClr val="black"/>
                </a:solidFill>
                <a:latin typeface="Arial"/>
                <a:cs typeface="Arial"/>
              </a:rPr>
              <a:t>(e.g. </a:t>
            </a:r>
            <a:r>
              <a:rPr lang="it-IT" sz="1200" spc="-5" dirty="0" err="1">
                <a:solidFill>
                  <a:prstClr val="black"/>
                </a:solidFill>
                <a:latin typeface="Arial"/>
                <a:cs typeface="Arial"/>
              </a:rPr>
              <a:t>research</a:t>
            </a:r>
            <a:r>
              <a:rPr lang="it-IT" sz="1200" spc="-5" dirty="0">
                <a:solidFill>
                  <a:prstClr val="black"/>
                </a:solidFill>
                <a:latin typeface="Arial"/>
                <a:cs typeface="Arial"/>
              </a:rPr>
              <a:t>, start-up</a:t>
            </a:r>
            <a:r>
              <a:rPr sz="1200" spc="-5" dirty="0">
                <a:solidFill>
                  <a:prstClr val="black"/>
                </a:solidFill>
                <a:latin typeface="Arial"/>
                <a:cs typeface="Arial"/>
              </a:rPr>
              <a:t>,</a:t>
            </a:r>
            <a:r>
              <a:rPr sz="1200" dirty="0">
                <a:solidFill>
                  <a:prstClr val="black"/>
                </a:solidFill>
                <a:latin typeface="Arial"/>
                <a:cs typeface="Arial"/>
              </a:rPr>
              <a:t>,..)</a:t>
            </a:r>
          </a:p>
          <a:p>
            <a:pPr marL="97790" indent="-85090" defTabSz="457200">
              <a:lnSpc>
                <a:spcPts val="1200"/>
              </a:lnSpc>
              <a:buClr>
                <a:srgbClr val="001F5F"/>
              </a:buClr>
              <a:buFontTx/>
              <a:buChar char="•"/>
              <a:tabLst>
                <a:tab pos="98425" algn="l"/>
              </a:tabLst>
            </a:pPr>
            <a:r>
              <a:rPr lang="it-IT" sz="1200" spc="-5" dirty="0">
                <a:solidFill>
                  <a:prstClr val="black"/>
                </a:solidFill>
                <a:latin typeface="Arial"/>
                <a:cs typeface="Arial"/>
              </a:rPr>
              <a:t>Focus of centers on </a:t>
            </a:r>
            <a:r>
              <a:rPr lang="it-IT" sz="1200" spc="-5" dirty="0" err="1">
                <a:solidFill>
                  <a:prstClr val="black"/>
                </a:solidFill>
                <a:latin typeface="Arial"/>
                <a:cs typeface="Arial"/>
              </a:rPr>
              <a:t>specific</a:t>
            </a:r>
            <a:r>
              <a:rPr lang="it-IT" sz="1200" spc="-5" dirty="0">
                <a:solidFill>
                  <a:prstClr val="black"/>
                </a:solidFill>
                <a:latin typeface="Arial"/>
                <a:cs typeface="Arial"/>
              </a:rPr>
              <a:t> and </a:t>
            </a:r>
            <a:r>
              <a:rPr lang="it-IT" sz="1200" spc="-5" dirty="0" err="1">
                <a:solidFill>
                  <a:prstClr val="black"/>
                </a:solidFill>
                <a:latin typeface="Arial"/>
                <a:cs typeface="Arial"/>
              </a:rPr>
              <a:t>complementary</a:t>
            </a:r>
            <a:r>
              <a:rPr lang="it-IT" sz="1200" spc="-5" dirty="0">
                <a:solidFill>
                  <a:prstClr val="black"/>
                </a:solidFill>
                <a:latin typeface="Arial"/>
                <a:cs typeface="Arial"/>
              </a:rPr>
              <a:t> </a:t>
            </a:r>
            <a:r>
              <a:rPr lang="it-IT" sz="1200" spc="-5" dirty="0" err="1">
                <a:solidFill>
                  <a:prstClr val="black"/>
                </a:solidFill>
                <a:latin typeface="Arial"/>
                <a:cs typeface="Arial"/>
              </a:rPr>
              <a:t>technology</a:t>
            </a:r>
            <a:r>
              <a:rPr lang="it-IT" sz="1200" spc="-5" dirty="0">
                <a:solidFill>
                  <a:prstClr val="black"/>
                </a:solidFill>
                <a:latin typeface="Arial"/>
                <a:cs typeface="Arial"/>
              </a:rPr>
              <a:t> scope</a:t>
            </a:r>
            <a:endParaRPr sz="1200" dirty="0">
              <a:solidFill>
                <a:prstClr val="black"/>
              </a:solidFill>
              <a:latin typeface="Arial"/>
              <a:cs typeface="Arial"/>
            </a:endParaRPr>
          </a:p>
          <a:p>
            <a:pPr marL="97790" indent="-85090" defTabSz="457200">
              <a:lnSpc>
                <a:spcPts val="1300"/>
              </a:lnSpc>
              <a:buClr>
                <a:srgbClr val="001F5F"/>
              </a:buClr>
              <a:buFontTx/>
              <a:buChar char="•"/>
              <a:tabLst>
                <a:tab pos="98425" algn="l"/>
              </a:tabLst>
            </a:pPr>
            <a:r>
              <a:rPr lang="it-IT" sz="1200" spc="-5" dirty="0">
                <a:solidFill>
                  <a:prstClr val="black"/>
                </a:solidFill>
                <a:latin typeface="Arial"/>
                <a:cs typeface="Arial"/>
              </a:rPr>
              <a:t>Legal model and </a:t>
            </a:r>
            <a:r>
              <a:rPr lang="it-IT" sz="1200" spc="-5" dirty="0" err="1">
                <a:solidFill>
                  <a:prstClr val="black"/>
                </a:solidFill>
                <a:latin typeface="Arial"/>
                <a:cs typeface="Arial"/>
              </a:rPr>
              <a:t>adequate</a:t>
            </a:r>
            <a:r>
              <a:rPr lang="it-IT" sz="1200" spc="-5" dirty="0">
                <a:solidFill>
                  <a:prstClr val="black"/>
                </a:solidFill>
                <a:latin typeface="Arial"/>
                <a:cs typeface="Arial"/>
              </a:rPr>
              <a:t> management </a:t>
            </a:r>
            <a:r>
              <a:rPr lang="it-IT" sz="1200" spc="-5" dirty="0" err="1">
                <a:solidFill>
                  <a:prstClr val="black"/>
                </a:solidFill>
                <a:latin typeface="Arial"/>
                <a:cs typeface="Arial"/>
              </a:rPr>
              <a:t>competences</a:t>
            </a:r>
            <a:r>
              <a:rPr lang="it-IT" sz="1200" spc="-5" dirty="0">
                <a:solidFill>
                  <a:prstClr val="black"/>
                </a:solidFill>
                <a:latin typeface="Arial"/>
                <a:cs typeface="Arial"/>
              </a:rPr>
              <a:t> </a:t>
            </a:r>
          </a:p>
          <a:p>
            <a:pPr marL="97790" indent="-85090" defTabSz="457200">
              <a:lnSpc>
                <a:spcPts val="1300"/>
              </a:lnSpc>
              <a:buClr>
                <a:srgbClr val="001F5F"/>
              </a:buClr>
              <a:buFontTx/>
              <a:buChar char="•"/>
              <a:tabLst>
                <a:tab pos="98425" algn="l"/>
              </a:tabLst>
            </a:pPr>
            <a:endParaRPr lang="it-IT" sz="1200" b="1" spc="-5" dirty="0">
              <a:solidFill>
                <a:prstClr val="black"/>
              </a:solidFill>
              <a:latin typeface="Arial"/>
              <a:cs typeface="Arial"/>
            </a:endParaRPr>
          </a:p>
          <a:p>
            <a:pPr marL="97790" indent="-85090" defTabSz="457200">
              <a:lnSpc>
                <a:spcPts val="1300"/>
              </a:lnSpc>
              <a:buClr>
                <a:srgbClr val="001F5F"/>
              </a:buClr>
              <a:buFontTx/>
              <a:buChar char="•"/>
              <a:tabLst>
                <a:tab pos="98425" algn="l"/>
              </a:tabLst>
            </a:pPr>
            <a:r>
              <a:rPr sz="1200" b="1" dirty="0">
                <a:solidFill>
                  <a:prstClr val="black"/>
                </a:solidFill>
                <a:latin typeface="Arial"/>
                <a:cs typeface="Arial"/>
              </a:rPr>
              <a:t>Mission:</a:t>
            </a:r>
            <a:endParaRPr sz="1200" dirty="0">
              <a:solidFill>
                <a:prstClr val="black"/>
              </a:solidFill>
              <a:latin typeface="Arial"/>
              <a:cs typeface="Arial"/>
            </a:endParaRPr>
          </a:p>
          <a:p>
            <a:pPr marL="97790" indent="-85090" defTabSz="457200">
              <a:lnSpc>
                <a:spcPts val="1300"/>
              </a:lnSpc>
              <a:buClr>
                <a:srgbClr val="001F5F"/>
              </a:buClr>
              <a:buFontTx/>
              <a:buChar char="•"/>
              <a:tabLst>
                <a:tab pos="98425" algn="l"/>
              </a:tabLst>
            </a:pPr>
            <a:r>
              <a:rPr lang="it-IT" sz="1200" spc="-5" dirty="0">
                <a:solidFill>
                  <a:prstClr val="black"/>
                </a:solidFill>
                <a:latin typeface="Arial"/>
                <a:cs typeface="Arial"/>
              </a:rPr>
              <a:t>Training and </a:t>
            </a:r>
            <a:r>
              <a:rPr sz="1200" spc="-5" dirty="0">
                <a:solidFill>
                  <a:prstClr val="black"/>
                </a:solidFill>
                <a:latin typeface="Arial"/>
                <a:cs typeface="Arial"/>
              </a:rPr>
              <a:t> awareness </a:t>
            </a:r>
            <a:r>
              <a:rPr lang="it-IT" sz="1200" spc="-5" dirty="0">
                <a:solidFill>
                  <a:prstClr val="black"/>
                </a:solidFill>
                <a:latin typeface="Arial"/>
                <a:cs typeface="Arial"/>
              </a:rPr>
              <a:t>on </a:t>
            </a:r>
            <a:r>
              <a:rPr lang="it-IT" sz="1200" spc="-5" dirty="0" err="1">
                <a:solidFill>
                  <a:prstClr val="black"/>
                </a:solidFill>
                <a:latin typeface="Arial"/>
                <a:cs typeface="Arial"/>
              </a:rPr>
              <a:t>Industry</a:t>
            </a:r>
            <a:r>
              <a:rPr lang="it-IT" sz="1200" spc="-5" dirty="0">
                <a:solidFill>
                  <a:prstClr val="black"/>
                </a:solidFill>
                <a:latin typeface="Arial"/>
                <a:cs typeface="Arial"/>
              </a:rPr>
              <a:t> 4.0</a:t>
            </a:r>
            <a:endParaRPr sz="1200" dirty="0">
              <a:solidFill>
                <a:prstClr val="black"/>
              </a:solidFill>
              <a:latin typeface="Arial"/>
              <a:cs typeface="Arial"/>
            </a:endParaRPr>
          </a:p>
          <a:p>
            <a:pPr marL="97790" marR="199390" indent="-85090" defTabSz="457200">
              <a:lnSpc>
                <a:spcPts val="1300"/>
              </a:lnSpc>
              <a:spcBef>
                <a:spcPts val="95"/>
              </a:spcBef>
              <a:buClr>
                <a:srgbClr val="001F5F"/>
              </a:buClr>
              <a:buFontTx/>
              <a:buChar char="•"/>
              <a:tabLst>
                <a:tab pos="98425" algn="l"/>
              </a:tabLst>
            </a:pPr>
            <a:r>
              <a:rPr sz="1200" spc="-5" dirty="0">
                <a:solidFill>
                  <a:prstClr val="black"/>
                </a:solidFill>
                <a:latin typeface="Arial"/>
                <a:cs typeface="Arial"/>
              </a:rPr>
              <a:t>Live </a:t>
            </a:r>
            <a:r>
              <a:rPr sz="1200" dirty="0">
                <a:solidFill>
                  <a:prstClr val="black"/>
                </a:solidFill>
                <a:latin typeface="Arial"/>
                <a:cs typeface="Arial"/>
              </a:rPr>
              <a:t>demo </a:t>
            </a:r>
            <a:r>
              <a:rPr lang="it-IT" sz="1200" spc="-5" dirty="0">
                <a:solidFill>
                  <a:prstClr val="black"/>
                </a:solidFill>
                <a:latin typeface="Arial"/>
                <a:cs typeface="Arial"/>
              </a:rPr>
              <a:t>on innovative </a:t>
            </a:r>
            <a:r>
              <a:rPr lang="it-IT" sz="1200" spc="-5" dirty="0" err="1">
                <a:solidFill>
                  <a:prstClr val="black"/>
                </a:solidFill>
                <a:latin typeface="Arial"/>
                <a:cs typeface="Arial"/>
              </a:rPr>
              <a:t>technologies</a:t>
            </a:r>
            <a:r>
              <a:rPr lang="it-IT" sz="1200" spc="-5" dirty="0">
                <a:solidFill>
                  <a:prstClr val="black"/>
                </a:solidFill>
                <a:latin typeface="Arial"/>
                <a:cs typeface="Arial"/>
              </a:rPr>
              <a:t> and</a:t>
            </a:r>
            <a:r>
              <a:rPr sz="1200" spc="-5" dirty="0">
                <a:solidFill>
                  <a:prstClr val="black"/>
                </a:solidFill>
                <a:latin typeface="Arial"/>
                <a:cs typeface="Arial"/>
              </a:rPr>
              <a:t> </a:t>
            </a:r>
            <a:r>
              <a:rPr lang="it-IT" sz="1200" spc="-5" dirty="0" err="1">
                <a:solidFill>
                  <a:prstClr val="black"/>
                </a:solidFill>
                <a:latin typeface="Arial"/>
                <a:cs typeface="Arial"/>
              </a:rPr>
              <a:t>access</a:t>
            </a:r>
            <a:r>
              <a:rPr lang="it-IT" sz="1200" spc="-5" dirty="0">
                <a:solidFill>
                  <a:prstClr val="black"/>
                </a:solidFill>
                <a:latin typeface="Arial"/>
                <a:cs typeface="Arial"/>
              </a:rPr>
              <a:t> to best </a:t>
            </a:r>
            <a:r>
              <a:rPr lang="it-IT" sz="1200" spc="-5" dirty="0" err="1">
                <a:solidFill>
                  <a:prstClr val="black"/>
                </a:solidFill>
                <a:latin typeface="Arial"/>
                <a:cs typeface="Arial"/>
              </a:rPr>
              <a:t>practices</a:t>
            </a:r>
            <a:r>
              <a:rPr lang="it-IT" sz="1200" spc="-5" dirty="0">
                <a:solidFill>
                  <a:prstClr val="black"/>
                </a:solidFill>
                <a:latin typeface="Arial"/>
                <a:cs typeface="Arial"/>
              </a:rPr>
              <a:t> on </a:t>
            </a:r>
            <a:r>
              <a:rPr lang="it-IT" sz="1200" spc="-5" dirty="0" err="1">
                <a:solidFill>
                  <a:prstClr val="black"/>
                </a:solidFill>
                <a:latin typeface="Arial"/>
                <a:cs typeface="Arial"/>
              </a:rPr>
              <a:t>Industry</a:t>
            </a:r>
            <a:r>
              <a:rPr lang="it-IT" sz="1200" spc="-5" dirty="0">
                <a:solidFill>
                  <a:prstClr val="black"/>
                </a:solidFill>
                <a:latin typeface="Arial"/>
                <a:cs typeface="Arial"/>
              </a:rPr>
              <a:t> 4.0 scope</a:t>
            </a:r>
            <a:endParaRPr sz="1200" dirty="0">
              <a:solidFill>
                <a:prstClr val="black"/>
              </a:solidFill>
              <a:latin typeface="Arial"/>
              <a:cs typeface="Arial"/>
            </a:endParaRPr>
          </a:p>
          <a:p>
            <a:pPr marL="97790" indent="-85090" defTabSz="457200">
              <a:lnSpc>
                <a:spcPts val="1205"/>
              </a:lnSpc>
              <a:buClr>
                <a:srgbClr val="001F5F"/>
              </a:buClr>
              <a:buFontTx/>
              <a:buChar char="•"/>
              <a:tabLst>
                <a:tab pos="98425" algn="l"/>
              </a:tabLst>
            </a:pPr>
            <a:r>
              <a:rPr lang="it-IT" sz="1200" spc="-5" dirty="0" err="1">
                <a:solidFill>
                  <a:prstClr val="black"/>
                </a:solidFill>
                <a:latin typeface="Arial"/>
                <a:cs typeface="Arial"/>
              </a:rPr>
              <a:t>Technological</a:t>
            </a:r>
            <a:r>
              <a:rPr lang="it-IT" sz="1200" spc="-5" dirty="0">
                <a:solidFill>
                  <a:prstClr val="black"/>
                </a:solidFill>
                <a:latin typeface="Arial"/>
                <a:cs typeface="Arial"/>
              </a:rPr>
              <a:t> </a:t>
            </a:r>
            <a:r>
              <a:rPr sz="1200" spc="-5" dirty="0">
                <a:solidFill>
                  <a:prstClr val="black"/>
                </a:solidFill>
                <a:latin typeface="Arial"/>
                <a:cs typeface="Arial"/>
              </a:rPr>
              <a:t>Advisory </a:t>
            </a:r>
            <a:r>
              <a:rPr lang="it-IT" sz="1200" spc="-5" dirty="0">
                <a:solidFill>
                  <a:prstClr val="black"/>
                </a:solidFill>
                <a:latin typeface="Arial"/>
                <a:cs typeface="Arial"/>
              </a:rPr>
              <a:t>for SME on </a:t>
            </a:r>
            <a:r>
              <a:rPr lang="it-IT" sz="1200" spc="-5" dirty="0" err="1">
                <a:solidFill>
                  <a:prstClr val="black"/>
                </a:solidFill>
                <a:latin typeface="Arial"/>
                <a:cs typeface="Arial"/>
              </a:rPr>
              <a:t>Industry</a:t>
            </a:r>
            <a:r>
              <a:rPr lang="it-IT" sz="1200" spc="-5" dirty="0">
                <a:solidFill>
                  <a:prstClr val="black"/>
                </a:solidFill>
                <a:latin typeface="Arial"/>
                <a:cs typeface="Arial"/>
              </a:rPr>
              <a:t> 4.0</a:t>
            </a:r>
            <a:endParaRPr sz="1200" dirty="0">
              <a:solidFill>
                <a:prstClr val="black"/>
              </a:solidFill>
              <a:latin typeface="Arial"/>
              <a:cs typeface="Arial"/>
            </a:endParaRPr>
          </a:p>
          <a:p>
            <a:pPr marL="97790" indent="-85090" defTabSz="457200">
              <a:lnSpc>
                <a:spcPts val="1305"/>
              </a:lnSpc>
              <a:buClr>
                <a:srgbClr val="001F5F"/>
              </a:buClr>
              <a:buFontTx/>
              <a:buChar char="•"/>
              <a:tabLst>
                <a:tab pos="98425" algn="l"/>
              </a:tabLst>
            </a:pPr>
            <a:r>
              <a:rPr lang="it-IT" sz="1200" dirty="0" err="1">
                <a:solidFill>
                  <a:prstClr val="black"/>
                </a:solidFill>
                <a:latin typeface="Arial"/>
                <a:cs typeface="Arial"/>
              </a:rPr>
              <a:t>Launch</a:t>
            </a:r>
            <a:r>
              <a:rPr lang="it-IT" sz="1200" dirty="0">
                <a:solidFill>
                  <a:prstClr val="black"/>
                </a:solidFill>
                <a:latin typeface="Arial"/>
                <a:cs typeface="Arial"/>
              </a:rPr>
              <a:t> and </a:t>
            </a:r>
            <a:r>
              <a:rPr lang="it-IT" sz="1200" dirty="0" err="1">
                <a:solidFill>
                  <a:prstClr val="black"/>
                </a:solidFill>
                <a:latin typeface="Arial"/>
                <a:cs typeface="Arial"/>
              </a:rPr>
              <a:t>acceleration</a:t>
            </a:r>
            <a:r>
              <a:rPr lang="it-IT" sz="1200" dirty="0">
                <a:solidFill>
                  <a:prstClr val="black"/>
                </a:solidFill>
                <a:latin typeface="Arial"/>
                <a:cs typeface="Arial"/>
              </a:rPr>
              <a:t> of innovative </a:t>
            </a:r>
            <a:r>
              <a:rPr lang="it-IT" sz="1200" dirty="0" err="1">
                <a:solidFill>
                  <a:prstClr val="black"/>
                </a:solidFill>
                <a:latin typeface="Arial"/>
                <a:cs typeface="Arial"/>
              </a:rPr>
              <a:t>projects</a:t>
            </a:r>
            <a:r>
              <a:rPr lang="it-IT" sz="1200" dirty="0">
                <a:solidFill>
                  <a:prstClr val="black"/>
                </a:solidFill>
                <a:latin typeface="Arial"/>
                <a:cs typeface="Arial"/>
              </a:rPr>
              <a:t> with a strong </a:t>
            </a:r>
            <a:r>
              <a:rPr lang="it-IT" sz="1200" dirty="0" err="1">
                <a:solidFill>
                  <a:prstClr val="black"/>
                </a:solidFill>
                <a:latin typeface="Arial"/>
                <a:cs typeface="Arial"/>
              </a:rPr>
              <a:t>technological</a:t>
            </a:r>
            <a:r>
              <a:rPr lang="it-IT" sz="1200" dirty="0">
                <a:solidFill>
                  <a:prstClr val="black"/>
                </a:solidFill>
                <a:latin typeface="Arial"/>
                <a:cs typeface="Arial"/>
              </a:rPr>
              <a:t> </a:t>
            </a:r>
            <a:r>
              <a:rPr lang="it-IT" sz="1200" dirty="0" err="1">
                <a:solidFill>
                  <a:prstClr val="black"/>
                </a:solidFill>
                <a:latin typeface="Arial"/>
                <a:cs typeface="Arial"/>
              </a:rPr>
              <a:t>development</a:t>
            </a:r>
            <a:r>
              <a:rPr lang="it-IT" sz="1200" dirty="0">
                <a:solidFill>
                  <a:prstClr val="black"/>
                </a:solidFill>
                <a:latin typeface="Arial"/>
                <a:cs typeface="Arial"/>
              </a:rPr>
              <a:t> </a:t>
            </a:r>
          </a:p>
          <a:p>
            <a:pPr marL="97790" indent="-85090" defTabSz="457200">
              <a:lnSpc>
                <a:spcPts val="1305"/>
              </a:lnSpc>
              <a:buClr>
                <a:srgbClr val="001F5F"/>
              </a:buClr>
              <a:buFontTx/>
              <a:buChar char="•"/>
              <a:tabLst>
                <a:tab pos="98425" algn="l"/>
              </a:tabLst>
            </a:pPr>
            <a:r>
              <a:rPr lang="it-IT" sz="1200" spc="-5" dirty="0" err="1">
                <a:solidFill>
                  <a:prstClr val="black"/>
                </a:solidFill>
                <a:latin typeface="Arial"/>
                <a:cs typeface="Arial"/>
              </a:rPr>
              <a:t>Support</a:t>
            </a:r>
            <a:r>
              <a:rPr lang="it-IT" sz="1200" spc="-5" dirty="0">
                <a:solidFill>
                  <a:prstClr val="black"/>
                </a:solidFill>
                <a:latin typeface="Arial"/>
                <a:cs typeface="Arial"/>
              </a:rPr>
              <a:t> to the </a:t>
            </a:r>
            <a:r>
              <a:rPr lang="it-IT" sz="1200" spc="-5" dirty="0" err="1">
                <a:solidFill>
                  <a:prstClr val="black"/>
                </a:solidFill>
                <a:latin typeface="Arial"/>
                <a:cs typeface="Arial"/>
              </a:rPr>
              <a:t>experimentation</a:t>
            </a:r>
            <a:r>
              <a:rPr lang="it-IT" sz="1200" spc="-5" dirty="0">
                <a:solidFill>
                  <a:prstClr val="black"/>
                </a:solidFill>
                <a:latin typeface="Arial"/>
                <a:cs typeface="Arial"/>
              </a:rPr>
              <a:t> and production of new </a:t>
            </a:r>
            <a:r>
              <a:rPr lang="it-IT" sz="1200" spc="-5" dirty="0" err="1">
                <a:solidFill>
                  <a:prstClr val="black"/>
                </a:solidFill>
                <a:latin typeface="Arial"/>
                <a:cs typeface="Arial"/>
              </a:rPr>
              <a:t>technologies</a:t>
            </a:r>
            <a:r>
              <a:rPr lang="it-IT" sz="1200" spc="-5" dirty="0">
                <a:solidFill>
                  <a:prstClr val="black"/>
                </a:solidFill>
                <a:latin typeface="Arial"/>
                <a:cs typeface="Arial"/>
              </a:rPr>
              <a:t> in </a:t>
            </a:r>
            <a:r>
              <a:rPr lang="it-IT" sz="1200" spc="-5" dirty="0" err="1">
                <a:solidFill>
                  <a:prstClr val="black"/>
                </a:solidFill>
                <a:latin typeface="Arial"/>
                <a:cs typeface="Arial"/>
              </a:rPr>
              <a:t>Industry</a:t>
            </a:r>
            <a:r>
              <a:rPr lang="it-IT" sz="1200" spc="-5" dirty="0">
                <a:solidFill>
                  <a:prstClr val="black"/>
                </a:solidFill>
                <a:latin typeface="Arial"/>
                <a:cs typeface="Arial"/>
              </a:rPr>
              <a:t> 4.0 scope</a:t>
            </a:r>
            <a:endParaRPr sz="1200" dirty="0">
              <a:solidFill>
                <a:prstClr val="black"/>
              </a:solidFill>
              <a:latin typeface="Arial"/>
              <a:cs typeface="Arial"/>
            </a:endParaRPr>
          </a:p>
          <a:p>
            <a:pPr marL="97790" indent="-85090" defTabSz="457200">
              <a:lnSpc>
                <a:spcPts val="1200"/>
              </a:lnSpc>
              <a:buClr>
                <a:srgbClr val="001F5F"/>
              </a:buClr>
              <a:buFontTx/>
              <a:buChar char="•"/>
              <a:tabLst>
                <a:tab pos="98425" algn="l"/>
              </a:tabLst>
            </a:pPr>
            <a:r>
              <a:rPr lang="it-IT" sz="1200" spc="-5" dirty="0" err="1">
                <a:solidFill>
                  <a:prstClr val="black"/>
                </a:solidFill>
                <a:latin typeface="Arial"/>
                <a:cs typeface="Arial"/>
              </a:rPr>
              <a:t>Coordination</a:t>
            </a:r>
            <a:r>
              <a:rPr lang="it-IT" sz="1200" spc="-5" dirty="0">
                <a:solidFill>
                  <a:prstClr val="black"/>
                </a:solidFill>
                <a:latin typeface="Arial"/>
                <a:cs typeface="Arial"/>
              </a:rPr>
              <a:t> with </a:t>
            </a:r>
            <a:r>
              <a:rPr sz="1200" spc="-5" dirty="0">
                <a:solidFill>
                  <a:prstClr val="black"/>
                </a:solidFill>
                <a:latin typeface="Arial"/>
                <a:cs typeface="Arial"/>
              </a:rPr>
              <a:t> </a:t>
            </a:r>
            <a:r>
              <a:rPr lang="it-IT" sz="1200" spc="-5" dirty="0" err="1">
                <a:solidFill>
                  <a:prstClr val="black"/>
                </a:solidFill>
                <a:latin typeface="Arial"/>
                <a:cs typeface="Arial"/>
              </a:rPr>
              <a:t>european</a:t>
            </a:r>
            <a:r>
              <a:rPr lang="it-IT" sz="1200" spc="-5" dirty="0">
                <a:solidFill>
                  <a:prstClr val="black"/>
                </a:solidFill>
                <a:latin typeface="Arial"/>
                <a:cs typeface="Arial"/>
              </a:rPr>
              <a:t> </a:t>
            </a:r>
            <a:r>
              <a:rPr lang="it-IT" sz="1200" spc="-5" dirty="0" err="1">
                <a:solidFill>
                  <a:prstClr val="black"/>
                </a:solidFill>
                <a:latin typeface="Arial"/>
                <a:cs typeface="Arial"/>
              </a:rPr>
              <a:t>Competence</a:t>
            </a:r>
            <a:r>
              <a:rPr lang="it-IT" sz="1200" spc="-5" dirty="0">
                <a:solidFill>
                  <a:prstClr val="black"/>
                </a:solidFill>
                <a:latin typeface="Arial"/>
                <a:cs typeface="Arial"/>
              </a:rPr>
              <a:t> Centers</a:t>
            </a:r>
            <a:endParaRPr sz="1200" dirty="0">
              <a:solidFill>
                <a:prstClr val="black"/>
              </a:solidFill>
              <a:latin typeface="Arial"/>
              <a:cs typeface="Arial"/>
            </a:endParaRPr>
          </a:p>
          <a:p>
            <a:pPr marR="5080" algn="r" defTabSz="457200">
              <a:spcBef>
                <a:spcPts val="254"/>
              </a:spcBef>
            </a:pPr>
            <a:r>
              <a:rPr sz="800" spc="-5" dirty="0">
                <a:solidFill>
                  <a:prstClr val="black"/>
                </a:solidFill>
                <a:latin typeface="Arial"/>
                <a:cs typeface="Arial"/>
              </a:rPr>
              <a:t>15</a:t>
            </a:r>
            <a:endParaRPr sz="800" dirty="0">
              <a:solidFill>
                <a:prstClr val="black"/>
              </a:solidFill>
              <a:latin typeface="Arial"/>
              <a:cs typeface="Arial"/>
            </a:endParaRPr>
          </a:p>
        </p:txBody>
      </p:sp>
      <p:sp>
        <p:nvSpPr>
          <p:cNvPr id="12" name="object 12"/>
          <p:cNvSpPr txBox="1"/>
          <p:nvPr/>
        </p:nvSpPr>
        <p:spPr>
          <a:xfrm>
            <a:off x="5176774" y="4380313"/>
            <a:ext cx="635635" cy="178254"/>
          </a:xfrm>
          <a:prstGeom prst="rect">
            <a:avLst/>
          </a:prstGeom>
        </p:spPr>
        <p:txBody>
          <a:bodyPr vert="horz" wrap="square" lIns="0" tIns="16510" rIns="0" bIns="0" rtlCol="0">
            <a:spAutoFit/>
          </a:bodyPr>
          <a:lstStyle/>
          <a:p>
            <a:pPr marL="12700" defTabSz="457200">
              <a:spcBef>
                <a:spcPts val="130"/>
              </a:spcBef>
            </a:pPr>
            <a:r>
              <a:rPr lang="it-IT" sz="1050" i="1" spc="10" dirty="0" err="1">
                <a:solidFill>
                  <a:prstClr val="black"/>
                </a:solidFill>
                <a:latin typeface="Arial"/>
                <a:cs typeface="Arial"/>
              </a:rPr>
              <a:t>University</a:t>
            </a:r>
            <a:endParaRPr sz="1050" dirty="0">
              <a:solidFill>
                <a:prstClr val="black"/>
              </a:solidFill>
              <a:latin typeface="Arial"/>
              <a:cs typeface="Arial"/>
            </a:endParaRPr>
          </a:p>
        </p:txBody>
      </p:sp>
      <p:sp>
        <p:nvSpPr>
          <p:cNvPr id="13" name="object 13"/>
          <p:cNvSpPr/>
          <p:nvPr/>
        </p:nvSpPr>
        <p:spPr>
          <a:xfrm>
            <a:off x="3066288" y="2424176"/>
            <a:ext cx="2377440" cy="2820416"/>
          </a:xfrm>
          <a:prstGeom prst="rect">
            <a:avLst/>
          </a:prstGeom>
          <a:blipFill>
            <a:blip r:embed="rId2" cstate="print"/>
            <a:stretch>
              <a:fillRect/>
            </a:stretch>
          </a:blipFill>
        </p:spPr>
        <p:txBody>
          <a:bodyPr wrap="square" lIns="0" tIns="0" rIns="0" bIns="0" rtlCol="0"/>
          <a:lstStyle/>
          <a:p>
            <a:pPr defTabSz="457200"/>
            <a:endParaRPr>
              <a:solidFill>
                <a:prstClr val="black"/>
              </a:solidFill>
            </a:endParaRPr>
          </a:p>
        </p:txBody>
      </p:sp>
      <p:sp>
        <p:nvSpPr>
          <p:cNvPr id="14" name="object 14"/>
          <p:cNvSpPr/>
          <p:nvPr/>
        </p:nvSpPr>
        <p:spPr>
          <a:xfrm>
            <a:off x="3113786" y="2456519"/>
            <a:ext cx="2282825" cy="2694093"/>
          </a:xfrm>
          <a:custGeom>
            <a:avLst/>
            <a:gdLst/>
            <a:ahLst/>
            <a:cxnLst/>
            <a:rect l="l" t="t" r="r" b="b"/>
            <a:pathLst>
              <a:path w="2282825" h="2020570">
                <a:moveTo>
                  <a:pt x="1231900" y="0"/>
                </a:moveTo>
                <a:lnTo>
                  <a:pt x="1190235" y="4335"/>
                </a:lnTo>
                <a:lnTo>
                  <a:pt x="1148339" y="17050"/>
                </a:lnTo>
                <a:lnTo>
                  <a:pt x="1106267" y="36451"/>
                </a:lnTo>
                <a:lnTo>
                  <a:pt x="1064077" y="60844"/>
                </a:lnTo>
                <a:lnTo>
                  <a:pt x="1021826" y="88534"/>
                </a:lnTo>
                <a:lnTo>
                  <a:pt x="937369" y="147034"/>
                </a:lnTo>
                <a:lnTo>
                  <a:pt x="895278" y="174455"/>
                </a:lnTo>
                <a:lnTo>
                  <a:pt x="853355" y="198398"/>
                </a:lnTo>
                <a:lnTo>
                  <a:pt x="811656" y="217169"/>
                </a:lnTo>
                <a:lnTo>
                  <a:pt x="764211" y="231491"/>
                </a:lnTo>
                <a:lnTo>
                  <a:pt x="714841" y="240885"/>
                </a:lnTo>
                <a:lnTo>
                  <a:pt x="664567" y="247066"/>
                </a:lnTo>
                <a:lnTo>
                  <a:pt x="565387" y="256646"/>
                </a:lnTo>
                <a:lnTo>
                  <a:pt x="518522" y="263473"/>
                </a:lnTo>
                <a:lnTo>
                  <a:pt x="474833" y="273944"/>
                </a:lnTo>
                <a:lnTo>
                  <a:pt x="435341" y="289772"/>
                </a:lnTo>
                <a:lnTo>
                  <a:pt x="401065" y="312674"/>
                </a:lnTo>
                <a:lnTo>
                  <a:pt x="373307" y="344355"/>
                </a:lnTo>
                <a:lnTo>
                  <a:pt x="351632" y="383891"/>
                </a:lnTo>
                <a:lnTo>
                  <a:pt x="334588" y="429175"/>
                </a:lnTo>
                <a:lnTo>
                  <a:pt x="320724" y="478100"/>
                </a:lnTo>
                <a:lnTo>
                  <a:pt x="308588" y="528558"/>
                </a:lnTo>
                <a:lnTo>
                  <a:pt x="296728" y="578442"/>
                </a:lnTo>
                <a:lnTo>
                  <a:pt x="283692" y="625645"/>
                </a:lnTo>
                <a:lnTo>
                  <a:pt x="268028" y="668060"/>
                </a:lnTo>
                <a:lnTo>
                  <a:pt x="248285" y="703580"/>
                </a:lnTo>
                <a:lnTo>
                  <a:pt x="218176" y="734204"/>
                </a:lnTo>
                <a:lnTo>
                  <a:pt x="180415" y="757193"/>
                </a:lnTo>
                <a:lnTo>
                  <a:pt x="138695" y="775093"/>
                </a:lnTo>
                <a:lnTo>
                  <a:pt x="96710" y="790448"/>
                </a:lnTo>
                <a:lnTo>
                  <a:pt x="58154" y="805802"/>
                </a:lnTo>
                <a:lnTo>
                  <a:pt x="26721" y="823702"/>
                </a:lnTo>
                <a:lnTo>
                  <a:pt x="6105" y="846691"/>
                </a:lnTo>
                <a:lnTo>
                  <a:pt x="0" y="877316"/>
                </a:lnTo>
                <a:lnTo>
                  <a:pt x="7974" y="908125"/>
                </a:lnTo>
                <a:lnTo>
                  <a:pt x="26578" y="943487"/>
                </a:lnTo>
                <a:lnTo>
                  <a:pt x="53663" y="982525"/>
                </a:lnTo>
                <a:lnTo>
                  <a:pt x="86624" y="1023794"/>
                </a:lnTo>
                <a:lnTo>
                  <a:pt x="123539" y="1066704"/>
                </a:lnTo>
                <a:lnTo>
                  <a:pt x="199838" y="1152946"/>
                </a:lnTo>
                <a:lnTo>
                  <a:pt x="234696" y="1194242"/>
                </a:lnTo>
                <a:lnTo>
                  <a:pt x="264341" y="1232965"/>
                </a:lnTo>
                <a:lnTo>
                  <a:pt x="286512" y="1268095"/>
                </a:lnTo>
                <a:lnTo>
                  <a:pt x="303588" y="1313533"/>
                </a:lnTo>
                <a:lnTo>
                  <a:pt x="308264" y="1355884"/>
                </a:lnTo>
                <a:lnTo>
                  <a:pt x="306472" y="1395604"/>
                </a:lnTo>
                <a:lnTo>
                  <a:pt x="304148" y="1433152"/>
                </a:lnTo>
                <a:lnTo>
                  <a:pt x="307224" y="1468984"/>
                </a:lnTo>
                <a:lnTo>
                  <a:pt x="353313" y="1537335"/>
                </a:lnTo>
                <a:lnTo>
                  <a:pt x="426210" y="1577504"/>
                </a:lnTo>
                <a:lnTo>
                  <a:pt x="474088" y="1596086"/>
                </a:lnTo>
                <a:lnTo>
                  <a:pt x="527033" y="1613954"/>
                </a:lnTo>
                <a:lnTo>
                  <a:pt x="583128" y="1631323"/>
                </a:lnTo>
                <a:lnTo>
                  <a:pt x="697107" y="1665423"/>
                </a:lnTo>
                <a:lnTo>
                  <a:pt x="751160" y="1682586"/>
                </a:lnTo>
                <a:lnTo>
                  <a:pt x="800701" y="1700110"/>
                </a:lnTo>
                <a:lnTo>
                  <a:pt x="843815" y="1718212"/>
                </a:lnTo>
                <a:lnTo>
                  <a:pt x="878586" y="1737106"/>
                </a:lnTo>
                <a:lnTo>
                  <a:pt x="910871" y="1765373"/>
                </a:lnTo>
                <a:lnTo>
                  <a:pt x="937200" y="1828242"/>
                </a:lnTo>
                <a:lnTo>
                  <a:pt x="941197" y="1860296"/>
                </a:lnTo>
                <a:lnTo>
                  <a:pt x="945717" y="1891063"/>
                </a:lnTo>
                <a:lnTo>
                  <a:pt x="976237" y="1943645"/>
                </a:lnTo>
                <a:lnTo>
                  <a:pt x="1012189" y="1962912"/>
                </a:lnTo>
                <a:lnTo>
                  <a:pt x="1086915" y="1983983"/>
                </a:lnTo>
                <a:lnTo>
                  <a:pt x="1133169" y="1993582"/>
                </a:lnTo>
                <a:lnTo>
                  <a:pt x="1183781" y="2002154"/>
                </a:lnTo>
                <a:lnTo>
                  <a:pt x="1237573" y="2009399"/>
                </a:lnTo>
                <a:lnTo>
                  <a:pt x="1293368" y="2015013"/>
                </a:lnTo>
                <a:lnTo>
                  <a:pt x="1349988" y="2018696"/>
                </a:lnTo>
                <a:lnTo>
                  <a:pt x="1406256" y="2020146"/>
                </a:lnTo>
                <a:lnTo>
                  <a:pt x="1460996" y="2019061"/>
                </a:lnTo>
                <a:lnTo>
                  <a:pt x="1513028" y="2015140"/>
                </a:lnTo>
                <a:lnTo>
                  <a:pt x="1561177" y="2008081"/>
                </a:lnTo>
                <a:lnTo>
                  <a:pt x="1604264" y="1997583"/>
                </a:lnTo>
                <a:lnTo>
                  <a:pt x="1651356" y="1979840"/>
                </a:lnTo>
                <a:lnTo>
                  <a:pt x="1696184" y="1956623"/>
                </a:lnTo>
                <a:lnTo>
                  <a:pt x="1738776" y="1928714"/>
                </a:lnTo>
                <a:lnTo>
                  <a:pt x="1779162" y="1896895"/>
                </a:lnTo>
                <a:lnTo>
                  <a:pt x="1817370" y="1861947"/>
                </a:lnTo>
                <a:lnTo>
                  <a:pt x="1853428" y="1824651"/>
                </a:lnTo>
                <a:lnTo>
                  <a:pt x="1887367" y="1785791"/>
                </a:lnTo>
                <a:lnTo>
                  <a:pt x="1919215" y="1746147"/>
                </a:lnTo>
                <a:lnTo>
                  <a:pt x="1949001" y="1706502"/>
                </a:lnTo>
                <a:lnTo>
                  <a:pt x="1976754" y="1667637"/>
                </a:lnTo>
                <a:lnTo>
                  <a:pt x="2004091" y="1622767"/>
                </a:lnTo>
                <a:lnTo>
                  <a:pt x="2027273" y="1573963"/>
                </a:lnTo>
                <a:lnTo>
                  <a:pt x="2047084" y="1522546"/>
                </a:lnTo>
                <a:lnTo>
                  <a:pt x="2064308" y="1469841"/>
                </a:lnTo>
                <a:lnTo>
                  <a:pt x="2079729" y="1417170"/>
                </a:lnTo>
                <a:lnTo>
                  <a:pt x="2094131" y="1365856"/>
                </a:lnTo>
                <a:lnTo>
                  <a:pt x="2108297" y="1317224"/>
                </a:lnTo>
                <a:lnTo>
                  <a:pt x="2123013" y="1272596"/>
                </a:lnTo>
                <a:lnTo>
                  <a:pt x="2139061" y="1233297"/>
                </a:lnTo>
                <a:lnTo>
                  <a:pt x="2168016" y="1185593"/>
                </a:lnTo>
                <a:lnTo>
                  <a:pt x="2200952" y="1148127"/>
                </a:lnTo>
                <a:lnTo>
                  <a:pt x="2233358" y="1116679"/>
                </a:lnTo>
                <a:lnTo>
                  <a:pt x="2260726" y="1087030"/>
                </a:lnTo>
                <a:lnTo>
                  <a:pt x="2278549" y="1054961"/>
                </a:lnTo>
                <a:lnTo>
                  <a:pt x="2282316" y="1016254"/>
                </a:lnTo>
                <a:lnTo>
                  <a:pt x="2271944" y="982525"/>
                </a:lnTo>
                <a:lnTo>
                  <a:pt x="2250322" y="946763"/>
                </a:lnTo>
                <a:lnTo>
                  <a:pt x="2220976" y="909372"/>
                </a:lnTo>
                <a:lnTo>
                  <a:pt x="2153214" y="831331"/>
                </a:lnTo>
                <a:lnTo>
                  <a:pt x="2121850" y="791493"/>
                </a:lnTo>
                <a:lnTo>
                  <a:pt x="2096865" y="751653"/>
                </a:lnTo>
                <a:lnTo>
                  <a:pt x="2081784" y="712216"/>
                </a:lnTo>
                <a:lnTo>
                  <a:pt x="2080458" y="671833"/>
                </a:lnTo>
                <a:lnTo>
                  <a:pt x="2091180" y="629471"/>
                </a:lnTo>
                <a:lnTo>
                  <a:pt x="2109137" y="586151"/>
                </a:lnTo>
                <a:lnTo>
                  <a:pt x="2129520" y="542893"/>
                </a:lnTo>
                <a:lnTo>
                  <a:pt x="2147515" y="500718"/>
                </a:lnTo>
                <a:lnTo>
                  <a:pt x="2158311" y="460648"/>
                </a:lnTo>
                <a:lnTo>
                  <a:pt x="2157097" y="423704"/>
                </a:lnTo>
                <a:lnTo>
                  <a:pt x="2139061" y="390906"/>
                </a:lnTo>
                <a:lnTo>
                  <a:pt x="2079903" y="352217"/>
                </a:lnTo>
                <a:lnTo>
                  <a:pt x="2038817" y="336272"/>
                </a:lnTo>
                <a:lnTo>
                  <a:pt x="1992071" y="321940"/>
                </a:lnTo>
                <a:lnTo>
                  <a:pt x="1941172" y="308735"/>
                </a:lnTo>
                <a:lnTo>
                  <a:pt x="1778626" y="270993"/>
                </a:lnTo>
                <a:lnTo>
                  <a:pt x="1726187" y="257409"/>
                </a:lnTo>
                <a:lnTo>
                  <a:pt x="1677131" y="242509"/>
                </a:lnTo>
                <a:lnTo>
                  <a:pt x="1632965" y="225806"/>
                </a:lnTo>
                <a:lnTo>
                  <a:pt x="1588718" y="203723"/>
                </a:lnTo>
                <a:lnTo>
                  <a:pt x="1546461" y="177499"/>
                </a:lnTo>
                <a:lnTo>
                  <a:pt x="1505794" y="148644"/>
                </a:lnTo>
                <a:lnTo>
                  <a:pt x="1427622" y="89090"/>
                </a:lnTo>
                <a:lnTo>
                  <a:pt x="1389314" y="61415"/>
                </a:lnTo>
                <a:lnTo>
                  <a:pt x="1350990" y="37156"/>
                </a:lnTo>
                <a:lnTo>
                  <a:pt x="1312247" y="17826"/>
                </a:lnTo>
                <a:lnTo>
                  <a:pt x="1272684" y="4937"/>
                </a:lnTo>
                <a:lnTo>
                  <a:pt x="1231900" y="0"/>
                </a:lnTo>
                <a:close/>
              </a:path>
            </a:pathLst>
          </a:custGeom>
          <a:solidFill>
            <a:srgbClr val="FFFFFF"/>
          </a:solidFill>
        </p:spPr>
        <p:txBody>
          <a:bodyPr wrap="square" lIns="0" tIns="0" rIns="0" bIns="0" rtlCol="0"/>
          <a:lstStyle/>
          <a:p>
            <a:pPr defTabSz="457200"/>
            <a:endParaRPr>
              <a:solidFill>
                <a:prstClr val="black"/>
              </a:solidFill>
            </a:endParaRPr>
          </a:p>
        </p:txBody>
      </p:sp>
      <p:sp>
        <p:nvSpPr>
          <p:cNvPr id="15" name="object 15"/>
          <p:cNvSpPr/>
          <p:nvPr/>
        </p:nvSpPr>
        <p:spPr>
          <a:xfrm>
            <a:off x="3113786" y="2456519"/>
            <a:ext cx="2282825" cy="2694093"/>
          </a:xfrm>
          <a:custGeom>
            <a:avLst/>
            <a:gdLst/>
            <a:ahLst/>
            <a:cxnLst/>
            <a:rect l="l" t="t" r="r" b="b"/>
            <a:pathLst>
              <a:path w="2282825" h="2020570">
                <a:moveTo>
                  <a:pt x="811656" y="217169"/>
                </a:moveTo>
                <a:lnTo>
                  <a:pt x="764211" y="231491"/>
                </a:lnTo>
                <a:lnTo>
                  <a:pt x="714841" y="240885"/>
                </a:lnTo>
                <a:lnTo>
                  <a:pt x="664567" y="247066"/>
                </a:lnTo>
                <a:lnTo>
                  <a:pt x="614409" y="251748"/>
                </a:lnTo>
                <a:lnTo>
                  <a:pt x="565387" y="256646"/>
                </a:lnTo>
                <a:lnTo>
                  <a:pt x="518522" y="263473"/>
                </a:lnTo>
                <a:lnTo>
                  <a:pt x="474833" y="273944"/>
                </a:lnTo>
                <a:lnTo>
                  <a:pt x="435341" y="289772"/>
                </a:lnTo>
                <a:lnTo>
                  <a:pt x="401065" y="312674"/>
                </a:lnTo>
                <a:lnTo>
                  <a:pt x="373307" y="344355"/>
                </a:lnTo>
                <a:lnTo>
                  <a:pt x="351632" y="383891"/>
                </a:lnTo>
                <a:lnTo>
                  <a:pt x="334588" y="429175"/>
                </a:lnTo>
                <a:lnTo>
                  <a:pt x="320724" y="478100"/>
                </a:lnTo>
                <a:lnTo>
                  <a:pt x="308588" y="528558"/>
                </a:lnTo>
                <a:lnTo>
                  <a:pt x="296728" y="578442"/>
                </a:lnTo>
                <a:lnTo>
                  <a:pt x="283692" y="625645"/>
                </a:lnTo>
                <a:lnTo>
                  <a:pt x="268028" y="668060"/>
                </a:lnTo>
                <a:lnTo>
                  <a:pt x="248285" y="703580"/>
                </a:lnTo>
                <a:lnTo>
                  <a:pt x="218176" y="734204"/>
                </a:lnTo>
                <a:lnTo>
                  <a:pt x="180415" y="757193"/>
                </a:lnTo>
                <a:lnTo>
                  <a:pt x="138695" y="775093"/>
                </a:lnTo>
                <a:lnTo>
                  <a:pt x="96710" y="790448"/>
                </a:lnTo>
                <a:lnTo>
                  <a:pt x="58154" y="805802"/>
                </a:lnTo>
                <a:lnTo>
                  <a:pt x="26721" y="823702"/>
                </a:lnTo>
                <a:lnTo>
                  <a:pt x="6105" y="846691"/>
                </a:lnTo>
                <a:lnTo>
                  <a:pt x="0" y="877316"/>
                </a:lnTo>
                <a:lnTo>
                  <a:pt x="7974" y="908125"/>
                </a:lnTo>
                <a:lnTo>
                  <a:pt x="26578" y="943487"/>
                </a:lnTo>
                <a:lnTo>
                  <a:pt x="53549" y="982382"/>
                </a:lnTo>
                <a:lnTo>
                  <a:pt x="86624" y="1023794"/>
                </a:lnTo>
                <a:lnTo>
                  <a:pt x="123539" y="1066704"/>
                </a:lnTo>
                <a:lnTo>
                  <a:pt x="162031" y="1110094"/>
                </a:lnTo>
                <a:lnTo>
                  <a:pt x="199838" y="1152946"/>
                </a:lnTo>
                <a:lnTo>
                  <a:pt x="234696" y="1194242"/>
                </a:lnTo>
                <a:lnTo>
                  <a:pt x="264341" y="1232965"/>
                </a:lnTo>
                <a:lnTo>
                  <a:pt x="286512" y="1268095"/>
                </a:lnTo>
                <a:lnTo>
                  <a:pt x="303588" y="1313533"/>
                </a:lnTo>
                <a:lnTo>
                  <a:pt x="308264" y="1355884"/>
                </a:lnTo>
                <a:lnTo>
                  <a:pt x="306472" y="1395604"/>
                </a:lnTo>
                <a:lnTo>
                  <a:pt x="304148" y="1433152"/>
                </a:lnTo>
                <a:lnTo>
                  <a:pt x="307224" y="1468984"/>
                </a:lnTo>
                <a:lnTo>
                  <a:pt x="353313" y="1537335"/>
                </a:lnTo>
                <a:lnTo>
                  <a:pt x="426210" y="1577504"/>
                </a:lnTo>
                <a:lnTo>
                  <a:pt x="474088" y="1596086"/>
                </a:lnTo>
                <a:lnTo>
                  <a:pt x="527033" y="1613954"/>
                </a:lnTo>
                <a:lnTo>
                  <a:pt x="583128" y="1631323"/>
                </a:lnTo>
                <a:lnTo>
                  <a:pt x="640458" y="1648407"/>
                </a:lnTo>
                <a:lnTo>
                  <a:pt x="697107" y="1665423"/>
                </a:lnTo>
                <a:lnTo>
                  <a:pt x="751160" y="1682586"/>
                </a:lnTo>
                <a:lnTo>
                  <a:pt x="800701" y="1700110"/>
                </a:lnTo>
                <a:lnTo>
                  <a:pt x="843815" y="1718212"/>
                </a:lnTo>
                <a:lnTo>
                  <a:pt x="878586" y="1737106"/>
                </a:lnTo>
                <a:lnTo>
                  <a:pt x="910871" y="1765373"/>
                </a:lnTo>
                <a:lnTo>
                  <a:pt x="937200" y="1828242"/>
                </a:lnTo>
                <a:lnTo>
                  <a:pt x="941197" y="1860296"/>
                </a:lnTo>
                <a:lnTo>
                  <a:pt x="945717" y="1891063"/>
                </a:lnTo>
                <a:lnTo>
                  <a:pt x="976237" y="1943645"/>
                </a:lnTo>
                <a:lnTo>
                  <a:pt x="1012189" y="1962912"/>
                </a:lnTo>
                <a:lnTo>
                  <a:pt x="1086915" y="1983983"/>
                </a:lnTo>
                <a:lnTo>
                  <a:pt x="1133169" y="1993582"/>
                </a:lnTo>
                <a:lnTo>
                  <a:pt x="1183781" y="2002154"/>
                </a:lnTo>
                <a:lnTo>
                  <a:pt x="1237573" y="2009399"/>
                </a:lnTo>
                <a:lnTo>
                  <a:pt x="1293368" y="2015013"/>
                </a:lnTo>
                <a:lnTo>
                  <a:pt x="1349988" y="2018696"/>
                </a:lnTo>
                <a:lnTo>
                  <a:pt x="1406256" y="2020146"/>
                </a:lnTo>
                <a:lnTo>
                  <a:pt x="1460996" y="2019061"/>
                </a:lnTo>
                <a:lnTo>
                  <a:pt x="1513028" y="2015140"/>
                </a:lnTo>
                <a:lnTo>
                  <a:pt x="1561177" y="2008081"/>
                </a:lnTo>
                <a:lnTo>
                  <a:pt x="1604264" y="1997583"/>
                </a:lnTo>
                <a:lnTo>
                  <a:pt x="1651356" y="1979840"/>
                </a:lnTo>
                <a:lnTo>
                  <a:pt x="1696184" y="1956623"/>
                </a:lnTo>
                <a:lnTo>
                  <a:pt x="1738776" y="1928714"/>
                </a:lnTo>
                <a:lnTo>
                  <a:pt x="1779162" y="1896895"/>
                </a:lnTo>
                <a:lnTo>
                  <a:pt x="1817370" y="1861947"/>
                </a:lnTo>
                <a:lnTo>
                  <a:pt x="1853428" y="1824651"/>
                </a:lnTo>
                <a:lnTo>
                  <a:pt x="1887367" y="1785791"/>
                </a:lnTo>
                <a:lnTo>
                  <a:pt x="1919215" y="1746147"/>
                </a:lnTo>
                <a:lnTo>
                  <a:pt x="1949001" y="1706502"/>
                </a:lnTo>
                <a:lnTo>
                  <a:pt x="1976754" y="1667637"/>
                </a:lnTo>
                <a:lnTo>
                  <a:pt x="2004091" y="1622767"/>
                </a:lnTo>
                <a:lnTo>
                  <a:pt x="2027273" y="1573963"/>
                </a:lnTo>
                <a:lnTo>
                  <a:pt x="2047084" y="1522546"/>
                </a:lnTo>
                <a:lnTo>
                  <a:pt x="2064308" y="1469841"/>
                </a:lnTo>
                <a:lnTo>
                  <a:pt x="2079729" y="1417170"/>
                </a:lnTo>
                <a:lnTo>
                  <a:pt x="2094131" y="1365856"/>
                </a:lnTo>
                <a:lnTo>
                  <a:pt x="2108297" y="1317224"/>
                </a:lnTo>
                <a:lnTo>
                  <a:pt x="2123013" y="1272596"/>
                </a:lnTo>
                <a:lnTo>
                  <a:pt x="2139061" y="1233297"/>
                </a:lnTo>
                <a:lnTo>
                  <a:pt x="2168016" y="1185593"/>
                </a:lnTo>
                <a:lnTo>
                  <a:pt x="2200952" y="1148127"/>
                </a:lnTo>
                <a:lnTo>
                  <a:pt x="2233358" y="1116679"/>
                </a:lnTo>
                <a:lnTo>
                  <a:pt x="2260726" y="1087030"/>
                </a:lnTo>
                <a:lnTo>
                  <a:pt x="2278549" y="1054961"/>
                </a:lnTo>
                <a:lnTo>
                  <a:pt x="2282316" y="1016254"/>
                </a:lnTo>
                <a:lnTo>
                  <a:pt x="2271944" y="982525"/>
                </a:lnTo>
                <a:lnTo>
                  <a:pt x="2250322" y="946763"/>
                </a:lnTo>
                <a:lnTo>
                  <a:pt x="2220976" y="909372"/>
                </a:lnTo>
                <a:lnTo>
                  <a:pt x="2187432" y="870759"/>
                </a:lnTo>
                <a:lnTo>
                  <a:pt x="2153214" y="831331"/>
                </a:lnTo>
                <a:lnTo>
                  <a:pt x="2121850" y="791493"/>
                </a:lnTo>
                <a:lnTo>
                  <a:pt x="2096865" y="751653"/>
                </a:lnTo>
                <a:lnTo>
                  <a:pt x="2081784" y="712216"/>
                </a:lnTo>
                <a:lnTo>
                  <a:pt x="2080458" y="671833"/>
                </a:lnTo>
                <a:lnTo>
                  <a:pt x="2091180" y="629471"/>
                </a:lnTo>
                <a:lnTo>
                  <a:pt x="2109137" y="586151"/>
                </a:lnTo>
                <a:lnTo>
                  <a:pt x="2129520" y="542893"/>
                </a:lnTo>
                <a:lnTo>
                  <a:pt x="2147515" y="500718"/>
                </a:lnTo>
                <a:lnTo>
                  <a:pt x="2158311" y="460648"/>
                </a:lnTo>
                <a:lnTo>
                  <a:pt x="2157097" y="423704"/>
                </a:lnTo>
                <a:lnTo>
                  <a:pt x="2139061" y="390906"/>
                </a:lnTo>
                <a:lnTo>
                  <a:pt x="2079903" y="352217"/>
                </a:lnTo>
                <a:lnTo>
                  <a:pt x="2038817" y="336272"/>
                </a:lnTo>
                <a:lnTo>
                  <a:pt x="1992071" y="321940"/>
                </a:lnTo>
                <a:lnTo>
                  <a:pt x="1941172" y="308735"/>
                </a:lnTo>
                <a:lnTo>
                  <a:pt x="1887626" y="296168"/>
                </a:lnTo>
                <a:lnTo>
                  <a:pt x="1832942" y="283750"/>
                </a:lnTo>
                <a:lnTo>
                  <a:pt x="1778626" y="270993"/>
                </a:lnTo>
                <a:lnTo>
                  <a:pt x="1726187" y="257409"/>
                </a:lnTo>
                <a:lnTo>
                  <a:pt x="1677131" y="242509"/>
                </a:lnTo>
                <a:lnTo>
                  <a:pt x="1632965" y="225806"/>
                </a:lnTo>
                <a:lnTo>
                  <a:pt x="1588718" y="203723"/>
                </a:lnTo>
                <a:lnTo>
                  <a:pt x="1546461" y="177499"/>
                </a:lnTo>
                <a:lnTo>
                  <a:pt x="1505794" y="148644"/>
                </a:lnTo>
                <a:lnTo>
                  <a:pt x="1466315" y="118670"/>
                </a:lnTo>
                <a:lnTo>
                  <a:pt x="1427622" y="89090"/>
                </a:lnTo>
                <a:lnTo>
                  <a:pt x="1389314" y="61415"/>
                </a:lnTo>
                <a:lnTo>
                  <a:pt x="1350990" y="37156"/>
                </a:lnTo>
                <a:lnTo>
                  <a:pt x="1312247" y="17826"/>
                </a:lnTo>
                <a:lnTo>
                  <a:pt x="1272684" y="4937"/>
                </a:lnTo>
                <a:lnTo>
                  <a:pt x="1231900" y="0"/>
                </a:lnTo>
                <a:lnTo>
                  <a:pt x="1190235" y="4335"/>
                </a:lnTo>
                <a:lnTo>
                  <a:pt x="1148339" y="17050"/>
                </a:lnTo>
                <a:lnTo>
                  <a:pt x="1106267" y="36451"/>
                </a:lnTo>
                <a:lnTo>
                  <a:pt x="1064077" y="60844"/>
                </a:lnTo>
                <a:lnTo>
                  <a:pt x="1021826" y="88534"/>
                </a:lnTo>
                <a:lnTo>
                  <a:pt x="979571" y="117829"/>
                </a:lnTo>
                <a:lnTo>
                  <a:pt x="937369" y="147034"/>
                </a:lnTo>
                <a:lnTo>
                  <a:pt x="895278" y="174455"/>
                </a:lnTo>
                <a:lnTo>
                  <a:pt x="853355" y="198398"/>
                </a:lnTo>
                <a:lnTo>
                  <a:pt x="811656" y="217169"/>
                </a:lnTo>
                <a:close/>
              </a:path>
            </a:pathLst>
          </a:custGeom>
          <a:ln w="9144">
            <a:solidFill>
              <a:srgbClr val="C41200"/>
            </a:solidFill>
          </a:ln>
        </p:spPr>
        <p:txBody>
          <a:bodyPr wrap="square" lIns="0" tIns="0" rIns="0" bIns="0" rtlCol="0"/>
          <a:lstStyle/>
          <a:p>
            <a:pPr defTabSz="457200"/>
            <a:endParaRPr>
              <a:solidFill>
                <a:prstClr val="black"/>
              </a:solidFill>
            </a:endParaRPr>
          </a:p>
        </p:txBody>
      </p:sp>
      <p:sp>
        <p:nvSpPr>
          <p:cNvPr id="16" name="object 16"/>
          <p:cNvSpPr txBox="1"/>
          <p:nvPr/>
        </p:nvSpPr>
        <p:spPr>
          <a:xfrm>
            <a:off x="2558948" y="4116492"/>
            <a:ext cx="826365" cy="532645"/>
          </a:xfrm>
          <a:prstGeom prst="rect">
            <a:avLst/>
          </a:prstGeom>
        </p:spPr>
        <p:txBody>
          <a:bodyPr vert="horz" wrap="square" lIns="0" tIns="11430" rIns="0" bIns="0" rtlCol="0">
            <a:spAutoFit/>
          </a:bodyPr>
          <a:lstStyle/>
          <a:p>
            <a:pPr marL="32384" marR="5080" indent="-20320" algn="just" defTabSz="457200">
              <a:lnSpc>
                <a:spcPct val="102899"/>
              </a:lnSpc>
              <a:spcBef>
                <a:spcPts val="90"/>
              </a:spcBef>
            </a:pPr>
            <a:r>
              <a:rPr lang="it-IT" sz="1050" i="1" spc="10" dirty="0">
                <a:solidFill>
                  <a:prstClr val="black"/>
                </a:solidFill>
                <a:latin typeface="Arial"/>
                <a:cs typeface="Arial"/>
              </a:rPr>
              <a:t>Public</a:t>
            </a:r>
          </a:p>
          <a:p>
            <a:pPr marL="32384" marR="5080" indent="-20320" algn="just" defTabSz="457200">
              <a:lnSpc>
                <a:spcPct val="102899"/>
              </a:lnSpc>
              <a:spcBef>
                <a:spcPts val="90"/>
              </a:spcBef>
            </a:pPr>
            <a:r>
              <a:rPr lang="it-IT" sz="1050" i="1" spc="10" dirty="0" err="1">
                <a:solidFill>
                  <a:prstClr val="black"/>
                </a:solidFill>
                <a:latin typeface="Arial"/>
                <a:cs typeface="Arial"/>
              </a:rPr>
              <a:t>Institutions</a:t>
            </a:r>
            <a:endParaRPr lang="it-IT" sz="1050" i="1" spc="10" dirty="0">
              <a:solidFill>
                <a:prstClr val="black"/>
              </a:solidFill>
              <a:latin typeface="Arial"/>
              <a:cs typeface="Arial"/>
            </a:endParaRPr>
          </a:p>
          <a:p>
            <a:pPr marL="32384" marR="5080" indent="-20320" algn="just" defTabSz="457200">
              <a:lnSpc>
                <a:spcPct val="102899"/>
              </a:lnSpc>
              <a:spcBef>
                <a:spcPts val="90"/>
              </a:spcBef>
            </a:pPr>
            <a:r>
              <a:rPr lang="it-IT" sz="1050" i="1" spc="10" dirty="0" err="1">
                <a:solidFill>
                  <a:prstClr val="black"/>
                </a:solidFill>
                <a:latin typeface="Arial"/>
                <a:cs typeface="Arial"/>
              </a:rPr>
              <a:t>Government</a:t>
            </a:r>
            <a:endParaRPr sz="1050" dirty="0">
              <a:solidFill>
                <a:prstClr val="black"/>
              </a:solidFill>
              <a:latin typeface="Arial"/>
              <a:cs typeface="Arial"/>
            </a:endParaRPr>
          </a:p>
        </p:txBody>
      </p:sp>
      <p:sp>
        <p:nvSpPr>
          <p:cNvPr id="17" name="object 17"/>
          <p:cNvSpPr txBox="1"/>
          <p:nvPr/>
        </p:nvSpPr>
        <p:spPr>
          <a:xfrm>
            <a:off x="3451986" y="2264156"/>
            <a:ext cx="513080" cy="178254"/>
          </a:xfrm>
          <a:prstGeom prst="rect">
            <a:avLst/>
          </a:prstGeom>
        </p:spPr>
        <p:txBody>
          <a:bodyPr vert="horz" wrap="square" lIns="0" tIns="16510" rIns="0" bIns="0" rtlCol="0">
            <a:spAutoFit/>
          </a:bodyPr>
          <a:lstStyle/>
          <a:p>
            <a:pPr marL="12700" defTabSz="457200">
              <a:spcBef>
                <a:spcPts val="130"/>
              </a:spcBef>
            </a:pPr>
            <a:r>
              <a:rPr sz="1050" i="1" spc="5" dirty="0">
                <a:solidFill>
                  <a:prstClr val="black"/>
                </a:solidFill>
                <a:latin typeface="Arial"/>
                <a:cs typeface="Arial"/>
              </a:rPr>
              <a:t>Start-up</a:t>
            </a:r>
            <a:endParaRPr sz="1050">
              <a:solidFill>
                <a:prstClr val="black"/>
              </a:solidFill>
              <a:latin typeface="Arial"/>
              <a:cs typeface="Arial"/>
            </a:endParaRPr>
          </a:p>
        </p:txBody>
      </p:sp>
      <p:sp>
        <p:nvSpPr>
          <p:cNvPr id="18" name="object 18"/>
          <p:cNvSpPr txBox="1"/>
          <p:nvPr/>
        </p:nvSpPr>
        <p:spPr>
          <a:xfrm>
            <a:off x="5079873" y="4994791"/>
            <a:ext cx="460375" cy="178254"/>
          </a:xfrm>
          <a:prstGeom prst="rect">
            <a:avLst/>
          </a:prstGeom>
        </p:spPr>
        <p:txBody>
          <a:bodyPr vert="horz" wrap="square" lIns="0" tIns="16510" rIns="0" bIns="0" rtlCol="0">
            <a:spAutoFit/>
          </a:bodyPr>
          <a:lstStyle/>
          <a:p>
            <a:pPr marL="12700" defTabSz="457200">
              <a:spcBef>
                <a:spcPts val="130"/>
              </a:spcBef>
            </a:pPr>
            <a:r>
              <a:rPr sz="1050" i="1" spc="10" dirty="0">
                <a:solidFill>
                  <a:prstClr val="black"/>
                </a:solidFill>
                <a:latin typeface="Arial"/>
                <a:cs typeface="Arial"/>
              </a:rPr>
              <a:t>Cluster</a:t>
            </a:r>
            <a:endParaRPr sz="1050">
              <a:solidFill>
                <a:prstClr val="black"/>
              </a:solidFill>
              <a:latin typeface="Arial"/>
              <a:cs typeface="Arial"/>
            </a:endParaRPr>
          </a:p>
        </p:txBody>
      </p:sp>
      <p:sp>
        <p:nvSpPr>
          <p:cNvPr id="19" name="object 19"/>
          <p:cNvSpPr txBox="1"/>
          <p:nvPr/>
        </p:nvSpPr>
        <p:spPr>
          <a:xfrm>
            <a:off x="3227324" y="4879847"/>
            <a:ext cx="784225" cy="177536"/>
          </a:xfrm>
          <a:prstGeom prst="rect">
            <a:avLst/>
          </a:prstGeom>
        </p:spPr>
        <p:txBody>
          <a:bodyPr vert="horz" wrap="square" lIns="0" tIns="12065" rIns="0" bIns="0" rtlCol="0">
            <a:spAutoFit/>
          </a:bodyPr>
          <a:lstStyle/>
          <a:p>
            <a:pPr marL="36830" marR="5080" indent="-24765" defTabSz="457200">
              <a:lnSpc>
                <a:spcPct val="102800"/>
              </a:lnSpc>
              <a:spcBef>
                <a:spcPts val="95"/>
              </a:spcBef>
            </a:pPr>
            <a:r>
              <a:rPr lang="it-IT" sz="1050" i="1" spc="5" dirty="0" err="1">
                <a:solidFill>
                  <a:prstClr val="black"/>
                </a:solidFill>
                <a:latin typeface="Arial"/>
                <a:cs typeface="Arial"/>
              </a:rPr>
              <a:t>Associations</a:t>
            </a:r>
            <a:endParaRPr sz="1050" dirty="0">
              <a:solidFill>
                <a:prstClr val="black"/>
              </a:solidFill>
              <a:latin typeface="Arial"/>
              <a:cs typeface="Arial"/>
            </a:endParaRPr>
          </a:p>
        </p:txBody>
      </p:sp>
      <p:sp>
        <p:nvSpPr>
          <p:cNvPr id="20" name="object 20"/>
          <p:cNvSpPr txBox="1"/>
          <p:nvPr/>
        </p:nvSpPr>
        <p:spPr>
          <a:xfrm>
            <a:off x="4513327" y="2089844"/>
            <a:ext cx="605155" cy="356508"/>
          </a:xfrm>
          <a:prstGeom prst="rect">
            <a:avLst/>
          </a:prstGeom>
        </p:spPr>
        <p:txBody>
          <a:bodyPr vert="horz" wrap="square" lIns="0" tIns="16510" rIns="0" bIns="0" rtlCol="0">
            <a:spAutoFit/>
          </a:bodyPr>
          <a:lstStyle/>
          <a:p>
            <a:pPr algn="ctr" defTabSz="457200">
              <a:spcBef>
                <a:spcPts val="130"/>
              </a:spcBef>
            </a:pPr>
            <a:r>
              <a:rPr lang="it-IT" sz="1050" i="1" spc="10" dirty="0">
                <a:solidFill>
                  <a:prstClr val="black"/>
                </a:solidFill>
                <a:latin typeface="Arial"/>
                <a:cs typeface="Arial"/>
              </a:rPr>
              <a:t>Industrial</a:t>
            </a:r>
          </a:p>
          <a:p>
            <a:pPr algn="ctr" defTabSz="457200">
              <a:spcBef>
                <a:spcPts val="130"/>
              </a:spcBef>
            </a:pPr>
            <a:r>
              <a:rPr lang="it-IT" sz="1050" i="1" spc="10" dirty="0" err="1">
                <a:solidFill>
                  <a:prstClr val="black"/>
                </a:solidFill>
                <a:latin typeface="Arial"/>
                <a:cs typeface="Arial"/>
              </a:rPr>
              <a:t>Players</a:t>
            </a:r>
            <a:endParaRPr sz="1050" dirty="0">
              <a:solidFill>
                <a:prstClr val="black"/>
              </a:solidFill>
              <a:latin typeface="Arial"/>
              <a:cs typeface="Arial"/>
            </a:endParaRPr>
          </a:p>
        </p:txBody>
      </p:sp>
      <p:sp>
        <p:nvSpPr>
          <p:cNvPr id="21" name="object 21"/>
          <p:cNvSpPr/>
          <p:nvPr/>
        </p:nvSpPr>
        <p:spPr>
          <a:xfrm>
            <a:off x="3787521" y="2643802"/>
            <a:ext cx="143128" cy="177631"/>
          </a:xfrm>
          <a:prstGeom prst="rect">
            <a:avLst/>
          </a:prstGeom>
          <a:blipFill>
            <a:blip r:embed="rId3" cstate="print"/>
            <a:stretch>
              <a:fillRect/>
            </a:stretch>
          </a:blipFill>
        </p:spPr>
        <p:txBody>
          <a:bodyPr wrap="square" lIns="0" tIns="0" rIns="0" bIns="0" rtlCol="0"/>
          <a:lstStyle/>
          <a:p>
            <a:pPr defTabSz="457200"/>
            <a:endParaRPr>
              <a:solidFill>
                <a:prstClr val="black"/>
              </a:solidFill>
            </a:endParaRPr>
          </a:p>
        </p:txBody>
      </p:sp>
      <p:sp>
        <p:nvSpPr>
          <p:cNvPr id="22" name="object 22"/>
          <p:cNvSpPr/>
          <p:nvPr/>
        </p:nvSpPr>
        <p:spPr>
          <a:xfrm>
            <a:off x="4643121" y="2664969"/>
            <a:ext cx="144779" cy="240623"/>
          </a:xfrm>
          <a:prstGeom prst="rect">
            <a:avLst/>
          </a:prstGeom>
          <a:blipFill>
            <a:blip r:embed="rId4" cstate="print"/>
            <a:stretch>
              <a:fillRect/>
            </a:stretch>
          </a:blipFill>
        </p:spPr>
        <p:txBody>
          <a:bodyPr wrap="square" lIns="0" tIns="0" rIns="0" bIns="0" rtlCol="0"/>
          <a:lstStyle/>
          <a:p>
            <a:pPr defTabSz="457200"/>
            <a:endParaRPr>
              <a:solidFill>
                <a:prstClr val="black"/>
              </a:solidFill>
            </a:endParaRPr>
          </a:p>
        </p:txBody>
      </p:sp>
      <p:sp>
        <p:nvSpPr>
          <p:cNvPr id="23" name="object 23"/>
          <p:cNvSpPr/>
          <p:nvPr/>
        </p:nvSpPr>
        <p:spPr>
          <a:xfrm>
            <a:off x="5077840" y="3281848"/>
            <a:ext cx="219710" cy="30480"/>
          </a:xfrm>
          <a:prstGeom prst="rect">
            <a:avLst/>
          </a:prstGeom>
          <a:blipFill>
            <a:blip r:embed="rId5" cstate="print"/>
            <a:stretch>
              <a:fillRect/>
            </a:stretch>
          </a:blipFill>
        </p:spPr>
        <p:txBody>
          <a:bodyPr wrap="square" lIns="0" tIns="0" rIns="0" bIns="0" rtlCol="0"/>
          <a:lstStyle/>
          <a:p>
            <a:pPr defTabSz="457200"/>
            <a:endParaRPr>
              <a:solidFill>
                <a:prstClr val="black"/>
              </a:solidFill>
            </a:endParaRPr>
          </a:p>
        </p:txBody>
      </p:sp>
      <p:sp>
        <p:nvSpPr>
          <p:cNvPr id="24" name="object 24"/>
          <p:cNvSpPr/>
          <p:nvPr/>
        </p:nvSpPr>
        <p:spPr>
          <a:xfrm>
            <a:off x="3247263" y="4032503"/>
            <a:ext cx="211582" cy="109728"/>
          </a:xfrm>
          <a:prstGeom prst="rect">
            <a:avLst/>
          </a:prstGeom>
          <a:blipFill>
            <a:blip r:embed="rId6" cstate="print"/>
            <a:stretch>
              <a:fillRect/>
            </a:stretch>
          </a:blipFill>
        </p:spPr>
        <p:txBody>
          <a:bodyPr wrap="square" lIns="0" tIns="0" rIns="0" bIns="0" rtlCol="0"/>
          <a:lstStyle/>
          <a:p>
            <a:pPr defTabSz="457200"/>
            <a:endParaRPr>
              <a:solidFill>
                <a:prstClr val="black"/>
              </a:solidFill>
            </a:endParaRPr>
          </a:p>
        </p:txBody>
      </p:sp>
      <p:sp>
        <p:nvSpPr>
          <p:cNvPr id="25" name="object 25"/>
          <p:cNvSpPr/>
          <p:nvPr/>
        </p:nvSpPr>
        <p:spPr>
          <a:xfrm>
            <a:off x="3579622" y="4603836"/>
            <a:ext cx="190753" cy="172889"/>
          </a:xfrm>
          <a:prstGeom prst="rect">
            <a:avLst/>
          </a:prstGeom>
          <a:blipFill>
            <a:blip r:embed="rId7" cstate="print"/>
            <a:stretch>
              <a:fillRect/>
            </a:stretch>
          </a:blipFill>
        </p:spPr>
        <p:txBody>
          <a:bodyPr wrap="square" lIns="0" tIns="0" rIns="0" bIns="0" rtlCol="0"/>
          <a:lstStyle/>
          <a:p>
            <a:pPr defTabSz="457200"/>
            <a:endParaRPr>
              <a:solidFill>
                <a:prstClr val="black"/>
              </a:solidFill>
            </a:endParaRPr>
          </a:p>
        </p:txBody>
      </p:sp>
      <p:sp>
        <p:nvSpPr>
          <p:cNvPr id="26" name="object 26"/>
          <p:cNvSpPr/>
          <p:nvPr/>
        </p:nvSpPr>
        <p:spPr>
          <a:xfrm>
            <a:off x="4942713" y="4744721"/>
            <a:ext cx="189102" cy="176105"/>
          </a:xfrm>
          <a:prstGeom prst="rect">
            <a:avLst/>
          </a:prstGeom>
          <a:blipFill>
            <a:blip r:embed="rId8" cstate="print"/>
            <a:stretch>
              <a:fillRect/>
            </a:stretch>
          </a:blipFill>
        </p:spPr>
        <p:txBody>
          <a:bodyPr wrap="square" lIns="0" tIns="0" rIns="0" bIns="0" rtlCol="0"/>
          <a:lstStyle/>
          <a:p>
            <a:pPr defTabSz="457200"/>
            <a:endParaRPr>
              <a:solidFill>
                <a:prstClr val="black"/>
              </a:solidFill>
            </a:endParaRPr>
          </a:p>
        </p:txBody>
      </p:sp>
      <p:sp>
        <p:nvSpPr>
          <p:cNvPr id="27" name="object 27"/>
          <p:cNvSpPr/>
          <p:nvPr/>
        </p:nvSpPr>
        <p:spPr>
          <a:xfrm>
            <a:off x="5133722" y="4137660"/>
            <a:ext cx="206375" cy="119717"/>
          </a:xfrm>
          <a:prstGeom prst="rect">
            <a:avLst/>
          </a:prstGeom>
          <a:blipFill>
            <a:blip r:embed="rId9" cstate="print"/>
            <a:stretch>
              <a:fillRect/>
            </a:stretch>
          </a:blipFill>
        </p:spPr>
        <p:txBody>
          <a:bodyPr wrap="square" lIns="0" tIns="0" rIns="0" bIns="0" rtlCol="0"/>
          <a:lstStyle/>
          <a:p>
            <a:pPr defTabSz="457200"/>
            <a:endParaRPr>
              <a:solidFill>
                <a:prstClr val="black"/>
              </a:solidFill>
            </a:endParaRPr>
          </a:p>
        </p:txBody>
      </p:sp>
      <p:sp>
        <p:nvSpPr>
          <p:cNvPr id="28" name="object 28"/>
          <p:cNvSpPr/>
          <p:nvPr/>
        </p:nvSpPr>
        <p:spPr>
          <a:xfrm>
            <a:off x="4441064" y="4968747"/>
            <a:ext cx="51181" cy="269019"/>
          </a:xfrm>
          <a:prstGeom prst="rect">
            <a:avLst/>
          </a:prstGeom>
          <a:blipFill>
            <a:blip r:embed="rId10" cstate="print"/>
            <a:stretch>
              <a:fillRect/>
            </a:stretch>
          </a:blipFill>
        </p:spPr>
        <p:txBody>
          <a:bodyPr wrap="square" lIns="0" tIns="0" rIns="0" bIns="0" rtlCol="0"/>
          <a:lstStyle/>
          <a:p>
            <a:pPr defTabSz="457200"/>
            <a:endParaRPr>
              <a:solidFill>
                <a:prstClr val="black"/>
              </a:solidFill>
            </a:endParaRPr>
          </a:p>
        </p:txBody>
      </p:sp>
      <p:sp>
        <p:nvSpPr>
          <p:cNvPr id="29" name="object 29"/>
          <p:cNvSpPr/>
          <p:nvPr/>
        </p:nvSpPr>
        <p:spPr>
          <a:xfrm>
            <a:off x="3278505" y="3320457"/>
            <a:ext cx="143129" cy="177631"/>
          </a:xfrm>
          <a:prstGeom prst="rect">
            <a:avLst/>
          </a:prstGeom>
          <a:blipFill>
            <a:blip r:embed="rId3" cstate="print"/>
            <a:stretch>
              <a:fillRect/>
            </a:stretch>
          </a:blipFill>
        </p:spPr>
        <p:txBody>
          <a:bodyPr wrap="square" lIns="0" tIns="0" rIns="0" bIns="0" rtlCol="0"/>
          <a:lstStyle/>
          <a:p>
            <a:pPr defTabSz="457200"/>
            <a:endParaRPr>
              <a:solidFill>
                <a:prstClr val="black"/>
              </a:solidFill>
            </a:endParaRPr>
          </a:p>
        </p:txBody>
      </p:sp>
      <p:sp>
        <p:nvSpPr>
          <p:cNvPr id="30" name="object 30"/>
          <p:cNvSpPr txBox="1"/>
          <p:nvPr/>
        </p:nvSpPr>
        <p:spPr>
          <a:xfrm>
            <a:off x="2649118" y="3014472"/>
            <a:ext cx="767944" cy="178254"/>
          </a:xfrm>
          <a:prstGeom prst="rect">
            <a:avLst/>
          </a:prstGeom>
        </p:spPr>
        <p:txBody>
          <a:bodyPr vert="horz" wrap="square" lIns="0" tIns="16510" rIns="0" bIns="0" rtlCol="0">
            <a:spAutoFit/>
          </a:bodyPr>
          <a:lstStyle/>
          <a:p>
            <a:pPr marL="12700" defTabSz="457200">
              <a:spcBef>
                <a:spcPts val="130"/>
              </a:spcBef>
            </a:pPr>
            <a:r>
              <a:rPr sz="1050" i="1" spc="5" dirty="0">
                <a:solidFill>
                  <a:prstClr val="black"/>
                </a:solidFill>
                <a:latin typeface="Arial"/>
                <a:cs typeface="Arial"/>
              </a:rPr>
              <a:t>I</a:t>
            </a:r>
            <a:r>
              <a:rPr lang="it-IT" sz="1050" i="1" spc="5" dirty="0" err="1">
                <a:solidFill>
                  <a:prstClr val="black"/>
                </a:solidFill>
                <a:latin typeface="Arial"/>
                <a:cs typeface="Arial"/>
              </a:rPr>
              <a:t>ncubators</a:t>
            </a:r>
            <a:endParaRPr sz="1050" dirty="0">
              <a:solidFill>
                <a:prstClr val="black"/>
              </a:solidFill>
              <a:latin typeface="Arial"/>
              <a:cs typeface="Arial"/>
            </a:endParaRPr>
          </a:p>
        </p:txBody>
      </p:sp>
      <p:sp>
        <p:nvSpPr>
          <p:cNvPr id="31" name="object 31"/>
          <p:cNvSpPr txBox="1"/>
          <p:nvPr/>
        </p:nvSpPr>
        <p:spPr>
          <a:xfrm>
            <a:off x="4172965" y="5301216"/>
            <a:ext cx="612140" cy="178254"/>
          </a:xfrm>
          <a:prstGeom prst="rect">
            <a:avLst/>
          </a:prstGeom>
        </p:spPr>
        <p:txBody>
          <a:bodyPr vert="horz" wrap="square" lIns="0" tIns="16510" rIns="0" bIns="0" rtlCol="0">
            <a:spAutoFit/>
          </a:bodyPr>
          <a:lstStyle/>
          <a:p>
            <a:pPr marL="12700" defTabSz="457200">
              <a:spcBef>
                <a:spcPts val="130"/>
              </a:spcBef>
            </a:pPr>
            <a:r>
              <a:rPr lang="it-IT" sz="1050" i="1" spc="5" dirty="0" err="1">
                <a:solidFill>
                  <a:prstClr val="black"/>
                </a:solidFill>
                <a:latin typeface="Arial"/>
                <a:cs typeface="Arial"/>
              </a:rPr>
              <a:t>Investors</a:t>
            </a:r>
            <a:endParaRPr sz="1050" dirty="0">
              <a:solidFill>
                <a:prstClr val="black"/>
              </a:solidFill>
              <a:latin typeface="Arial"/>
              <a:cs typeface="Arial"/>
            </a:endParaRPr>
          </a:p>
        </p:txBody>
      </p:sp>
      <p:sp>
        <p:nvSpPr>
          <p:cNvPr id="32" name="object 32"/>
          <p:cNvSpPr/>
          <p:nvPr/>
        </p:nvSpPr>
        <p:spPr>
          <a:xfrm>
            <a:off x="2475865" y="1526877"/>
            <a:ext cx="1105535" cy="1435947"/>
          </a:xfrm>
          <a:custGeom>
            <a:avLst/>
            <a:gdLst/>
            <a:ahLst/>
            <a:cxnLst/>
            <a:rect l="l" t="t" r="r" b="b"/>
            <a:pathLst>
              <a:path w="1105535" h="1076960">
                <a:moveTo>
                  <a:pt x="986805" y="977520"/>
                </a:moveTo>
                <a:lnTo>
                  <a:pt x="980011" y="988099"/>
                </a:lnTo>
                <a:lnTo>
                  <a:pt x="975645" y="1012539"/>
                </a:lnTo>
                <a:lnTo>
                  <a:pt x="980757" y="1036835"/>
                </a:lnTo>
                <a:lnTo>
                  <a:pt x="995299" y="1058036"/>
                </a:lnTo>
                <a:lnTo>
                  <a:pt x="1016910" y="1071947"/>
                </a:lnTo>
                <a:lnTo>
                  <a:pt x="1041320" y="1076356"/>
                </a:lnTo>
                <a:lnTo>
                  <a:pt x="1065611" y="1071288"/>
                </a:lnTo>
                <a:lnTo>
                  <a:pt x="1086865" y="1056766"/>
                </a:lnTo>
                <a:lnTo>
                  <a:pt x="1100756" y="1035135"/>
                </a:lnTo>
                <a:lnTo>
                  <a:pt x="1103311" y="1020826"/>
                </a:lnTo>
                <a:lnTo>
                  <a:pt x="1031367" y="1020826"/>
                </a:lnTo>
                <a:lnTo>
                  <a:pt x="986805" y="977520"/>
                </a:lnTo>
                <a:close/>
              </a:path>
              <a:path w="1105535" h="1076960">
                <a:moveTo>
                  <a:pt x="1004844" y="958983"/>
                </a:moveTo>
                <a:lnTo>
                  <a:pt x="993901" y="966469"/>
                </a:lnTo>
                <a:lnTo>
                  <a:pt x="986805" y="977520"/>
                </a:lnTo>
                <a:lnTo>
                  <a:pt x="1031367" y="1020826"/>
                </a:lnTo>
                <a:lnTo>
                  <a:pt x="1049401" y="1002283"/>
                </a:lnTo>
                <a:lnTo>
                  <a:pt x="1004844" y="958983"/>
                </a:lnTo>
                <a:close/>
              </a:path>
              <a:path w="1105535" h="1076960">
                <a:moveTo>
                  <a:pt x="1039447" y="946816"/>
                </a:moveTo>
                <a:lnTo>
                  <a:pt x="1015156" y="951928"/>
                </a:lnTo>
                <a:lnTo>
                  <a:pt x="1004844" y="958983"/>
                </a:lnTo>
                <a:lnTo>
                  <a:pt x="1049401" y="1002283"/>
                </a:lnTo>
                <a:lnTo>
                  <a:pt x="1031367" y="1020826"/>
                </a:lnTo>
                <a:lnTo>
                  <a:pt x="1103311" y="1020826"/>
                </a:lnTo>
                <a:lnTo>
                  <a:pt x="1105122" y="1010681"/>
                </a:lnTo>
                <a:lnTo>
                  <a:pt x="1100010" y="986347"/>
                </a:lnTo>
                <a:lnTo>
                  <a:pt x="1085469" y="965072"/>
                </a:lnTo>
                <a:lnTo>
                  <a:pt x="1063857" y="951182"/>
                </a:lnTo>
                <a:lnTo>
                  <a:pt x="1039447" y="946816"/>
                </a:lnTo>
                <a:close/>
              </a:path>
              <a:path w="1105535" h="1076960">
                <a:moveTo>
                  <a:pt x="18034" y="0"/>
                </a:moveTo>
                <a:lnTo>
                  <a:pt x="0" y="18541"/>
                </a:lnTo>
                <a:lnTo>
                  <a:pt x="986805" y="977520"/>
                </a:lnTo>
                <a:lnTo>
                  <a:pt x="993901" y="966469"/>
                </a:lnTo>
                <a:lnTo>
                  <a:pt x="1004844" y="958983"/>
                </a:lnTo>
                <a:lnTo>
                  <a:pt x="18034" y="0"/>
                </a:lnTo>
                <a:close/>
              </a:path>
            </a:pathLst>
          </a:custGeom>
          <a:solidFill>
            <a:srgbClr val="C41200"/>
          </a:solidFill>
        </p:spPr>
        <p:txBody>
          <a:bodyPr wrap="square" lIns="0" tIns="0" rIns="0" bIns="0" rtlCol="0"/>
          <a:lstStyle/>
          <a:p>
            <a:pPr defTabSz="457200"/>
            <a:endParaRPr>
              <a:solidFill>
                <a:prstClr val="black"/>
              </a:solidFill>
            </a:endParaRPr>
          </a:p>
        </p:txBody>
      </p:sp>
      <p:sp>
        <p:nvSpPr>
          <p:cNvPr id="33" name="object 33"/>
          <p:cNvSpPr/>
          <p:nvPr/>
        </p:nvSpPr>
        <p:spPr>
          <a:xfrm>
            <a:off x="3416808" y="3503168"/>
            <a:ext cx="195580" cy="40640"/>
          </a:xfrm>
          <a:custGeom>
            <a:avLst/>
            <a:gdLst/>
            <a:ahLst/>
            <a:cxnLst/>
            <a:rect l="l" t="t" r="r" b="b"/>
            <a:pathLst>
              <a:path w="195579" h="30480">
                <a:moveTo>
                  <a:pt x="0" y="30480"/>
                </a:moveTo>
                <a:lnTo>
                  <a:pt x="195325"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34" name="object 34"/>
          <p:cNvSpPr/>
          <p:nvPr/>
        </p:nvSpPr>
        <p:spPr>
          <a:xfrm>
            <a:off x="3534155" y="3503169"/>
            <a:ext cx="78740" cy="498687"/>
          </a:xfrm>
          <a:custGeom>
            <a:avLst/>
            <a:gdLst/>
            <a:ahLst/>
            <a:cxnLst/>
            <a:rect l="l" t="t" r="r" b="b"/>
            <a:pathLst>
              <a:path w="78739" h="374014">
                <a:moveTo>
                  <a:pt x="0" y="373506"/>
                </a:moveTo>
                <a:lnTo>
                  <a:pt x="7874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35" name="object 35"/>
          <p:cNvSpPr/>
          <p:nvPr/>
        </p:nvSpPr>
        <p:spPr>
          <a:xfrm>
            <a:off x="3744468" y="3574288"/>
            <a:ext cx="76835" cy="973667"/>
          </a:xfrm>
          <a:custGeom>
            <a:avLst/>
            <a:gdLst/>
            <a:ahLst/>
            <a:cxnLst/>
            <a:rect l="l" t="t" r="r" b="b"/>
            <a:pathLst>
              <a:path w="76835" h="730250">
                <a:moveTo>
                  <a:pt x="76454" y="729995"/>
                </a:moveTo>
                <a:lnTo>
                  <a:pt x="0" y="0"/>
                </a:lnTo>
              </a:path>
            </a:pathLst>
          </a:custGeom>
          <a:ln w="9143">
            <a:solidFill>
              <a:srgbClr val="E1E1E1"/>
            </a:solidFill>
          </a:ln>
        </p:spPr>
        <p:txBody>
          <a:bodyPr wrap="square" lIns="0" tIns="0" rIns="0" bIns="0" rtlCol="0"/>
          <a:lstStyle/>
          <a:p>
            <a:pPr defTabSz="457200"/>
            <a:endParaRPr>
              <a:solidFill>
                <a:prstClr val="black"/>
              </a:solidFill>
            </a:endParaRPr>
          </a:p>
        </p:txBody>
      </p:sp>
      <p:sp>
        <p:nvSpPr>
          <p:cNvPr id="36" name="object 36"/>
          <p:cNvSpPr/>
          <p:nvPr/>
        </p:nvSpPr>
        <p:spPr>
          <a:xfrm>
            <a:off x="3842003" y="3574288"/>
            <a:ext cx="623570" cy="1335192"/>
          </a:xfrm>
          <a:custGeom>
            <a:avLst/>
            <a:gdLst/>
            <a:ahLst/>
            <a:cxnLst/>
            <a:rect l="l" t="t" r="r" b="b"/>
            <a:pathLst>
              <a:path w="623570" h="1001395">
                <a:moveTo>
                  <a:pt x="623188" y="1000886"/>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37" name="object 37"/>
          <p:cNvSpPr/>
          <p:nvPr/>
        </p:nvSpPr>
        <p:spPr>
          <a:xfrm>
            <a:off x="4634485" y="3574288"/>
            <a:ext cx="473709" cy="536787"/>
          </a:xfrm>
          <a:custGeom>
            <a:avLst/>
            <a:gdLst/>
            <a:ahLst/>
            <a:cxnLst/>
            <a:rect l="l" t="t" r="r" b="b"/>
            <a:pathLst>
              <a:path w="473710" h="402589">
                <a:moveTo>
                  <a:pt x="473582" y="402081"/>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38" name="object 38"/>
          <p:cNvSpPr/>
          <p:nvPr/>
        </p:nvSpPr>
        <p:spPr>
          <a:xfrm>
            <a:off x="3878579" y="3503169"/>
            <a:ext cx="1170940" cy="617220"/>
          </a:xfrm>
          <a:custGeom>
            <a:avLst/>
            <a:gdLst/>
            <a:ahLst/>
            <a:cxnLst/>
            <a:rect l="l" t="t" r="r" b="b"/>
            <a:pathLst>
              <a:path w="1170939" h="462914">
                <a:moveTo>
                  <a:pt x="1170813" y="462788"/>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39" name="object 39"/>
          <p:cNvSpPr/>
          <p:nvPr/>
        </p:nvSpPr>
        <p:spPr>
          <a:xfrm>
            <a:off x="4757929" y="4120897"/>
            <a:ext cx="370205" cy="276860"/>
          </a:xfrm>
          <a:custGeom>
            <a:avLst/>
            <a:gdLst/>
            <a:ahLst/>
            <a:cxnLst/>
            <a:rect l="l" t="t" r="r" b="b"/>
            <a:pathLst>
              <a:path w="370204" h="207645">
                <a:moveTo>
                  <a:pt x="370077" y="0"/>
                </a:moveTo>
                <a:lnTo>
                  <a:pt x="0" y="207517"/>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0" name="object 40"/>
          <p:cNvSpPr/>
          <p:nvPr/>
        </p:nvSpPr>
        <p:spPr>
          <a:xfrm>
            <a:off x="3878580" y="2867153"/>
            <a:ext cx="89535" cy="297180"/>
          </a:xfrm>
          <a:custGeom>
            <a:avLst/>
            <a:gdLst/>
            <a:ahLst/>
            <a:cxnLst/>
            <a:rect l="l" t="t" r="r" b="b"/>
            <a:pathLst>
              <a:path w="89535" h="222885">
                <a:moveTo>
                  <a:pt x="0" y="222631"/>
                </a:moveTo>
                <a:lnTo>
                  <a:pt x="89535"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1" name="object 41"/>
          <p:cNvSpPr/>
          <p:nvPr/>
        </p:nvSpPr>
        <p:spPr>
          <a:xfrm>
            <a:off x="3966971" y="2867153"/>
            <a:ext cx="470534" cy="297180"/>
          </a:xfrm>
          <a:custGeom>
            <a:avLst/>
            <a:gdLst/>
            <a:ahLst/>
            <a:cxnLst/>
            <a:rect l="l" t="t" r="r" b="b"/>
            <a:pathLst>
              <a:path w="470535" h="222885">
                <a:moveTo>
                  <a:pt x="470153" y="222631"/>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2" name="object 42"/>
          <p:cNvSpPr/>
          <p:nvPr/>
        </p:nvSpPr>
        <p:spPr>
          <a:xfrm>
            <a:off x="3966971" y="2867152"/>
            <a:ext cx="603250" cy="1469813"/>
          </a:xfrm>
          <a:custGeom>
            <a:avLst/>
            <a:gdLst/>
            <a:ahLst/>
            <a:cxnLst/>
            <a:rect l="l" t="t" r="r" b="b"/>
            <a:pathLst>
              <a:path w="603250" h="1102360">
                <a:moveTo>
                  <a:pt x="602995" y="1102233"/>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3" name="object 43"/>
          <p:cNvSpPr/>
          <p:nvPr/>
        </p:nvSpPr>
        <p:spPr>
          <a:xfrm>
            <a:off x="4570476" y="2966720"/>
            <a:ext cx="54610" cy="126153"/>
          </a:xfrm>
          <a:custGeom>
            <a:avLst/>
            <a:gdLst/>
            <a:ahLst/>
            <a:cxnLst/>
            <a:rect l="l" t="t" r="r" b="b"/>
            <a:pathLst>
              <a:path w="54610" h="94614">
                <a:moveTo>
                  <a:pt x="0" y="94615"/>
                </a:moveTo>
                <a:lnTo>
                  <a:pt x="5461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4" name="object 44"/>
          <p:cNvSpPr/>
          <p:nvPr/>
        </p:nvSpPr>
        <p:spPr>
          <a:xfrm>
            <a:off x="3878580" y="2966719"/>
            <a:ext cx="747395" cy="196427"/>
          </a:xfrm>
          <a:custGeom>
            <a:avLst/>
            <a:gdLst/>
            <a:ahLst/>
            <a:cxnLst/>
            <a:rect l="l" t="t" r="r" b="b"/>
            <a:pathLst>
              <a:path w="747395" h="147319">
                <a:moveTo>
                  <a:pt x="0" y="147320"/>
                </a:moveTo>
                <a:lnTo>
                  <a:pt x="747141"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5" name="object 45"/>
          <p:cNvSpPr/>
          <p:nvPr/>
        </p:nvSpPr>
        <p:spPr>
          <a:xfrm>
            <a:off x="4625341" y="2966719"/>
            <a:ext cx="78105" cy="1440180"/>
          </a:xfrm>
          <a:custGeom>
            <a:avLst/>
            <a:gdLst/>
            <a:ahLst/>
            <a:cxnLst/>
            <a:rect l="l" t="t" r="r" b="b"/>
            <a:pathLst>
              <a:path w="78104" h="1080135">
                <a:moveTo>
                  <a:pt x="78105" y="1079627"/>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6" name="object 46"/>
          <p:cNvSpPr/>
          <p:nvPr/>
        </p:nvSpPr>
        <p:spPr>
          <a:xfrm>
            <a:off x="4703064" y="3316223"/>
            <a:ext cx="365760" cy="1091353"/>
          </a:xfrm>
          <a:custGeom>
            <a:avLst/>
            <a:gdLst/>
            <a:ahLst/>
            <a:cxnLst/>
            <a:rect l="l" t="t" r="r" b="b"/>
            <a:pathLst>
              <a:path w="365760" h="818514">
                <a:moveTo>
                  <a:pt x="0" y="818133"/>
                </a:moveTo>
                <a:lnTo>
                  <a:pt x="365633"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7" name="object 47"/>
          <p:cNvSpPr/>
          <p:nvPr/>
        </p:nvSpPr>
        <p:spPr>
          <a:xfrm>
            <a:off x="4757928" y="3326384"/>
            <a:ext cx="290830" cy="6773"/>
          </a:xfrm>
          <a:custGeom>
            <a:avLst/>
            <a:gdLst/>
            <a:ahLst/>
            <a:cxnLst/>
            <a:rect l="l" t="t" r="r" b="b"/>
            <a:pathLst>
              <a:path w="290829" h="5080">
                <a:moveTo>
                  <a:pt x="0" y="5080"/>
                </a:moveTo>
                <a:lnTo>
                  <a:pt x="290575"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8" name="object 48"/>
          <p:cNvSpPr/>
          <p:nvPr/>
        </p:nvSpPr>
        <p:spPr>
          <a:xfrm>
            <a:off x="3541777" y="4027424"/>
            <a:ext cx="895985" cy="380153"/>
          </a:xfrm>
          <a:custGeom>
            <a:avLst/>
            <a:gdLst/>
            <a:ahLst/>
            <a:cxnLst/>
            <a:rect l="l" t="t" r="r" b="b"/>
            <a:pathLst>
              <a:path w="895985" h="285114">
                <a:moveTo>
                  <a:pt x="895603" y="284861"/>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49" name="object 49"/>
          <p:cNvSpPr/>
          <p:nvPr/>
        </p:nvSpPr>
        <p:spPr>
          <a:xfrm>
            <a:off x="3826764" y="3462527"/>
            <a:ext cx="667512" cy="1046479"/>
          </a:xfrm>
          <a:prstGeom prst="rect">
            <a:avLst/>
          </a:prstGeom>
          <a:blipFill>
            <a:blip r:embed="rId11" cstate="print"/>
            <a:stretch>
              <a:fillRect/>
            </a:stretch>
          </a:blipFill>
        </p:spPr>
        <p:txBody>
          <a:bodyPr wrap="square" lIns="0" tIns="0" rIns="0" bIns="0" rtlCol="0"/>
          <a:lstStyle/>
          <a:p>
            <a:pPr defTabSz="457200"/>
            <a:endParaRPr>
              <a:solidFill>
                <a:prstClr val="black"/>
              </a:solidFill>
            </a:endParaRPr>
          </a:p>
        </p:txBody>
      </p:sp>
      <p:sp>
        <p:nvSpPr>
          <p:cNvPr id="50" name="object 50"/>
          <p:cNvSpPr/>
          <p:nvPr/>
        </p:nvSpPr>
        <p:spPr>
          <a:xfrm>
            <a:off x="3879341" y="3504184"/>
            <a:ext cx="560070" cy="904240"/>
          </a:xfrm>
          <a:custGeom>
            <a:avLst/>
            <a:gdLst/>
            <a:ahLst/>
            <a:cxnLst/>
            <a:rect l="l" t="t" r="r" b="b"/>
            <a:pathLst>
              <a:path w="560070" h="678179">
                <a:moveTo>
                  <a:pt x="0" y="0"/>
                </a:moveTo>
                <a:lnTo>
                  <a:pt x="559816" y="677672"/>
                </a:lnTo>
              </a:path>
            </a:pathLst>
          </a:custGeom>
          <a:ln w="25908">
            <a:solidFill>
              <a:srgbClr val="4F81BC"/>
            </a:solidFill>
          </a:ln>
        </p:spPr>
        <p:txBody>
          <a:bodyPr wrap="square" lIns="0" tIns="0" rIns="0" bIns="0" rtlCol="0"/>
          <a:lstStyle/>
          <a:p>
            <a:pPr defTabSz="457200"/>
            <a:endParaRPr>
              <a:solidFill>
                <a:prstClr val="black"/>
              </a:solidFill>
            </a:endParaRPr>
          </a:p>
        </p:txBody>
      </p:sp>
      <p:sp>
        <p:nvSpPr>
          <p:cNvPr id="51" name="object 51"/>
          <p:cNvSpPr/>
          <p:nvPr/>
        </p:nvSpPr>
        <p:spPr>
          <a:xfrm>
            <a:off x="3890772" y="3287777"/>
            <a:ext cx="548639" cy="148335"/>
          </a:xfrm>
          <a:prstGeom prst="rect">
            <a:avLst/>
          </a:prstGeom>
          <a:blipFill>
            <a:blip r:embed="rId12" cstate="print"/>
            <a:stretch>
              <a:fillRect/>
            </a:stretch>
          </a:blipFill>
        </p:spPr>
        <p:txBody>
          <a:bodyPr wrap="square" lIns="0" tIns="0" rIns="0" bIns="0" rtlCol="0"/>
          <a:lstStyle/>
          <a:p>
            <a:pPr defTabSz="457200"/>
            <a:endParaRPr>
              <a:solidFill>
                <a:prstClr val="black"/>
              </a:solidFill>
            </a:endParaRPr>
          </a:p>
        </p:txBody>
      </p:sp>
      <p:sp>
        <p:nvSpPr>
          <p:cNvPr id="52" name="object 52"/>
          <p:cNvSpPr/>
          <p:nvPr/>
        </p:nvSpPr>
        <p:spPr>
          <a:xfrm>
            <a:off x="3934206" y="3335527"/>
            <a:ext cx="450215" cy="0"/>
          </a:xfrm>
          <a:custGeom>
            <a:avLst/>
            <a:gdLst/>
            <a:ahLst/>
            <a:cxnLst/>
            <a:rect l="l" t="t" r="r" b="b"/>
            <a:pathLst>
              <a:path w="450214">
                <a:moveTo>
                  <a:pt x="0" y="0"/>
                </a:moveTo>
                <a:lnTo>
                  <a:pt x="449834" y="0"/>
                </a:lnTo>
              </a:path>
            </a:pathLst>
          </a:custGeom>
          <a:ln w="25908">
            <a:solidFill>
              <a:srgbClr val="4F81BC"/>
            </a:solidFill>
          </a:ln>
        </p:spPr>
        <p:txBody>
          <a:bodyPr wrap="square" lIns="0" tIns="0" rIns="0" bIns="0" rtlCol="0"/>
          <a:lstStyle/>
          <a:p>
            <a:pPr defTabSz="457200"/>
            <a:endParaRPr>
              <a:solidFill>
                <a:prstClr val="black"/>
              </a:solidFill>
            </a:endParaRPr>
          </a:p>
        </p:txBody>
      </p:sp>
      <p:sp>
        <p:nvSpPr>
          <p:cNvPr id="53" name="object 53"/>
          <p:cNvSpPr/>
          <p:nvPr/>
        </p:nvSpPr>
        <p:spPr>
          <a:xfrm>
            <a:off x="4515612" y="3545839"/>
            <a:ext cx="111251" cy="894080"/>
          </a:xfrm>
          <a:prstGeom prst="rect">
            <a:avLst/>
          </a:prstGeom>
          <a:blipFill>
            <a:blip r:embed="rId13" cstate="print"/>
            <a:stretch>
              <a:fillRect/>
            </a:stretch>
          </a:blipFill>
        </p:spPr>
        <p:txBody>
          <a:bodyPr wrap="square" lIns="0" tIns="0" rIns="0" bIns="0" rtlCol="0"/>
          <a:lstStyle/>
          <a:p>
            <a:pPr defTabSz="457200"/>
            <a:endParaRPr>
              <a:solidFill>
                <a:prstClr val="black"/>
              </a:solidFill>
            </a:endParaRPr>
          </a:p>
        </p:txBody>
      </p:sp>
      <p:sp>
        <p:nvSpPr>
          <p:cNvPr id="54" name="object 54"/>
          <p:cNvSpPr/>
          <p:nvPr/>
        </p:nvSpPr>
        <p:spPr>
          <a:xfrm>
            <a:off x="4571238" y="3575303"/>
            <a:ext cx="0" cy="762847"/>
          </a:xfrm>
          <a:custGeom>
            <a:avLst/>
            <a:gdLst/>
            <a:ahLst/>
            <a:cxnLst/>
            <a:rect l="l" t="t" r="r" b="b"/>
            <a:pathLst>
              <a:path h="572135">
                <a:moveTo>
                  <a:pt x="0" y="0"/>
                </a:moveTo>
                <a:lnTo>
                  <a:pt x="0" y="572135"/>
                </a:lnTo>
              </a:path>
            </a:pathLst>
          </a:custGeom>
          <a:ln w="25908">
            <a:solidFill>
              <a:srgbClr val="4F81BC"/>
            </a:solidFill>
          </a:ln>
        </p:spPr>
        <p:txBody>
          <a:bodyPr wrap="square" lIns="0" tIns="0" rIns="0" bIns="0" rtlCol="0"/>
          <a:lstStyle/>
          <a:p>
            <a:pPr defTabSz="457200"/>
            <a:endParaRPr>
              <a:solidFill>
                <a:prstClr val="black"/>
              </a:solidFill>
            </a:endParaRPr>
          </a:p>
        </p:txBody>
      </p:sp>
      <p:sp>
        <p:nvSpPr>
          <p:cNvPr id="55" name="object 55"/>
          <p:cNvSpPr/>
          <p:nvPr/>
        </p:nvSpPr>
        <p:spPr>
          <a:xfrm>
            <a:off x="3541777" y="3503169"/>
            <a:ext cx="895985" cy="524087"/>
          </a:xfrm>
          <a:custGeom>
            <a:avLst/>
            <a:gdLst/>
            <a:ahLst/>
            <a:cxnLst/>
            <a:rect l="l" t="t" r="r" b="b"/>
            <a:pathLst>
              <a:path w="895985" h="393064">
                <a:moveTo>
                  <a:pt x="895603" y="0"/>
                </a:moveTo>
                <a:lnTo>
                  <a:pt x="0" y="392811"/>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56" name="object 56"/>
          <p:cNvSpPr/>
          <p:nvPr/>
        </p:nvSpPr>
        <p:spPr>
          <a:xfrm>
            <a:off x="4703064" y="3574289"/>
            <a:ext cx="193040" cy="1170092"/>
          </a:xfrm>
          <a:custGeom>
            <a:avLst/>
            <a:gdLst/>
            <a:ahLst/>
            <a:cxnLst/>
            <a:rect l="l" t="t" r="r" b="b"/>
            <a:pathLst>
              <a:path w="193039" h="877570">
                <a:moveTo>
                  <a:pt x="192532" y="877315"/>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57" name="object 57"/>
          <p:cNvSpPr/>
          <p:nvPr/>
        </p:nvSpPr>
        <p:spPr>
          <a:xfrm>
            <a:off x="3485388" y="3574288"/>
            <a:ext cx="897890" cy="833120"/>
          </a:xfrm>
          <a:custGeom>
            <a:avLst/>
            <a:gdLst/>
            <a:ahLst/>
            <a:cxnLst/>
            <a:rect l="l" t="t" r="r" b="b"/>
            <a:pathLst>
              <a:path w="897889" h="624839">
                <a:moveTo>
                  <a:pt x="897509" y="624839"/>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58" name="object 58"/>
          <p:cNvSpPr/>
          <p:nvPr/>
        </p:nvSpPr>
        <p:spPr>
          <a:xfrm>
            <a:off x="4350970" y="2186073"/>
            <a:ext cx="65196" cy="85121"/>
          </a:xfrm>
          <a:prstGeom prst="rect">
            <a:avLst/>
          </a:prstGeom>
          <a:blipFill>
            <a:blip r:embed="rId14" cstate="print"/>
            <a:stretch>
              <a:fillRect/>
            </a:stretch>
          </a:blipFill>
        </p:spPr>
        <p:txBody>
          <a:bodyPr wrap="square" lIns="0" tIns="0" rIns="0" bIns="0" rtlCol="0"/>
          <a:lstStyle/>
          <a:p>
            <a:pPr defTabSz="457200"/>
            <a:endParaRPr>
              <a:solidFill>
                <a:prstClr val="black"/>
              </a:solidFill>
            </a:endParaRPr>
          </a:p>
        </p:txBody>
      </p:sp>
      <p:sp>
        <p:nvSpPr>
          <p:cNvPr id="59" name="object 59"/>
          <p:cNvSpPr/>
          <p:nvPr/>
        </p:nvSpPr>
        <p:spPr>
          <a:xfrm>
            <a:off x="4346829" y="2263647"/>
            <a:ext cx="36195" cy="298703"/>
          </a:xfrm>
          <a:prstGeom prst="rect">
            <a:avLst/>
          </a:prstGeom>
          <a:blipFill>
            <a:blip r:embed="rId15" cstate="print"/>
            <a:stretch>
              <a:fillRect/>
            </a:stretch>
          </a:blipFill>
        </p:spPr>
        <p:txBody>
          <a:bodyPr wrap="square" lIns="0" tIns="0" rIns="0" bIns="0" rtlCol="0"/>
          <a:lstStyle/>
          <a:p>
            <a:pPr defTabSz="457200"/>
            <a:endParaRPr>
              <a:solidFill>
                <a:prstClr val="black"/>
              </a:solidFill>
            </a:endParaRPr>
          </a:p>
        </p:txBody>
      </p:sp>
      <p:sp>
        <p:nvSpPr>
          <p:cNvPr id="60" name="object 60"/>
          <p:cNvSpPr/>
          <p:nvPr/>
        </p:nvSpPr>
        <p:spPr>
          <a:xfrm>
            <a:off x="4332174" y="2564289"/>
            <a:ext cx="65196" cy="85121"/>
          </a:xfrm>
          <a:prstGeom prst="rect">
            <a:avLst/>
          </a:prstGeom>
          <a:blipFill>
            <a:blip r:embed="rId16" cstate="print"/>
            <a:stretch>
              <a:fillRect/>
            </a:stretch>
          </a:blipFill>
        </p:spPr>
        <p:txBody>
          <a:bodyPr wrap="square" lIns="0" tIns="0" rIns="0" bIns="0" rtlCol="0"/>
          <a:lstStyle/>
          <a:p>
            <a:pPr defTabSz="457200"/>
            <a:endParaRPr>
              <a:solidFill>
                <a:prstClr val="black"/>
              </a:solidFill>
            </a:endParaRPr>
          </a:p>
        </p:txBody>
      </p:sp>
      <p:sp>
        <p:nvSpPr>
          <p:cNvPr id="61" name="object 61"/>
          <p:cNvSpPr txBox="1"/>
          <p:nvPr/>
        </p:nvSpPr>
        <p:spPr>
          <a:xfrm>
            <a:off x="4082035" y="1602231"/>
            <a:ext cx="736853" cy="343295"/>
          </a:xfrm>
          <a:prstGeom prst="rect">
            <a:avLst/>
          </a:prstGeom>
        </p:spPr>
        <p:txBody>
          <a:bodyPr vert="horz" wrap="square" lIns="0" tIns="11430" rIns="0" bIns="0" rtlCol="0">
            <a:spAutoFit/>
          </a:bodyPr>
          <a:lstStyle/>
          <a:p>
            <a:pPr marL="35560" marR="5080" indent="-22860" defTabSz="457200">
              <a:lnSpc>
                <a:spcPct val="102899"/>
              </a:lnSpc>
              <a:spcBef>
                <a:spcPts val="90"/>
              </a:spcBef>
            </a:pPr>
            <a:r>
              <a:rPr lang="it-IT" sz="1050" i="1" spc="10" dirty="0" err="1">
                <a:solidFill>
                  <a:prstClr val="black"/>
                </a:solidFill>
                <a:latin typeface="Arial"/>
                <a:cs typeface="Arial"/>
              </a:rPr>
              <a:t>Research</a:t>
            </a:r>
            <a:r>
              <a:rPr lang="it-IT" sz="1050" i="1" spc="10" dirty="0">
                <a:solidFill>
                  <a:prstClr val="black"/>
                </a:solidFill>
                <a:latin typeface="Arial"/>
                <a:cs typeface="Arial"/>
              </a:rPr>
              <a:t> Centers</a:t>
            </a:r>
            <a:endParaRPr sz="1050" dirty="0">
              <a:solidFill>
                <a:prstClr val="black"/>
              </a:solidFill>
              <a:latin typeface="Arial"/>
              <a:cs typeface="Arial"/>
            </a:endParaRPr>
          </a:p>
        </p:txBody>
      </p:sp>
      <p:sp>
        <p:nvSpPr>
          <p:cNvPr id="62" name="object 62"/>
          <p:cNvSpPr/>
          <p:nvPr/>
        </p:nvSpPr>
        <p:spPr>
          <a:xfrm>
            <a:off x="4361688" y="2639568"/>
            <a:ext cx="153670" cy="453813"/>
          </a:xfrm>
          <a:custGeom>
            <a:avLst/>
            <a:gdLst/>
            <a:ahLst/>
            <a:cxnLst/>
            <a:rect l="l" t="t" r="r" b="b"/>
            <a:pathLst>
              <a:path w="153670" h="340360">
                <a:moveTo>
                  <a:pt x="153162" y="340106"/>
                </a:moveTo>
                <a:lnTo>
                  <a:pt x="0"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63" name="object 63"/>
          <p:cNvSpPr/>
          <p:nvPr/>
        </p:nvSpPr>
        <p:spPr>
          <a:xfrm>
            <a:off x="3878579" y="2639569"/>
            <a:ext cx="483234" cy="524087"/>
          </a:xfrm>
          <a:custGeom>
            <a:avLst/>
            <a:gdLst/>
            <a:ahLst/>
            <a:cxnLst/>
            <a:rect l="l" t="t" r="r" b="b"/>
            <a:pathLst>
              <a:path w="483235" h="393064">
                <a:moveTo>
                  <a:pt x="0" y="392938"/>
                </a:moveTo>
                <a:lnTo>
                  <a:pt x="483108"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64" name="object 64"/>
          <p:cNvSpPr/>
          <p:nvPr/>
        </p:nvSpPr>
        <p:spPr>
          <a:xfrm>
            <a:off x="4361688" y="2639568"/>
            <a:ext cx="209550" cy="1673013"/>
          </a:xfrm>
          <a:custGeom>
            <a:avLst/>
            <a:gdLst/>
            <a:ahLst/>
            <a:cxnLst/>
            <a:rect l="l" t="t" r="r" b="b"/>
            <a:pathLst>
              <a:path w="209550" h="1254760">
                <a:moveTo>
                  <a:pt x="209423" y="1254633"/>
                </a:moveTo>
                <a:lnTo>
                  <a:pt x="0" y="0"/>
                </a:lnTo>
              </a:path>
            </a:pathLst>
          </a:custGeom>
          <a:ln w="9143">
            <a:solidFill>
              <a:srgbClr val="E1E1E1"/>
            </a:solidFill>
          </a:ln>
        </p:spPr>
        <p:txBody>
          <a:bodyPr wrap="square" lIns="0" tIns="0" rIns="0" bIns="0" rtlCol="0"/>
          <a:lstStyle/>
          <a:p>
            <a:pPr defTabSz="457200"/>
            <a:endParaRPr>
              <a:solidFill>
                <a:prstClr val="black"/>
              </a:solidFill>
            </a:endParaRPr>
          </a:p>
        </p:txBody>
      </p:sp>
      <p:sp>
        <p:nvSpPr>
          <p:cNvPr id="65" name="object 65"/>
          <p:cNvSpPr/>
          <p:nvPr/>
        </p:nvSpPr>
        <p:spPr>
          <a:xfrm>
            <a:off x="4352545" y="4295647"/>
            <a:ext cx="490727" cy="633984"/>
          </a:xfrm>
          <a:prstGeom prst="rect">
            <a:avLst/>
          </a:prstGeom>
          <a:blipFill>
            <a:blip r:embed="rId17" cstate="print"/>
            <a:stretch>
              <a:fillRect/>
            </a:stretch>
          </a:blipFill>
        </p:spPr>
        <p:txBody>
          <a:bodyPr wrap="square" lIns="0" tIns="0" rIns="0" bIns="0" rtlCol="0"/>
          <a:lstStyle/>
          <a:p>
            <a:pPr defTabSz="457200"/>
            <a:endParaRPr>
              <a:solidFill>
                <a:prstClr val="black"/>
              </a:solidFill>
            </a:endParaRPr>
          </a:p>
        </p:txBody>
      </p:sp>
      <p:sp>
        <p:nvSpPr>
          <p:cNvPr id="66" name="object 66"/>
          <p:cNvSpPr/>
          <p:nvPr/>
        </p:nvSpPr>
        <p:spPr>
          <a:xfrm>
            <a:off x="4376928" y="4389120"/>
            <a:ext cx="441960" cy="497840"/>
          </a:xfrm>
          <a:prstGeom prst="rect">
            <a:avLst/>
          </a:prstGeom>
          <a:blipFill>
            <a:blip r:embed="rId18" cstate="print"/>
            <a:stretch>
              <a:fillRect/>
            </a:stretch>
          </a:blipFill>
        </p:spPr>
        <p:txBody>
          <a:bodyPr wrap="square" lIns="0" tIns="0" rIns="0" bIns="0" rtlCol="0"/>
          <a:lstStyle/>
          <a:p>
            <a:pPr defTabSz="457200"/>
            <a:endParaRPr>
              <a:solidFill>
                <a:prstClr val="black"/>
              </a:solidFill>
            </a:endParaRPr>
          </a:p>
        </p:txBody>
      </p:sp>
      <p:sp>
        <p:nvSpPr>
          <p:cNvPr id="67" name="object 67"/>
          <p:cNvSpPr/>
          <p:nvPr/>
        </p:nvSpPr>
        <p:spPr>
          <a:xfrm>
            <a:off x="4383024" y="4336287"/>
            <a:ext cx="375285" cy="480060"/>
          </a:xfrm>
          <a:custGeom>
            <a:avLst/>
            <a:gdLst/>
            <a:ahLst/>
            <a:cxnLst/>
            <a:rect l="l" t="t" r="r" b="b"/>
            <a:pathLst>
              <a:path w="375285" h="360045">
                <a:moveTo>
                  <a:pt x="187451" y="0"/>
                </a:moveTo>
                <a:lnTo>
                  <a:pt x="137627" y="6424"/>
                </a:lnTo>
                <a:lnTo>
                  <a:pt x="92851" y="24553"/>
                </a:lnTo>
                <a:lnTo>
                  <a:pt x="54911" y="52673"/>
                </a:lnTo>
                <a:lnTo>
                  <a:pt x="25597" y="89069"/>
                </a:lnTo>
                <a:lnTo>
                  <a:pt x="6697" y="132027"/>
                </a:lnTo>
                <a:lnTo>
                  <a:pt x="0" y="179831"/>
                </a:lnTo>
                <a:lnTo>
                  <a:pt x="6697" y="227636"/>
                </a:lnTo>
                <a:lnTo>
                  <a:pt x="25597" y="270594"/>
                </a:lnTo>
                <a:lnTo>
                  <a:pt x="54911" y="306990"/>
                </a:lnTo>
                <a:lnTo>
                  <a:pt x="92851" y="335110"/>
                </a:lnTo>
                <a:lnTo>
                  <a:pt x="137627" y="353239"/>
                </a:lnTo>
                <a:lnTo>
                  <a:pt x="187451" y="359663"/>
                </a:lnTo>
                <a:lnTo>
                  <a:pt x="237276" y="353239"/>
                </a:lnTo>
                <a:lnTo>
                  <a:pt x="282052" y="335110"/>
                </a:lnTo>
                <a:lnTo>
                  <a:pt x="319992" y="306990"/>
                </a:lnTo>
                <a:lnTo>
                  <a:pt x="349306" y="270594"/>
                </a:lnTo>
                <a:lnTo>
                  <a:pt x="368206" y="227636"/>
                </a:lnTo>
                <a:lnTo>
                  <a:pt x="374903" y="179831"/>
                </a:lnTo>
                <a:lnTo>
                  <a:pt x="368206" y="132027"/>
                </a:lnTo>
                <a:lnTo>
                  <a:pt x="349306" y="89069"/>
                </a:lnTo>
                <a:lnTo>
                  <a:pt x="319992" y="52673"/>
                </a:lnTo>
                <a:lnTo>
                  <a:pt x="282052" y="24553"/>
                </a:lnTo>
                <a:lnTo>
                  <a:pt x="237276" y="6424"/>
                </a:lnTo>
                <a:lnTo>
                  <a:pt x="187451" y="0"/>
                </a:lnTo>
                <a:close/>
              </a:path>
            </a:pathLst>
          </a:custGeom>
          <a:solidFill>
            <a:srgbClr val="D2DFE6"/>
          </a:solidFill>
        </p:spPr>
        <p:txBody>
          <a:bodyPr wrap="square" lIns="0" tIns="0" rIns="0" bIns="0" rtlCol="0"/>
          <a:lstStyle/>
          <a:p>
            <a:pPr defTabSz="457200"/>
            <a:endParaRPr>
              <a:solidFill>
                <a:prstClr val="black"/>
              </a:solidFill>
            </a:endParaRPr>
          </a:p>
        </p:txBody>
      </p:sp>
      <p:sp>
        <p:nvSpPr>
          <p:cNvPr id="68" name="object 68"/>
          <p:cNvSpPr/>
          <p:nvPr/>
        </p:nvSpPr>
        <p:spPr>
          <a:xfrm>
            <a:off x="4383024" y="4336287"/>
            <a:ext cx="375285" cy="480060"/>
          </a:xfrm>
          <a:custGeom>
            <a:avLst/>
            <a:gdLst/>
            <a:ahLst/>
            <a:cxnLst/>
            <a:rect l="l" t="t" r="r" b="b"/>
            <a:pathLst>
              <a:path w="375285" h="360045">
                <a:moveTo>
                  <a:pt x="0" y="179831"/>
                </a:moveTo>
                <a:lnTo>
                  <a:pt x="6697" y="132027"/>
                </a:lnTo>
                <a:lnTo>
                  <a:pt x="25597" y="89069"/>
                </a:lnTo>
                <a:lnTo>
                  <a:pt x="54911" y="52673"/>
                </a:lnTo>
                <a:lnTo>
                  <a:pt x="92851" y="24553"/>
                </a:lnTo>
                <a:lnTo>
                  <a:pt x="137627" y="6424"/>
                </a:lnTo>
                <a:lnTo>
                  <a:pt x="187451" y="0"/>
                </a:lnTo>
                <a:lnTo>
                  <a:pt x="237276" y="6424"/>
                </a:lnTo>
                <a:lnTo>
                  <a:pt x="282052" y="24553"/>
                </a:lnTo>
                <a:lnTo>
                  <a:pt x="319992" y="52673"/>
                </a:lnTo>
                <a:lnTo>
                  <a:pt x="349306" y="89069"/>
                </a:lnTo>
                <a:lnTo>
                  <a:pt x="368206" y="132027"/>
                </a:lnTo>
                <a:lnTo>
                  <a:pt x="374903" y="179831"/>
                </a:lnTo>
                <a:lnTo>
                  <a:pt x="368206" y="227636"/>
                </a:lnTo>
                <a:lnTo>
                  <a:pt x="349306" y="270594"/>
                </a:lnTo>
                <a:lnTo>
                  <a:pt x="319992" y="306990"/>
                </a:lnTo>
                <a:lnTo>
                  <a:pt x="282052" y="335110"/>
                </a:lnTo>
                <a:lnTo>
                  <a:pt x="237276" y="353239"/>
                </a:lnTo>
                <a:lnTo>
                  <a:pt x="187451" y="359663"/>
                </a:lnTo>
                <a:lnTo>
                  <a:pt x="137627" y="353239"/>
                </a:lnTo>
                <a:lnTo>
                  <a:pt x="92851" y="335110"/>
                </a:lnTo>
                <a:lnTo>
                  <a:pt x="54911" y="306990"/>
                </a:lnTo>
                <a:lnTo>
                  <a:pt x="25597" y="270594"/>
                </a:lnTo>
                <a:lnTo>
                  <a:pt x="6697" y="227636"/>
                </a:lnTo>
                <a:lnTo>
                  <a:pt x="0" y="179831"/>
                </a:lnTo>
                <a:close/>
              </a:path>
            </a:pathLst>
          </a:custGeom>
          <a:ln w="9144">
            <a:solidFill>
              <a:srgbClr val="D2DFE6"/>
            </a:solidFill>
          </a:ln>
        </p:spPr>
        <p:txBody>
          <a:bodyPr wrap="square" lIns="0" tIns="0" rIns="0" bIns="0" rtlCol="0"/>
          <a:lstStyle/>
          <a:p>
            <a:pPr defTabSz="457200"/>
            <a:endParaRPr>
              <a:solidFill>
                <a:prstClr val="black"/>
              </a:solidFill>
            </a:endParaRPr>
          </a:p>
        </p:txBody>
      </p:sp>
      <p:sp>
        <p:nvSpPr>
          <p:cNvPr id="69" name="object 69"/>
          <p:cNvSpPr txBox="1"/>
          <p:nvPr/>
        </p:nvSpPr>
        <p:spPr>
          <a:xfrm>
            <a:off x="3812541" y="4441273"/>
            <a:ext cx="862965" cy="184666"/>
          </a:xfrm>
          <a:prstGeom prst="rect">
            <a:avLst/>
          </a:prstGeom>
        </p:spPr>
        <p:txBody>
          <a:bodyPr vert="horz" wrap="square" lIns="0" tIns="22860" rIns="0" bIns="0" rtlCol="0">
            <a:spAutoFit/>
          </a:bodyPr>
          <a:lstStyle/>
          <a:p>
            <a:pPr marL="12700" defTabSz="457200">
              <a:spcBef>
                <a:spcPts val="180"/>
              </a:spcBef>
              <a:tabLst>
                <a:tab pos="608965" algn="l"/>
              </a:tabLst>
            </a:pPr>
            <a:r>
              <a:rPr sz="1575" i="1" u="sng" spc="7" baseline="31746" dirty="0">
                <a:solidFill>
                  <a:prstClr val="black"/>
                </a:solidFill>
                <a:uFill>
                  <a:solidFill>
                    <a:srgbClr val="E1E1E1"/>
                  </a:solidFill>
                </a:uFill>
                <a:latin typeface="Arial"/>
                <a:cs typeface="Arial"/>
              </a:rPr>
              <a:t> 	</a:t>
            </a:r>
            <a:r>
              <a:rPr sz="1575" i="1" spc="7" baseline="31746" dirty="0">
                <a:solidFill>
                  <a:prstClr val="black"/>
                </a:solidFill>
                <a:latin typeface="Arial"/>
                <a:cs typeface="Arial"/>
              </a:rPr>
              <a:t> </a:t>
            </a:r>
            <a:r>
              <a:rPr sz="1575" i="1" spc="-195" baseline="31746" dirty="0">
                <a:solidFill>
                  <a:prstClr val="black"/>
                </a:solidFill>
                <a:latin typeface="Arial"/>
                <a:cs typeface="Arial"/>
              </a:rPr>
              <a:t> </a:t>
            </a:r>
            <a:r>
              <a:rPr sz="1000" b="1" i="1" spc="-5" dirty="0">
                <a:solidFill>
                  <a:srgbClr val="C41200"/>
                </a:solidFill>
                <a:latin typeface="Arial"/>
                <a:cs typeface="Arial"/>
              </a:rPr>
              <a:t>CC</a:t>
            </a:r>
            <a:endParaRPr sz="1000">
              <a:solidFill>
                <a:prstClr val="black"/>
              </a:solidFill>
              <a:latin typeface="Arial"/>
              <a:cs typeface="Arial"/>
            </a:endParaRPr>
          </a:p>
        </p:txBody>
      </p:sp>
      <p:sp>
        <p:nvSpPr>
          <p:cNvPr id="70" name="object 70"/>
          <p:cNvSpPr/>
          <p:nvPr/>
        </p:nvSpPr>
        <p:spPr>
          <a:xfrm>
            <a:off x="3526536" y="3052064"/>
            <a:ext cx="492251" cy="636016"/>
          </a:xfrm>
          <a:prstGeom prst="rect">
            <a:avLst/>
          </a:prstGeom>
          <a:blipFill>
            <a:blip r:embed="rId19" cstate="print"/>
            <a:stretch>
              <a:fillRect/>
            </a:stretch>
          </a:blipFill>
        </p:spPr>
        <p:txBody>
          <a:bodyPr wrap="square" lIns="0" tIns="0" rIns="0" bIns="0" rtlCol="0"/>
          <a:lstStyle/>
          <a:p>
            <a:pPr defTabSz="457200"/>
            <a:endParaRPr>
              <a:solidFill>
                <a:prstClr val="black"/>
              </a:solidFill>
            </a:endParaRPr>
          </a:p>
        </p:txBody>
      </p:sp>
      <p:sp>
        <p:nvSpPr>
          <p:cNvPr id="71" name="object 71"/>
          <p:cNvSpPr/>
          <p:nvPr/>
        </p:nvSpPr>
        <p:spPr>
          <a:xfrm>
            <a:off x="3550920" y="3145535"/>
            <a:ext cx="441960" cy="497840"/>
          </a:xfrm>
          <a:prstGeom prst="rect">
            <a:avLst/>
          </a:prstGeom>
          <a:blipFill>
            <a:blip r:embed="rId18" cstate="print"/>
            <a:stretch>
              <a:fillRect/>
            </a:stretch>
          </a:blipFill>
        </p:spPr>
        <p:txBody>
          <a:bodyPr wrap="square" lIns="0" tIns="0" rIns="0" bIns="0" rtlCol="0"/>
          <a:lstStyle/>
          <a:p>
            <a:pPr defTabSz="457200"/>
            <a:endParaRPr>
              <a:solidFill>
                <a:prstClr val="black"/>
              </a:solidFill>
            </a:endParaRPr>
          </a:p>
        </p:txBody>
      </p:sp>
      <p:sp>
        <p:nvSpPr>
          <p:cNvPr id="72" name="object 72"/>
          <p:cNvSpPr/>
          <p:nvPr/>
        </p:nvSpPr>
        <p:spPr>
          <a:xfrm>
            <a:off x="3557016" y="3092704"/>
            <a:ext cx="376555" cy="481753"/>
          </a:xfrm>
          <a:custGeom>
            <a:avLst/>
            <a:gdLst/>
            <a:ahLst/>
            <a:cxnLst/>
            <a:rect l="l" t="t" r="r" b="b"/>
            <a:pathLst>
              <a:path w="376554" h="361314">
                <a:moveTo>
                  <a:pt x="188213" y="0"/>
                </a:moveTo>
                <a:lnTo>
                  <a:pt x="138200" y="6454"/>
                </a:lnTo>
                <a:lnTo>
                  <a:pt x="93246" y="24666"/>
                </a:lnTo>
                <a:lnTo>
                  <a:pt x="55149" y="52911"/>
                </a:lnTo>
                <a:lnTo>
                  <a:pt x="25710" y="89464"/>
                </a:lnTo>
                <a:lnTo>
                  <a:pt x="6727" y="132600"/>
                </a:lnTo>
                <a:lnTo>
                  <a:pt x="0" y="180594"/>
                </a:lnTo>
                <a:lnTo>
                  <a:pt x="6727" y="228587"/>
                </a:lnTo>
                <a:lnTo>
                  <a:pt x="25710" y="271723"/>
                </a:lnTo>
                <a:lnTo>
                  <a:pt x="55149" y="308276"/>
                </a:lnTo>
                <a:lnTo>
                  <a:pt x="93246" y="336521"/>
                </a:lnTo>
                <a:lnTo>
                  <a:pt x="138200" y="354733"/>
                </a:lnTo>
                <a:lnTo>
                  <a:pt x="188213" y="361188"/>
                </a:lnTo>
                <a:lnTo>
                  <a:pt x="238227" y="354733"/>
                </a:lnTo>
                <a:lnTo>
                  <a:pt x="283181" y="336521"/>
                </a:lnTo>
                <a:lnTo>
                  <a:pt x="321278" y="308276"/>
                </a:lnTo>
                <a:lnTo>
                  <a:pt x="350717" y="271723"/>
                </a:lnTo>
                <a:lnTo>
                  <a:pt x="369700" y="228587"/>
                </a:lnTo>
                <a:lnTo>
                  <a:pt x="376428" y="180594"/>
                </a:lnTo>
                <a:lnTo>
                  <a:pt x="369700" y="132600"/>
                </a:lnTo>
                <a:lnTo>
                  <a:pt x="350717" y="89464"/>
                </a:lnTo>
                <a:lnTo>
                  <a:pt x="321278" y="52911"/>
                </a:lnTo>
                <a:lnTo>
                  <a:pt x="283181" y="24666"/>
                </a:lnTo>
                <a:lnTo>
                  <a:pt x="238227" y="6454"/>
                </a:lnTo>
                <a:lnTo>
                  <a:pt x="188213" y="0"/>
                </a:lnTo>
                <a:close/>
              </a:path>
            </a:pathLst>
          </a:custGeom>
          <a:solidFill>
            <a:srgbClr val="D2DFE6"/>
          </a:solidFill>
        </p:spPr>
        <p:txBody>
          <a:bodyPr wrap="square" lIns="0" tIns="0" rIns="0" bIns="0" rtlCol="0"/>
          <a:lstStyle/>
          <a:p>
            <a:pPr defTabSz="457200"/>
            <a:endParaRPr>
              <a:solidFill>
                <a:prstClr val="black"/>
              </a:solidFill>
            </a:endParaRPr>
          </a:p>
        </p:txBody>
      </p:sp>
      <p:sp>
        <p:nvSpPr>
          <p:cNvPr id="73" name="object 73"/>
          <p:cNvSpPr/>
          <p:nvPr/>
        </p:nvSpPr>
        <p:spPr>
          <a:xfrm>
            <a:off x="3557016" y="3092704"/>
            <a:ext cx="376555" cy="481753"/>
          </a:xfrm>
          <a:custGeom>
            <a:avLst/>
            <a:gdLst/>
            <a:ahLst/>
            <a:cxnLst/>
            <a:rect l="l" t="t" r="r" b="b"/>
            <a:pathLst>
              <a:path w="376554" h="361314">
                <a:moveTo>
                  <a:pt x="0" y="180594"/>
                </a:moveTo>
                <a:lnTo>
                  <a:pt x="6727" y="132600"/>
                </a:lnTo>
                <a:lnTo>
                  <a:pt x="25710" y="89464"/>
                </a:lnTo>
                <a:lnTo>
                  <a:pt x="55149" y="52911"/>
                </a:lnTo>
                <a:lnTo>
                  <a:pt x="93246" y="24666"/>
                </a:lnTo>
                <a:lnTo>
                  <a:pt x="138200" y="6454"/>
                </a:lnTo>
                <a:lnTo>
                  <a:pt x="188213" y="0"/>
                </a:lnTo>
                <a:lnTo>
                  <a:pt x="238227" y="6454"/>
                </a:lnTo>
                <a:lnTo>
                  <a:pt x="283181" y="24666"/>
                </a:lnTo>
                <a:lnTo>
                  <a:pt x="321278" y="52911"/>
                </a:lnTo>
                <a:lnTo>
                  <a:pt x="350717" y="89464"/>
                </a:lnTo>
                <a:lnTo>
                  <a:pt x="369700" y="132600"/>
                </a:lnTo>
                <a:lnTo>
                  <a:pt x="376428" y="180594"/>
                </a:lnTo>
                <a:lnTo>
                  <a:pt x="369700" y="228587"/>
                </a:lnTo>
                <a:lnTo>
                  <a:pt x="350717" y="271723"/>
                </a:lnTo>
                <a:lnTo>
                  <a:pt x="321278" y="308276"/>
                </a:lnTo>
                <a:lnTo>
                  <a:pt x="283181" y="336521"/>
                </a:lnTo>
                <a:lnTo>
                  <a:pt x="238227" y="354733"/>
                </a:lnTo>
                <a:lnTo>
                  <a:pt x="188213" y="361188"/>
                </a:lnTo>
                <a:lnTo>
                  <a:pt x="138200" y="354733"/>
                </a:lnTo>
                <a:lnTo>
                  <a:pt x="93246" y="336521"/>
                </a:lnTo>
                <a:lnTo>
                  <a:pt x="55149" y="308276"/>
                </a:lnTo>
                <a:lnTo>
                  <a:pt x="25710" y="271723"/>
                </a:lnTo>
                <a:lnTo>
                  <a:pt x="6727" y="228587"/>
                </a:lnTo>
                <a:lnTo>
                  <a:pt x="0" y="180594"/>
                </a:lnTo>
                <a:close/>
              </a:path>
            </a:pathLst>
          </a:custGeom>
          <a:ln w="9144">
            <a:solidFill>
              <a:srgbClr val="D2DFE6"/>
            </a:solidFill>
          </a:ln>
        </p:spPr>
        <p:txBody>
          <a:bodyPr wrap="square" lIns="0" tIns="0" rIns="0" bIns="0" rtlCol="0"/>
          <a:lstStyle/>
          <a:p>
            <a:pPr defTabSz="457200"/>
            <a:endParaRPr>
              <a:solidFill>
                <a:prstClr val="black"/>
              </a:solidFill>
            </a:endParaRPr>
          </a:p>
        </p:txBody>
      </p:sp>
      <p:sp>
        <p:nvSpPr>
          <p:cNvPr id="74" name="object 74"/>
          <p:cNvSpPr txBox="1"/>
          <p:nvPr/>
        </p:nvSpPr>
        <p:spPr>
          <a:xfrm>
            <a:off x="3641598" y="3211913"/>
            <a:ext cx="208279" cy="166071"/>
          </a:xfrm>
          <a:prstGeom prst="rect">
            <a:avLst/>
          </a:prstGeom>
        </p:spPr>
        <p:txBody>
          <a:bodyPr vert="horz" wrap="square" lIns="0" tIns="12065" rIns="0" bIns="0" rtlCol="0">
            <a:spAutoFit/>
          </a:bodyPr>
          <a:lstStyle/>
          <a:p>
            <a:pPr marL="12700" defTabSz="457200">
              <a:spcBef>
                <a:spcPts val="95"/>
              </a:spcBef>
            </a:pPr>
            <a:r>
              <a:rPr sz="1000" b="1" i="1" spc="-5" dirty="0">
                <a:solidFill>
                  <a:srgbClr val="C41200"/>
                </a:solidFill>
                <a:latin typeface="Arial"/>
                <a:cs typeface="Arial"/>
              </a:rPr>
              <a:t>CC</a:t>
            </a:r>
            <a:endParaRPr sz="1000">
              <a:solidFill>
                <a:prstClr val="black"/>
              </a:solidFill>
              <a:latin typeface="Arial"/>
              <a:cs typeface="Arial"/>
            </a:endParaRPr>
          </a:p>
        </p:txBody>
      </p:sp>
      <p:sp>
        <p:nvSpPr>
          <p:cNvPr id="75" name="object 75"/>
          <p:cNvSpPr/>
          <p:nvPr/>
        </p:nvSpPr>
        <p:spPr>
          <a:xfrm>
            <a:off x="4352545" y="3052064"/>
            <a:ext cx="490727" cy="636016"/>
          </a:xfrm>
          <a:prstGeom prst="rect">
            <a:avLst/>
          </a:prstGeom>
          <a:blipFill>
            <a:blip r:embed="rId20" cstate="print"/>
            <a:stretch>
              <a:fillRect/>
            </a:stretch>
          </a:blipFill>
        </p:spPr>
        <p:txBody>
          <a:bodyPr wrap="square" lIns="0" tIns="0" rIns="0" bIns="0" rtlCol="0"/>
          <a:lstStyle/>
          <a:p>
            <a:pPr defTabSz="457200"/>
            <a:endParaRPr>
              <a:solidFill>
                <a:prstClr val="black"/>
              </a:solidFill>
            </a:endParaRPr>
          </a:p>
        </p:txBody>
      </p:sp>
      <p:sp>
        <p:nvSpPr>
          <p:cNvPr id="76" name="object 76"/>
          <p:cNvSpPr/>
          <p:nvPr/>
        </p:nvSpPr>
        <p:spPr>
          <a:xfrm>
            <a:off x="4376928" y="3145535"/>
            <a:ext cx="441960" cy="497840"/>
          </a:xfrm>
          <a:prstGeom prst="rect">
            <a:avLst/>
          </a:prstGeom>
          <a:blipFill>
            <a:blip r:embed="rId18" cstate="print"/>
            <a:stretch>
              <a:fillRect/>
            </a:stretch>
          </a:blipFill>
        </p:spPr>
        <p:txBody>
          <a:bodyPr wrap="square" lIns="0" tIns="0" rIns="0" bIns="0" rtlCol="0"/>
          <a:lstStyle/>
          <a:p>
            <a:pPr defTabSz="457200"/>
            <a:endParaRPr>
              <a:solidFill>
                <a:prstClr val="black"/>
              </a:solidFill>
            </a:endParaRPr>
          </a:p>
        </p:txBody>
      </p:sp>
      <p:sp>
        <p:nvSpPr>
          <p:cNvPr id="77" name="object 77"/>
          <p:cNvSpPr/>
          <p:nvPr/>
        </p:nvSpPr>
        <p:spPr>
          <a:xfrm>
            <a:off x="4383024" y="3092704"/>
            <a:ext cx="375285" cy="481753"/>
          </a:xfrm>
          <a:custGeom>
            <a:avLst/>
            <a:gdLst/>
            <a:ahLst/>
            <a:cxnLst/>
            <a:rect l="l" t="t" r="r" b="b"/>
            <a:pathLst>
              <a:path w="375285" h="361314">
                <a:moveTo>
                  <a:pt x="187451" y="0"/>
                </a:moveTo>
                <a:lnTo>
                  <a:pt x="137627" y="6454"/>
                </a:lnTo>
                <a:lnTo>
                  <a:pt x="92851" y="24666"/>
                </a:lnTo>
                <a:lnTo>
                  <a:pt x="54911" y="52911"/>
                </a:lnTo>
                <a:lnTo>
                  <a:pt x="25597" y="89464"/>
                </a:lnTo>
                <a:lnTo>
                  <a:pt x="6697" y="132600"/>
                </a:lnTo>
                <a:lnTo>
                  <a:pt x="0" y="180594"/>
                </a:lnTo>
                <a:lnTo>
                  <a:pt x="6697" y="228587"/>
                </a:lnTo>
                <a:lnTo>
                  <a:pt x="25597" y="271723"/>
                </a:lnTo>
                <a:lnTo>
                  <a:pt x="54911" y="308276"/>
                </a:lnTo>
                <a:lnTo>
                  <a:pt x="92851" y="336521"/>
                </a:lnTo>
                <a:lnTo>
                  <a:pt x="137627" y="354733"/>
                </a:lnTo>
                <a:lnTo>
                  <a:pt x="187451" y="361188"/>
                </a:lnTo>
                <a:lnTo>
                  <a:pt x="237276" y="354733"/>
                </a:lnTo>
                <a:lnTo>
                  <a:pt x="282052" y="336521"/>
                </a:lnTo>
                <a:lnTo>
                  <a:pt x="319992" y="308276"/>
                </a:lnTo>
                <a:lnTo>
                  <a:pt x="349306" y="271723"/>
                </a:lnTo>
                <a:lnTo>
                  <a:pt x="368206" y="228587"/>
                </a:lnTo>
                <a:lnTo>
                  <a:pt x="374903" y="180594"/>
                </a:lnTo>
                <a:lnTo>
                  <a:pt x="368206" y="132600"/>
                </a:lnTo>
                <a:lnTo>
                  <a:pt x="349306" y="89464"/>
                </a:lnTo>
                <a:lnTo>
                  <a:pt x="319992" y="52911"/>
                </a:lnTo>
                <a:lnTo>
                  <a:pt x="282052" y="24666"/>
                </a:lnTo>
                <a:lnTo>
                  <a:pt x="237276" y="6454"/>
                </a:lnTo>
                <a:lnTo>
                  <a:pt x="187451" y="0"/>
                </a:lnTo>
                <a:close/>
              </a:path>
            </a:pathLst>
          </a:custGeom>
          <a:solidFill>
            <a:srgbClr val="D2DFE6"/>
          </a:solidFill>
        </p:spPr>
        <p:txBody>
          <a:bodyPr wrap="square" lIns="0" tIns="0" rIns="0" bIns="0" rtlCol="0"/>
          <a:lstStyle/>
          <a:p>
            <a:pPr defTabSz="457200"/>
            <a:endParaRPr>
              <a:solidFill>
                <a:prstClr val="black"/>
              </a:solidFill>
            </a:endParaRPr>
          </a:p>
        </p:txBody>
      </p:sp>
      <p:sp>
        <p:nvSpPr>
          <p:cNvPr id="78" name="object 78"/>
          <p:cNvSpPr/>
          <p:nvPr/>
        </p:nvSpPr>
        <p:spPr>
          <a:xfrm>
            <a:off x="4383024" y="3092704"/>
            <a:ext cx="375285" cy="481753"/>
          </a:xfrm>
          <a:custGeom>
            <a:avLst/>
            <a:gdLst/>
            <a:ahLst/>
            <a:cxnLst/>
            <a:rect l="l" t="t" r="r" b="b"/>
            <a:pathLst>
              <a:path w="375285" h="361314">
                <a:moveTo>
                  <a:pt x="0" y="180594"/>
                </a:moveTo>
                <a:lnTo>
                  <a:pt x="6697" y="132600"/>
                </a:lnTo>
                <a:lnTo>
                  <a:pt x="25597" y="89464"/>
                </a:lnTo>
                <a:lnTo>
                  <a:pt x="54911" y="52911"/>
                </a:lnTo>
                <a:lnTo>
                  <a:pt x="92851" y="24666"/>
                </a:lnTo>
                <a:lnTo>
                  <a:pt x="137627" y="6454"/>
                </a:lnTo>
                <a:lnTo>
                  <a:pt x="187451" y="0"/>
                </a:lnTo>
                <a:lnTo>
                  <a:pt x="237276" y="6454"/>
                </a:lnTo>
                <a:lnTo>
                  <a:pt x="282052" y="24666"/>
                </a:lnTo>
                <a:lnTo>
                  <a:pt x="319992" y="52911"/>
                </a:lnTo>
                <a:lnTo>
                  <a:pt x="349306" y="89464"/>
                </a:lnTo>
                <a:lnTo>
                  <a:pt x="368206" y="132600"/>
                </a:lnTo>
                <a:lnTo>
                  <a:pt x="374903" y="180594"/>
                </a:lnTo>
                <a:lnTo>
                  <a:pt x="368206" y="228587"/>
                </a:lnTo>
                <a:lnTo>
                  <a:pt x="349306" y="271723"/>
                </a:lnTo>
                <a:lnTo>
                  <a:pt x="319992" y="308276"/>
                </a:lnTo>
                <a:lnTo>
                  <a:pt x="282052" y="336521"/>
                </a:lnTo>
                <a:lnTo>
                  <a:pt x="237276" y="354733"/>
                </a:lnTo>
                <a:lnTo>
                  <a:pt x="187451" y="361188"/>
                </a:lnTo>
                <a:lnTo>
                  <a:pt x="137627" y="354733"/>
                </a:lnTo>
                <a:lnTo>
                  <a:pt x="92851" y="336521"/>
                </a:lnTo>
                <a:lnTo>
                  <a:pt x="54911" y="308276"/>
                </a:lnTo>
                <a:lnTo>
                  <a:pt x="25597" y="271723"/>
                </a:lnTo>
                <a:lnTo>
                  <a:pt x="6697" y="228587"/>
                </a:lnTo>
                <a:lnTo>
                  <a:pt x="0" y="180594"/>
                </a:lnTo>
                <a:close/>
              </a:path>
            </a:pathLst>
          </a:custGeom>
          <a:ln w="9143">
            <a:solidFill>
              <a:srgbClr val="D2DFE6"/>
            </a:solidFill>
          </a:ln>
        </p:spPr>
        <p:txBody>
          <a:bodyPr wrap="square" lIns="0" tIns="0" rIns="0" bIns="0" rtlCol="0"/>
          <a:lstStyle/>
          <a:p>
            <a:pPr defTabSz="457200"/>
            <a:endParaRPr>
              <a:solidFill>
                <a:prstClr val="black"/>
              </a:solidFill>
            </a:endParaRPr>
          </a:p>
        </p:txBody>
      </p:sp>
      <p:sp>
        <p:nvSpPr>
          <p:cNvPr id="79" name="object 79"/>
          <p:cNvSpPr txBox="1"/>
          <p:nvPr/>
        </p:nvSpPr>
        <p:spPr>
          <a:xfrm>
            <a:off x="4466972" y="3211913"/>
            <a:ext cx="208279" cy="166071"/>
          </a:xfrm>
          <a:prstGeom prst="rect">
            <a:avLst/>
          </a:prstGeom>
        </p:spPr>
        <p:txBody>
          <a:bodyPr vert="horz" wrap="square" lIns="0" tIns="12065" rIns="0" bIns="0" rtlCol="0">
            <a:spAutoFit/>
          </a:bodyPr>
          <a:lstStyle/>
          <a:p>
            <a:pPr marL="12700" defTabSz="457200">
              <a:spcBef>
                <a:spcPts val="95"/>
              </a:spcBef>
            </a:pPr>
            <a:r>
              <a:rPr sz="1000" b="1" i="1" spc="-5" dirty="0">
                <a:solidFill>
                  <a:srgbClr val="C41200"/>
                </a:solidFill>
                <a:latin typeface="Arial"/>
                <a:cs typeface="Arial"/>
              </a:rPr>
              <a:t>CC</a:t>
            </a:r>
            <a:endParaRPr sz="1000">
              <a:solidFill>
                <a:prstClr val="black"/>
              </a:solidFill>
              <a:latin typeface="Arial"/>
              <a:cs typeface="Arial"/>
            </a:endParaRPr>
          </a:p>
        </p:txBody>
      </p:sp>
      <p:sp>
        <p:nvSpPr>
          <p:cNvPr id="80" name="object 80"/>
          <p:cNvSpPr/>
          <p:nvPr/>
        </p:nvSpPr>
        <p:spPr>
          <a:xfrm>
            <a:off x="4639087" y="1498938"/>
            <a:ext cx="1239520" cy="1753447"/>
          </a:xfrm>
          <a:custGeom>
            <a:avLst/>
            <a:gdLst/>
            <a:ahLst/>
            <a:cxnLst/>
            <a:rect l="l" t="t" r="r" b="b"/>
            <a:pathLst>
              <a:path w="1239520" h="1315085">
                <a:moveTo>
                  <a:pt x="62706" y="1185370"/>
                </a:moveTo>
                <a:lnTo>
                  <a:pt x="38481" y="1190869"/>
                </a:lnTo>
                <a:lnTo>
                  <a:pt x="17494" y="1205738"/>
                </a:lnTo>
                <a:lnTo>
                  <a:pt x="3948" y="1227635"/>
                </a:lnTo>
                <a:lnTo>
                  <a:pt x="0" y="1252140"/>
                </a:lnTo>
                <a:lnTo>
                  <a:pt x="5528" y="1276336"/>
                </a:lnTo>
                <a:lnTo>
                  <a:pt x="20415" y="1297305"/>
                </a:lnTo>
                <a:lnTo>
                  <a:pt x="42259" y="1310868"/>
                </a:lnTo>
                <a:lnTo>
                  <a:pt x="66770" y="1314846"/>
                </a:lnTo>
                <a:lnTo>
                  <a:pt x="90995" y="1309324"/>
                </a:lnTo>
                <a:lnTo>
                  <a:pt x="111982" y="1294384"/>
                </a:lnTo>
                <a:lnTo>
                  <a:pt x="125527" y="1272540"/>
                </a:lnTo>
                <a:lnTo>
                  <a:pt x="127716" y="1258951"/>
                </a:lnTo>
                <a:lnTo>
                  <a:pt x="74136" y="1258951"/>
                </a:lnTo>
                <a:lnTo>
                  <a:pt x="55340" y="1241171"/>
                </a:lnTo>
                <a:lnTo>
                  <a:pt x="97843" y="1195888"/>
                </a:lnTo>
                <a:lnTo>
                  <a:pt x="87217" y="1189325"/>
                </a:lnTo>
                <a:lnTo>
                  <a:pt x="62706" y="1185370"/>
                </a:lnTo>
                <a:close/>
              </a:path>
              <a:path w="1239520" h="1315085">
                <a:moveTo>
                  <a:pt x="97843" y="1195888"/>
                </a:moveTo>
                <a:lnTo>
                  <a:pt x="55340" y="1241171"/>
                </a:lnTo>
                <a:lnTo>
                  <a:pt x="74136" y="1258951"/>
                </a:lnTo>
                <a:lnTo>
                  <a:pt x="116709" y="1213598"/>
                </a:lnTo>
                <a:lnTo>
                  <a:pt x="109061" y="1202817"/>
                </a:lnTo>
                <a:lnTo>
                  <a:pt x="97843" y="1195888"/>
                </a:lnTo>
                <a:close/>
              </a:path>
              <a:path w="1239520" h="1315085">
                <a:moveTo>
                  <a:pt x="116709" y="1213598"/>
                </a:moveTo>
                <a:lnTo>
                  <a:pt x="74136" y="1258951"/>
                </a:lnTo>
                <a:lnTo>
                  <a:pt x="127716" y="1258951"/>
                </a:lnTo>
                <a:lnTo>
                  <a:pt x="129476" y="1248029"/>
                </a:lnTo>
                <a:lnTo>
                  <a:pt x="123948" y="1223803"/>
                </a:lnTo>
                <a:lnTo>
                  <a:pt x="116709" y="1213598"/>
                </a:lnTo>
                <a:close/>
              </a:path>
              <a:path w="1239520" h="1315085">
                <a:moveTo>
                  <a:pt x="1220311" y="0"/>
                </a:moveTo>
                <a:lnTo>
                  <a:pt x="97843" y="1195888"/>
                </a:lnTo>
                <a:lnTo>
                  <a:pt x="109061" y="1202817"/>
                </a:lnTo>
                <a:lnTo>
                  <a:pt x="116709" y="1213598"/>
                </a:lnTo>
                <a:lnTo>
                  <a:pt x="1239234" y="17780"/>
                </a:lnTo>
                <a:lnTo>
                  <a:pt x="1220311" y="0"/>
                </a:lnTo>
                <a:close/>
              </a:path>
            </a:pathLst>
          </a:custGeom>
          <a:solidFill>
            <a:srgbClr val="4F81BC"/>
          </a:solidFill>
        </p:spPr>
        <p:txBody>
          <a:bodyPr wrap="square" lIns="0" tIns="0" rIns="0" bIns="0" rtlCol="0"/>
          <a:lstStyle/>
          <a:p>
            <a:pPr defTabSz="457200"/>
            <a:endParaRPr>
              <a:solidFill>
                <a:prstClr val="black"/>
              </a:solidFill>
            </a:endParaRPr>
          </a:p>
        </p:txBody>
      </p:sp>
      <p:sp>
        <p:nvSpPr>
          <p:cNvPr id="81" name="object 81"/>
          <p:cNvSpPr/>
          <p:nvPr/>
        </p:nvSpPr>
        <p:spPr>
          <a:xfrm>
            <a:off x="4485132" y="4815839"/>
            <a:ext cx="85090" cy="81280"/>
          </a:xfrm>
          <a:custGeom>
            <a:avLst/>
            <a:gdLst/>
            <a:ahLst/>
            <a:cxnLst/>
            <a:rect l="l" t="t" r="r" b="b"/>
            <a:pathLst>
              <a:path w="85089" h="60960">
                <a:moveTo>
                  <a:pt x="0" y="60579"/>
                </a:moveTo>
                <a:lnTo>
                  <a:pt x="84708"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82" name="object 82"/>
          <p:cNvSpPr/>
          <p:nvPr/>
        </p:nvSpPr>
        <p:spPr>
          <a:xfrm>
            <a:off x="4703065" y="4718304"/>
            <a:ext cx="184785" cy="28787"/>
          </a:xfrm>
          <a:custGeom>
            <a:avLst/>
            <a:gdLst/>
            <a:ahLst/>
            <a:cxnLst/>
            <a:rect l="l" t="t" r="r" b="b"/>
            <a:pathLst>
              <a:path w="184785" h="21589">
                <a:moveTo>
                  <a:pt x="0" y="21590"/>
                </a:moveTo>
                <a:lnTo>
                  <a:pt x="184276" y="0"/>
                </a:lnTo>
              </a:path>
            </a:pathLst>
          </a:custGeom>
          <a:ln w="9144">
            <a:solidFill>
              <a:srgbClr val="E1E1E1"/>
            </a:solidFill>
          </a:ln>
        </p:spPr>
        <p:txBody>
          <a:bodyPr wrap="square" lIns="0" tIns="0" rIns="0" bIns="0" rtlCol="0"/>
          <a:lstStyle/>
          <a:p>
            <a:pPr defTabSz="457200"/>
            <a:endParaRPr>
              <a:solidFill>
                <a:prstClr val="black"/>
              </a:solidFill>
            </a:endParaRPr>
          </a:p>
        </p:txBody>
      </p:sp>
      <p:sp>
        <p:nvSpPr>
          <p:cNvPr id="83" name="object 83"/>
          <p:cNvSpPr/>
          <p:nvPr/>
        </p:nvSpPr>
        <p:spPr>
          <a:xfrm>
            <a:off x="3913632" y="2798064"/>
            <a:ext cx="67056" cy="85344"/>
          </a:xfrm>
          <a:prstGeom prst="rect">
            <a:avLst/>
          </a:prstGeom>
          <a:blipFill>
            <a:blip r:embed="rId21" cstate="print"/>
            <a:stretch>
              <a:fillRect/>
            </a:stretch>
          </a:blipFill>
        </p:spPr>
        <p:txBody>
          <a:bodyPr wrap="square" lIns="0" tIns="0" rIns="0" bIns="0" rtlCol="0"/>
          <a:lstStyle/>
          <a:p>
            <a:pPr defTabSz="457200"/>
            <a:endParaRPr>
              <a:solidFill>
                <a:prstClr val="black"/>
              </a:solidFill>
            </a:endParaRPr>
          </a:p>
        </p:txBody>
      </p:sp>
      <p:sp>
        <p:nvSpPr>
          <p:cNvPr id="84" name="object 84"/>
          <p:cNvSpPr/>
          <p:nvPr/>
        </p:nvSpPr>
        <p:spPr>
          <a:xfrm>
            <a:off x="4591811" y="2887472"/>
            <a:ext cx="65532" cy="85344"/>
          </a:xfrm>
          <a:prstGeom prst="rect">
            <a:avLst/>
          </a:prstGeom>
          <a:blipFill>
            <a:blip r:embed="rId22" cstate="print"/>
            <a:stretch>
              <a:fillRect/>
            </a:stretch>
          </a:blipFill>
        </p:spPr>
        <p:txBody>
          <a:bodyPr wrap="square" lIns="0" tIns="0" rIns="0" bIns="0" rtlCol="0"/>
          <a:lstStyle/>
          <a:p>
            <a:pPr defTabSz="457200"/>
            <a:endParaRPr>
              <a:solidFill>
                <a:prstClr val="black"/>
              </a:solidFill>
            </a:endParaRPr>
          </a:p>
        </p:txBody>
      </p:sp>
      <p:sp>
        <p:nvSpPr>
          <p:cNvPr id="85" name="object 85"/>
          <p:cNvSpPr/>
          <p:nvPr/>
        </p:nvSpPr>
        <p:spPr>
          <a:xfrm>
            <a:off x="5015484" y="3247135"/>
            <a:ext cx="65532" cy="85344"/>
          </a:xfrm>
          <a:prstGeom prst="rect">
            <a:avLst/>
          </a:prstGeom>
          <a:blipFill>
            <a:blip r:embed="rId23" cstate="print"/>
            <a:stretch>
              <a:fillRect/>
            </a:stretch>
          </a:blipFill>
        </p:spPr>
        <p:txBody>
          <a:bodyPr wrap="square" lIns="0" tIns="0" rIns="0" bIns="0" rtlCol="0"/>
          <a:lstStyle/>
          <a:p>
            <a:pPr defTabSz="457200"/>
            <a:endParaRPr>
              <a:solidFill>
                <a:prstClr val="black"/>
              </a:solidFill>
            </a:endParaRPr>
          </a:p>
        </p:txBody>
      </p:sp>
      <p:sp>
        <p:nvSpPr>
          <p:cNvPr id="86" name="object 86"/>
          <p:cNvSpPr/>
          <p:nvPr/>
        </p:nvSpPr>
        <p:spPr>
          <a:xfrm>
            <a:off x="3480815" y="3984752"/>
            <a:ext cx="65532" cy="85344"/>
          </a:xfrm>
          <a:prstGeom prst="rect">
            <a:avLst/>
          </a:prstGeom>
          <a:blipFill>
            <a:blip r:embed="rId22" cstate="print"/>
            <a:stretch>
              <a:fillRect/>
            </a:stretch>
          </a:blipFill>
        </p:spPr>
        <p:txBody>
          <a:bodyPr wrap="square" lIns="0" tIns="0" rIns="0" bIns="0" rtlCol="0"/>
          <a:lstStyle/>
          <a:p>
            <a:pPr defTabSz="457200"/>
            <a:endParaRPr>
              <a:solidFill>
                <a:prstClr val="black"/>
              </a:solidFill>
            </a:endParaRPr>
          </a:p>
        </p:txBody>
      </p:sp>
      <p:sp>
        <p:nvSpPr>
          <p:cNvPr id="87" name="object 87"/>
          <p:cNvSpPr/>
          <p:nvPr/>
        </p:nvSpPr>
        <p:spPr>
          <a:xfrm>
            <a:off x="3768852" y="4529328"/>
            <a:ext cx="65532" cy="85344"/>
          </a:xfrm>
          <a:prstGeom prst="rect">
            <a:avLst/>
          </a:prstGeom>
          <a:blipFill>
            <a:blip r:embed="rId23" cstate="print"/>
            <a:stretch>
              <a:fillRect/>
            </a:stretch>
          </a:blipFill>
        </p:spPr>
        <p:txBody>
          <a:bodyPr wrap="square" lIns="0" tIns="0" rIns="0" bIns="0" rtlCol="0"/>
          <a:lstStyle/>
          <a:p>
            <a:pPr defTabSz="457200"/>
            <a:endParaRPr>
              <a:solidFill>
                <a:prstClr val="black"/>
              </a:solidFill>
            </a:endParaRPr>
          </a:p>
        </p:txBody>
      </p:sp>
      <p:sp>
        <p:nvSpPr>
          <p:cNvPr id="88" name="object 88"/>
          <p:cNvSpPr/>
          <p:nvPr/>
        </p:nvSpPr>
        <p:spPr>
          <a:xfrm>
            <a:off x="4887468" y="4681728"/>
            <a:ext cx="56515" cy="73659"/>
          </a:xfrm>
          <a:custGeom>
            <a:avLst/>
            <a:gdLst/>
            <a:ahLst/>
            <a:cxnLst/>
            <a:rect l="l" t="t" r="r" b="b"/>
            <a:pathLst>
              <a:path w="56514" h="55245">
                <a:moveTo>
                  <a:pt x="28194" y="0"/>
                </a:moveTo>
                <a:lnTo>
                  <a:pt x="17198" y="2160"/>
                </a:lnTo>
                <a:lnTo>
                  <a:pt x="8239" y="8048"/>
                </a:lnTo>
                <a:lnTo>
                  <a:pt x="2208" y="16769"/>
                </a:lnTo>
                <a:lnTo>
                  <a:pt x="0" y="27431"/>
                </a:lnTo>
                <a:lnTo>
                  <a:pt x="2208" y="38094"/>
                </a:lnTo>
                <a:lnTo>
                  <a:pt x="8239" y="46815"/>
                </a:lnTo>
                <a:lnTo>
                  <a:pt x="17198" y="52703"/>
                </a:lnTo>
                <a:lnTo>
                  <a:pt x="28194" y="54863"/>
                </a:lnTo>
                <a:lnTo>
                  <a:pt x="39189" y="52703"/>
                </a:lnTo>
                <a:lnTo>
                  <a:pt x="48148" y="46815"/>
                </a:lnTo>
                <a:lnTo>
                  <a:pt x="54179" y="38094"/>
                </a:lnTo>
                <a:lnTo>
                  <a:pt x="56387" y="27431"/>
                </a:lnTo>
                <a:lnTo>
                  <a:pt x="54179" y="16769"/>
                </a:lnTo>
                <a:lnTo>
                  <a:pt x="48148" y="8048"/>
                </a:lnTo>
                <a:lnTo>
                  <a:pt x="39189" y="2160"/>
                </a:lnTo>
                <a:lnTo>
                  <a:pt x="28194" y="0"/>
                </a:lnTo>
                <a:close/>
              </a:path>
            </a:pathLst>
          </a:custGeom>
          <a:solidFill>
            <a:srgbClr val="79A1B3"/>
          </a:solidFill>
        </p:spPr>
        <p:txBody>
          <a:bodyPr wrap="square" lIns="0" tIns="0" rIns="0" bIns="0" rtlCol="0"/>
          <a:lstStyle/>
          <a:p>
            <a:pPr defTabSz="457200"/>
            <a:endParaRPr>
              <a:solidFill>
                <a:prstClr val="black"/>
              </a:solidFill>
            </a:endParaRPr>
          </a:p>
        </p:txBody>
      </p:sp>
      <p:sp>
        <p:nvSpPr>
          <p:cNvPr id="89" name="object 89"/>
          <p:cNvSpPr/>
          <p:nvPr/>
        </p:nvSpPr>
        <p:spPr>
          <a:xfrm>
            <a:off x="4887468" y="4681728"/>
            <a:ext cx="56515" cy="73659"/>
          </a:xfrm>
          <a:custGeom>
            <a:avLst/>
            <a:gdLst/>
            <a:ahLst/>
            <a:cxnLst/>
            <a:rect l="l" t="t" r="r" b="b"/>
            <a:pathLst>
              <a:path w="56514" h="55245">
                <a:moveTo>
                  <a:pt x="0" y="27431"/>
                </a:moveTo>
                <a:lnTo>
                  <a:pt x="2208" y="16769"/>
                </a:lnTo>
                <a:lnTo>
                  <a:pt x="8239" y="8048"/>
                </a:lnTo>
                <a:lnTo>
                  <a:pt x="17198" y="2160"/>
                </a:lnTo>
                <a:lnTo>
                  <a:pt x="28194" y="0"/>
                </a:lnTo>
                <a:lnTo>
                  <a:pt x="39189" y="2160"/>
                </a:lnTo>
                <a:lnTo>
                  <a:pt x="48148" y="8048"/>
                </a:lnTo>
                <a:lnTo>
                  <a:pt x="54179" y="16769"/>
                </a:lnTo>
                <a:lnTo>
                  <a:pt x="56387" y="27431"/>
                </a:lnTo>
                <a:lnTo>
                  <a:pt x="54179" y="38094"/>
                </a:lnTo>
                <a:lnTo>
                  <a:pt x="48148" y="46815"/>
                </a:lnTo>
                <a:lnTo>
                  <a:pt x="39189" y="52703"/>
                </a:lnTo>
                <a:lnTo>
                  <a:pt x="28194" y="54863"/>
                </a:lnTo>
                <a:lnTo>
                  <a:pt x="17198" y="52703"/>
                </a:lnTo>
                <a:lnTo>
                  <a:pt x="8239" y="46815"/>
                </a:lnTo>
                <a:lnTo>
                  <a:pt x="2208" y="38094"/>
                </a:lnTo>
                <a:lnTo>
                  <a:pt x="0" y="27431"/>
                </a:lnTo>
                <a:close/>
              </a:path>
            </a:pathLst>
          </a:custGeom>
          <a:ln w="9143">
            <a:solidFill>
              <a:srgbClr val="79A1B3"/>
            </a:solidFill>
          </a:ln>
        </p:spPr>
        <p:txBody>
          <a:bodyPr wrap="square" lIns="0" tIns="0" rIns="0" bIns="0" rtlCol="0"/>
          <a:lstStyle/>
          <a:p>
            <a:pPr defTabSz="457200"/>
            <a:endParaRPr>
              <a:solidFill>
                <a:prstClr val="black"/>
              </a:solidFill>
            </a:endParaRPr>
          </a:p>
        </p:txBody>
      </p:sp>
      <p:sp>
        <p:nvSpPr>
          <p:cNvPr id="90" name="object 90"/>
          <p:cNvSpPr/>
          <p:nvPr/>
        </p:nvSpPr>
        <p:spPr>
          <a:xfrm>
            <a:off x="5079492" y="4110735"/>
            <a:ext cx="56515" cy="71120"/>
          </a:xfrm>
          <a:custGeom>
            <a:avLst/>
            <a:gdLst/>
            <a:ahLst/>
            <a:cxnLst/>
            <a:rect l="l" t="t" r="r" b="b"/>
            <a:pathLst>
              <a:path w="56514" h="53339">
                <a:moveTo>
                  <a:pt x="28194" y="0"/>
                </a:moveTo>
                <a:lnTo>
                  <a:pt x="17198" y="2095"/>
                </a:lnTo>
                <a:lnTo>
                  <a:pt x="8239" y="7810"/>
                </a:lnTo>
                <a:lnTo>
                  <a:pt x="2208" y="16287"/>
                </a:lnTo>
                <a:lnTo>
                  <a:pt x="0" y="26670"/>
                </a:lnTo>
                <a:lnTo>
                  <a:pt x="2208" y="37052"/>
                </a:lnTo>
                <a:lnTo>
                  <a:pt x="8239" y="45529"/>
                </a:lnTo>
                <a:lnTo>
                  <a:pt x="17198" y="51244"/>
                </a:lnTo>
                <a:lnTo>
                  <a:pt x="28194" y="53340"/>
                </a:lnTo>
                <a:lnTo>
                  <a:pt x="39189" y="51244"/>
                </a:lnTo>
                <a:lnTo>
                  <a:pt x="48148" y="45529"/>
                </a:lnTo>
                <a:lnTo>
                  <a:pt x="54179" y="37052"/>
                </a:lnTo>
                <a:lnTo>
                  <a:pt x="56387" y="26670"/>
                </a:lnTo>
                <a:lnTo>
                  <a:pt x="54179" y="16287"/>
                </a:lnTo>
                <a:lnTo>
                  <a:pt x="48148" y="7810"/>
                </a:lnTo>
                <a:lnTo>
                  <a:pt x="39189" y="2095"/>
                </a:lnTo>
                <a:lnTo>
                  <a:pt x="28194" y="0"/>
                </a:lnTo>
                <a:close/>
              </a:path>
            </a:pathLst>
          </a:custGeom>
          <a:solidFill>
            <a:srgbClr val="79A1B3"/>
          </a:solidFill>
        </p:spPr>
        <p:txBody>
          <a:bodyPr wrap="square" lIns="0" tIns="0" rIns="0" bIns="0" rtlCol="0"/>
          <a:lstStyle/>
          <a:p>
            <a:pPr defTabSz="457200"/>
            <a:endParaRPr>
              <a:solidFill>
                <a:prstClr val="black"/>
              </a:solidFill>
            </a:endParaRPr>
          </a:p>
        </p:txBody>
      </p:sp>
      <p:sp>
        <p:nvSpPr>
          <p:cNvPr id="91" name="object 91"/>
          <p:cNvSpPr/>
          <p:nvPr/>
        </p:nvSpPr>
        <p:spPr>
          <a:xfrm>
            <a:off x="5079492" y="4110735"/>
            <a:ext cx="56515" cy="71120"/>
          </a:xfrm>
          <a:custGeom>
            <a:avLst/>
            <a:gdLst/>
            <a:ahLst/>
            <a:cxnLst/>
            <a:rect l="l" t="t" r="r" b="b"/>
            <a:pathLst>
              <a:path w="56514" h="53339">
                <a:moveTo>
                  <a:pt x="0" y="26670"/>
                </a:moveTo>
                <a:lnTo>
                  <a:pt x="2208" y="16287"/>
                </a:lnTo>
                <a:lnTo>
                  <a:pt x="8239" y="7810"/>
                </a:lnTo>
                <a:lnTo>
                  <a:pt x="17198" y="2095"/>
                </a:lnTo>
                <a:lnTo>
                  <a:pt x="28194" y="0"/>
                </a:lnTo>
                <a:lnTo>
                  <a:pt x="39189" y="2095"/>
                </a:lnTo>
                <a:lnTo>
                  <a:pt x="48148" y="7810"/>
                </a:lnTo>
                <a:lnTo>
                  <a:pt x="54179" y="16287"/>
                </a:lnTo>
                <a:lnTo>
                  <a:pt x="56387" y="26670"/>
                </a:lnTo>
                <a:lnTo>
                  <a:pt x="54179" y="37052"/>
                </a:lnTo>
                <a:lnTo>
                  <a:pt x="48148" y="45529"/>
                </a:lnTo>
                <a:lnTo>
                  <a:pt x="39189" y="51244"/>
                </a:lnTo>
                <a:lnTo>
                  <a:pt x="28194" y="53340"/>
                </a:lnTo>
                <a:lnTo>
                  <a:pt x="17198" y="51244"/>
                </a:lnTo>
                <a:lnTo>
                  <a:pt x="8239" y="45529"/>
                </a:lnTo>
                <a:lnTo>
                  <a:pt x="2208" y="37052"/>
                </a:lnTo>
                <a:lnTo>
                  <a:pt x="0" y="26670"/>
                </a:lnTo>
                <a:close/>
              </a:path>
            </a:pathLst>
          </a:custGeom>
          <a:ln w="9144">
            <a:solidFill>
              <a:srgbClr val="79A1B3"/>
            </a:solidFill>
          </a:ln>
        </p:spPr>
        <p:txBody>
          <a:bodyPr wrap="square" lIns="0" tIns="0" rIns="0" bIns="0" rtlCol="0"/>
          <a:lstStyle/>
          <a:p>
            <a:pPr defTabSz="457200"/>
            <a:endParaRPr>
              <a:solidFill>
                <a:prstClr val="black"/>
              </a:solidFill>
            </a:endParaRPr>
          </a:p>
        </p:txBody>
      </p:sp>
      <p:sp>
        <p:nvSpPr>
          <p:cNvPr id="92" name="object 92"/>
          <p:cNvSpPr/>
          <p:nvPr/>
        </p:nvSpPr>
        <p:spPr>
          <a:xfrm>
            <a:off x="4457701" y="4897120"/>
            <a:ext cx="56515" cy="73659"/>
          </a:xfrm>
          <a:custGeom>
            <a:avLst/>
            <a:gdLst/>
            <a:ahLst/>
            <a:cxnLst/>
            <a:rect l="l" t="t" r="r" b="b"/>
            <a:pathLst>
              <a:path w="56514" h="55245">
                <a:moveTo>
                  <a:pt x="28194" y="0"/>
                </a:moveTo>
                <a:lnTo>
                  <a:pt x="17198" y="2160"/>
                </a:lnTo>
                <a:lnTo>
                  <a:pt x="8239" y="8048"/>
                </a:lnTo>
                <a:lnTo>
                  <a:pt x="2208" y="16769"/>
                </a:lnTo>
                <a:lnTo>
                  <a:pt x="0" y="27432"/>
                </a:lnTo>
                <a:lnTo>
                  <a:pt x="2208" y="38094"/>
                </a:lnTo>
                <a:lnTo>
                  <a:pt x="8239" y="46815"/>
                </a:lnTo>
                <a:lnTo>
                  <a:pt x="17198" y="52703"/>
                </a:lnTo>
                <a:lnTo>
                  <a:pt x="28194" y="54864"/>
                </a:lnTo>
                <a:lnTo>
                  <a:pt x="39189" y="52703"/>
                </a:lnTo>
                <a:lnTo>
                  <a:pt x="48148" y="46815"/>
                </a:lnTo>
                <a:lnTo>
                  <a:pt x="54179" y="38094"/>
                </a:lnTo>
                <a:lnTo>
                  <a:pt x="56387" y="27432"/>
                </a:lnTo>
                <a:lnTo>
                  <a:pt x="54179" y="16769"/>
                </a:lnTo>
                <a:lnTo>
                  <a:pt x="48148" y="8048"/>
                </a:lnTo>
                <a:lnTo>
                  <a:pt x="39189" y="2160"/>
                </a:lnTo>
                <a:lnTo>
                  <a:pt x="28194" y="0"/>
                </a:lnTo>
                <a:close/>
              </a:path>
            </a:pathLst>
          </a:custGeom>
          <a:solidFill>
            <a:srgbClr val="79A1B3"/>
          </a:solidFill>
        </p:spPr>
        <p:txBody>
          <a:bodyPr wrap="square" lIns="0" tIns="0" rIns="0" bIns="0" rtlCol="0"/>
          <a:lstStyle/>
          <a:p>
            <a:pPr defTabSz="457200"/>
            <a:endParaRPr>
              <a:solidFill>
                <a:prstClr val="black"/>
              </a:solidFill>
            </a:endParaRPr>
          </a:p>
        </p:txBody>
      </p:sp>
      <p:sp>
        <p:nvSpPr>
          <p:cNvPr id="93" name="object 93"/>
          <p:cNvSpPr/>
          <p:nvPr/>
        </p:nvSpPr>
        <p:spPr>
          <a:xfrm>
            <a:off x="4457701" y="4897120"/>
            <a:ext cx="56515" cy="73659"/>
          </a:xfrm>
          <a:custGeom>
            <a:avLst/>
            <a:gdLst/>
            <a:ahLst/>
            <a:cxnLst/>
            <a:rect l="l" t="t" r="r" b="b"/>
            <a:pathLst>
              <a:path w="56514" h="55245">
                <a:moveTo>
                  <a:pt x="0" y="27432"/>
                </a:moveTo>
                <a:lnTo>
                  <a:pt x="2208" y="16769"/>
                </a:lnTo>
                <a:lnTo>
                  <a:pt x="8239" y="8048"/>
                </a:lnTo>
                <a:lnTo>
                  <a:pt x="17198" y="2160"/>
                </a:lnTo>
                <a:lnTo>
                  <a:pt x="28194" y="0"/>
                </a:lnTo>
                <a:lnTo>
                  <a:pt x="39189" y="2160"/>
                </a:lnTo>
                <a:lnTo>
                  <a:pt x="48148" y="8048"/>
                </a:lnTo>
                <a:lnTo>
                  <a:pt x="54179" y="16769"/>
                </a:lnTo>
                <a:lnTo>
                  <a:pt x="56387" y="27432"/>
                </a:lnTo>
                <a:lnTo>
                  <a:pt x="54179" y="38094"/>
                </a:lnTo>
                <a:lnTo>
                  <a:pt x="48148" y="46815"/>
                </a:lnTo>
                <a:lnTo>
                  <a:pt x="39189" y="52703"/>
                </a:lnTo>
                <a:lnTo>
                  <a:pt x="28194" y="54864"/>
                </a:lnTo>
                <a:lnTo>
                  <a:pt x="17198" y="52703"/>
                </a:lnTo>
                <a:lnTo>
                  <a:pt x="8239" y="46815"/>
                </a:lnTo>
                <a:lnTo>
                  <a:pt x="2208" y="38094"/>
                </a:lnTo>
                <a:lnTo>
                  <a:pt x="0" y="27432"/>
                </a:lnTo>
                <a:close/>
              </a:path>
            </a:pathLst>
          </a:custGeom>
          <a:ln w="9144">
            <a:solidFill>
              <a:srgbClr val="79A1B3"/>
            </a:solidFill>
          </a:ln>
        </p:spPr>
        <p:txBody>
          <a:bodyPr wrap="square" lIns="0" tIns="0" rIns="0" bIns="0" rtlCol="0"/>
          <a:lstStyle/>
          <a:p>
            <a:pPr defTabSz="457200"/>
            <a:endParaRPr>
              <a:solidFill>
                <a:prstClr val="black"/>
              </a:solidFill>
            </a:endParaRPr>
          </a:p>
        </p:txBody>
      </p:sp>
      <p:sp>
        <p:nvSpPr>
          <p:cNvPr id="94" name="object 94"/>
          <p:cNvSpPr/>
          <p:nvPr/>
        </p:nvSpPr>
        <p:spPr>
          <a:xfrm>
            <a:off x="3404615" y="3474719"/>
            <a:ext cx="65532" cy="85344"/>
          </a:xfrm>
          <a:prstGeom prst="rect">
            <a:avLst/>
          </a:prstGeom>
          <a:blipFill>
            <a:blip r:embed="rId23" cstate="print"/>
            <a:stretch>
              <a:fillRect/>
            </a:stretch>
          </a:blipFill>
        </p:spPr>
        <p:txBody>
          <a:bodyPr wrap="square" lIns="0" tIns="0" rIns="0" bIns="0" rtlCol="0"/>
          <a:lstStyle/>
          <a:p>
            <a:pPr defTabSz="457200"/>
            <a:endParaRPr>
              <a:solidFill>
                <a:prstClr val="black"/>
              </a:solidFill>
            </a:endParaRPr>
          </a:p>
        </p:txBody>
      </p:sp>
      <p:sp>
        <p:nvSpPr>
          <p:cNvPr id="95" name="object 95"/>
          <p:cNvSpPr/>
          <p:nvPr/>
        </p:nvSpPr>
        <p:spPr>
          <a:xfrm>
            <a:off x="3739896" y="2580639"/>
            <a:ext cx="65532" cy="85344"/>
          </a:xfrm>
          <a:prstGeom prst="rect">
            <a:avLst/>
          </a:prstGeom>
          <a:blipFill>
            <a:blip r:embed="rId24" cstate="print"/>
            <a:stretch>
              <a:fillRect/>
            </a:stretch>
          </a:blipFill>
        </p:spPr>
        <p:txBody>
          <a:bodyPr wrap="square" lIns="0" tIns="0" rIns="0" bIns="0" rtlCol="0"/>
          <a:lstStyle/>
          <a:p>
            <a:pPr defTabSz="457200"/>
            <a:endParaRPr>
              <a:solidFill>
                <a:prstClr val="black"/>
              </a:solidFill>
            </a:endParaRPr>
          </a:p>
        </p:txBody>
      </p:sp>
      <p:sp>
        <p:nvSpPr>
          <p:cNvPr id="96" name="object 96"/>
          <p:cNvSpPr/>
          <p:nvPr/>
        </p:nvSpPr>
        <p:spPr>
          <a:xfrm>
            <a:off x="4770120" y="2600960"/>
            <a:ext cx="65532" cy="85344"/>
          </a:xfrm>
          <a:prstGeom prst="rect">
            <a:avLst/>
          </a:prstGeom>
          <a:blipFill>
            <a:blip r:embed="rId25" cstate="print"/>
            <a:stretch>
              <a:fillRect/>
            </a:stretch>
          </a:blipFill>
        </p:spPr>
        <p:txBody>
          <a:bodyPr wrap="square" lIns="0" tIns="0" rIns="0" bIns="0" rtlCol="0"/>
          <a:lstStyle/>
          <a:p>
            <a:pPr defTabSz="457200"/>
            <a:endParaRPr>
              <a:solidFill>
                <a:prstClr val="black"/>
              </a:solidFill>
            </a:endParaRPr>
          </a:p>
        </p:txBody>
      </p:sp>
      <p:sp>
        <p:nvSpPr>
          <p:cNvPr id="97" name="object 97"/>
          <p:cNvSpPr/>
          <p:nvPr/>
        </p:nvSpPr>
        <p:spPr>
          <a:xfrm>
            <a:off x="5292852" y="3261360"/>
            <a:ext cx="67056" cy="85344"/>
          </a:xfrm>
          <a:prstGeom prst="rect">
            <a:avLst/>
          </a:prstGeom>
          <a:blipFill>
            <a:blip r:embed="rId26" cstate="print"/>
            <a:stretch>
              <a:fillRect/>
            </a:stretch>
          </a:blipFill>
        </p:spPr>
        <p:txBody>
          <a:bodyPr wrap="square" lIns="0" tIns="0" rIns="0" bIns="0" rtlCol="0"/>
          <a:lstStyle/>
          <a:p>
            <a:pPr defTabSz="457200"/>
            <a:endParaRPr>
              <a:solidFill>
                <a:prstClr val="black"/>
              </a:solidFill>
            </a:endParaRPr>
          </a:p>
        </p:txBody>
      </p:sp>
      <p:sp>
        <p:nvSpPr>
          <p:cNvPr id="98" name="object 98"/>
          <p:cNvSpPr/>
          <p:nvPr/>
        </p:nvSpPr>
        <p:spPr>
          <a:xfrm>
            <a:off x="3192779" y="4098543"/>
            <a:ext cx="56515" cy="71120"/>
          </a:xfrm>
          <a:custGeom>
            <a:avLst/>
            <a:gdLst/>
            <a:ahLst/>
            <a:cxnLst/>
            <a:rect l="l" t="t" r="r" b="b"/>
            <a:pathLst>
              <a:path w="56514" h="53339">
                <a:moveTo>
                  <a:pt x="28193" y="0"/>
                </a:moveTo>
                <a:lnTo>
                  <a:pt x="17198" y="2095"/>
                </a:lnTo>
                <a:lnTo>
                  <a:pt x="8239" y="7810"/>
                </a:lnTo>
                <a:lnTo>
                  <a:pt x="2208" y="16287"/>
                </a:lnTo>
                <a:lnTo>
                  <a:pt x="0" y="26669"/>
                </a:lnTo>
                <a:lnTo>
                  <a:pt x="2208" y="37052"/>
                </a:lnTo>
                <a:lnTo>
                  <a:pt x="8239" y="45529"/>
                </a:lnTo>
                <a:lnTo>
                  <a:pt x="17198" y="51244"/>
                </a:lnTo>
                <a:lnTo>
                  <a:pt x="28193" y="53340"/>
                </a:lnTo>
                <a:lnTo>
                  <a:pt x="39189" y="51244"/>
                </a:lnTo>
                <a:lnTo>
                  <a:pt x="48148" y="45529"/>
                </a:lnTo>
                <a:lnTo>
                  <a:pt x="54179" y="37052"/>
                </a:lnTo>
                <a:lnTo>
                  <a:pt x="56387" y="26669"/>
                </a:lnTo>
                <a:lnTo>
                  <a:pt x="54179" y="16287"/>
                </a:lnTo>
                <a:lnTo>
                  <a:pt x="48148" y="7810"/>
                </a:lnTo>
                <a:lnTo>
                  <a:pt x="39189" y="2095"/>
                </a:lnTo>
                <a:lnTo>
                  <a:pt x="28193" y="0"/>
                </a:lnTo>
                <a:close/>
              </a:path>
            </a:pathLst>
          </a:custGeom>
          <a:solidFill>
            <a:srgbClr val="DCC05A"/>
          </a:solidFill>
        </p:spPr>
        <p:txBody>
          <a:bodyPr wrap="square" lIns="0" tIns="0" rIns="0" bIns="0" rtlCol="0"/>
          <a:lstStyle/>
          <a:p>
            <a:pPr defTabSz="457200"/>
            <a:endParaRPr>
              <a:solidFill>
                <a:prstClr val="black"/>
              </a:solidFill>
            </a:endParaRPr>
          </a:p>
        </p:txBody>
      </p:sp>
      <p:sp>
        <p:nvSpPr>
          <p:cNvPr id="99" name="object 99"/>
          <p:cNvSpPr/>
          <p:nvPr/>
        </p:nvSpPr>
        <p:spPr>
          <a:xfrm>
            <a:off x="3192779" y="4098543"/>
            <a:ext cx="56515" cy="71120"/>
          </a:xfrm>
          <a:custGeom>
            <a:avLst/>
            <a:gdLst/>
            <a:ahLst/>
            <a:cxnLst/>
            <a:rect l="l" t="t" r="r" b="b"/>
            <a:pathLst>
              <a:path w="56514" h="53339">
                <a:moveTo>
                  <a:pt x="0" y="26669"/>
                </a:moveTo>
                <a:lnTo>
                  <a:pt x="2208" y="16287"/>
                </a:lnTo>
                <a:lnTo>
                  <a:pt x="8239" y="7810"/>
                </a:lnTo>
                <a:lnTo>
                  <a:pt x="17198" y="2095"/>
                </a:lnTo>
                <a:lnTo>
                  <a:pt x="28193" y="0"/>
                </a:lnTo>
                <a:lnTo>
                  <a:pt x="39189" y="2095"/>
                </a:lnTo>
                <a:lnTo>
                  <a:pt x="48148" y="7810"/>
                </a:lnTo>
                <a:lnTo>
                  <a:pt x="54179" y="16287"/>
                </a:lnTo>
                <a:lnTo>
                  <a:pt x="56387" y="26669"/>
                </a:lnTo>
                <a:lnTo>
                  <a:pt x="54179" y="37052"/>
                </a:lnTo>
                <a:lnTo>
                  <a:pt x="48148" y="45529"/>
                </a:lnTo>
                <a:lnTo>
                  <a:pt x="39189" y="51244"/>
                </a:lnTo>
                <a:lnTo>
                  <a:pt x="28193" y="53340"/>
                </a:lnTo>
                <a:lnTo>
                  <a:pt x="17198" y="51244"/>
                </a:lnTo>
                <a:lnTo>
                  <a:pt x="8239" y="45529"/>
                </a:lnTo>
                <a:lnTo>
                  <a:pt x="2208" y="37052"/>
                </a:lnTo>
                <a:lnTo>
                  <a:pt x="0" y="26669"/>
                </a:lnTo>
                <a:close/>
              </a:path>
            </a:pathLst>
          </a:custGeom>
          <a:ln w="9144">
            <a:solidFill>
              <a:srgbClr val="DCC05A"/>
            </a:solidFill>
          </a:ln>
        </p:spPr>
        <p:txBody>
          <a:bodyPr wrap="square" lIns="0" tIns="0" rIns="0" bIns="0" rtlCol="0"/>
          <a:lstStyle/>
          <a:p>
            <a:pPr defTabSz="457200"/>
            <a:endParaRPr>
              <a:solidFill>
                <a:prstClr val="black"/>
              </a:solidFill>
            </a:endParaRPr>
          </a:p>
        </p:txBody>
      </p:sp>
      <p:sp>
        <p:nvSpPr>
          <p:cNvPr id="100" name="object 100"/>
          <p:cNvSpPr/>
          <p:nvPr/>
        </p:nvSpPr>
        <p:spPr>
          <a:xfrm>
            <a:off x="3529584" y="4752847"/>
            <a:ext cx="67056" cy="85343"/>
          </a:xfrm>
          <a:prstGeom prst="rect">
            <a:avLst/>
          </a:prstGeom>
          <a:blipFill>
            <a:blip r:embed="rId27" cstate="print"/>
            <a:stretch>
              <a:fillRect/>
            </a:stretch>
          </a:blipFill>
        </p:spPr>
        <p:txBody>
          <a:bodyPr wrap="square" lIns="0" tIns="0" rIns="0" bIns="0" rtlCol="0"/>
          <a:lstStyle/>
          <a:p>
            <a:pPr defTabSz="457200"/>
            <a:endParaRPr>
              <a:solidFill>
                <a:prstClr val="black"/>
              </a:solidFill>
            </a:endParaRPr>
          </a:p>
        </p:txBody>
      </p:sp>
      <p:sp>
        <p:nvSpPr>
          <p:cNvPr id="101" name="object 101"/>
          <p:cNvSpPr/>
          <p:nvPr/>
        </p:nvSpPr>
        <p:spPr>
          <a:xfrm>
            <a:off x="5114544" y="4897121"/>
            <a:ext cx="67056" cy="85343"/>
          </a:xfrm>
          <a:prstGeom prst="rect">
            <a:avLst/>
          </a:prstGeom>
          <a:blipFill>
            <a:blip r:embed="rId27" cstate="print"/>
            <a:stretch>
              <a:fillRect/>
            </a:stretch>
          </a:blipFill>
        </p:spPr>
        <p:txBody>
          <a:bodyPr wrap="square" lIns="0" tIns="0" rIns="0" bIns="0" rtlCol="0"/>
          <a:lstStyle/>
          <a:p>
            <a:pPr defTabSz="457200"/>
            <a:endParaRPr>
              <a:solidFill>
                <a:prstClr val="black"/>
              </a:solidFill>
            </a:endParaRPr>
          </a:p>
        </p:txBody>
      </p:sp>
      <p:sp>
        <p:nvSpPr>
          <p:cNvPr id="102" name="object 102"/>
          <p:cNvSpPr/>
          <p:nvPr/>
        </p:nvSpPr>
        <p:spPr>
          <a:xfrm>
            <a:off x="5330953" y="4240784"/>
            <a:ext cx="56515" cy="71120"/>
          </a:xfrm>
          <a:custGeom>
            <a:avLst/>
            <a:gdLst/>
            <a:ahLst/>
            <a:cxnLst/>
            <a:rect l="l" t="t" r="r" b="b"/>
            <a:pathLst>
              <a:path w="56514" h="53339">
                <a:moveTo>
                  <a:pt x="28194" y="0"/>
                </a:moveTo>
                <a:lnTo>
                  <a:pt x="17198" y="2095"/>
                </a:lnTo>
                <a:lnTo>
                  <a:pt x="8239" y="7810"/>
                </a:lnTo>
                <a:lnTo>
                  <a:pt x="2208" y="16287"/>
                </a:lnTo>
                <a:lnTo>
                  <a:pt x="0" y="26669"/>
                </a:lnTo>
                <a:lnTo>
                  <a:pt x="2208" y="37052"/>
                </a:lnTo>
                <a:lnTo>
                  <a:pt x="8239" y="45529"/>
                </a:lnTo>
                <a:lnTo>
                  <a:pt x="17198" y="51244"/>
                </a:lnTo>
                <a:lnTo>
                  <a:pt x="28194" y="53339"/>
                </a:lnTo>
                <a:lnTo>
                  <a:pt x="39189" y="51244"/>
                </a:lnTo>
                <a:lnTo>
                  <a:pt x="48148" y="45529"/>
                </a:lnTo>
                <a:lnTo>
                  <a:pt x="54179" y="37052"/>
                </a:lnTo>
                <a:lnTo>
                  <a:pt x="56387" y="26669"/>
                </a:lnTo>
                <a:lnTo>
                  <a:pt x="54179" y="16287"/>
                </a:lnTo>
                <a:lnTo>
                  <a:pt x="48148" y="7810"/>
                </a:lnTo>
                <a:lnTo>
                  <a:pt x="39189" y="2095"/>
                </a:lnTo>
                <a:lnTo>
                  <a:pt x="28194" y="0"/>
                </a:lnTo>
                <a:close/>
              </a:path>
            </a:pathLst>
          </a:custGeom>
          <a:solidFill>
            <a:srgbClr val="DCC05A"/>
          </a:solidFill>
        </p:spPr>
        <p:txBody>
          <a:bodyPr wrap="square" lIns="0" tIns="0" rIns="0" bIns="0" rtlCol="0"/>
          <a:lstStyle/>
          <a:p>
            <a:pPr defTabSz="457200"/>
            <a:endParaRPr>
              <a:solidFill>
                <a:prstClr val="black"/>
              </a:solidFill>
            </a:endParaRPr>
          </a:p>
        </p:txBody>
      </p:sp>
      <p:sp>
        <p:nvSpPr>
          <p:cNvPr id="103" name="object 103"/>
          <p:cNvSpPr/>
          <p:nvPr/>
        </p:nvSpPr>
        <p:spPr>
          <a:xfrm>
            <a:off x="5330953" y="4240784"/>
            <a:ext cx="56515" cy="71120"/>
          </a:xfrm>
          <a:custGeom>
            <a:avLst/>
            <a:gdLst/>
            <a:ahLst/>
            <a:cxnLst/>
            <a:rect l="l" t="t" r="r" b="b"/>
            <a:pathLst>
              <a:path w="56514" h="53339">
                <a:moveTo>
                  <a:pt x="0" y="26669"/>
                </a:moveTo>
                <a:lnTo>
                  <a:pt x="2208" y="16287"/>
                </a:lnTo>
                <a:lnTo>
                  <a:pt x="8239" y="7810"/>
                </a:lnTo>
                <a:lnTo>
                  <a:pt x="17198" y="2095"/>
                </a:lnTo>
                <a:lnTo>
                  <a:pt x="28194" y="0"/>
                </a:lnTo>
                <a:lnTo>
                  <a:pt x="39189" y="2095"/>
                </a:lnTo>
                <a:lnTo>
                  <a:pt x="48148" y="7810"/>
                </a:lnTo>
                <a:lnTo>
                  <a:pt x="54179" y="16287"/>
                </a:lnTo>
                <a:lnTo>
                  <a:pt x="56387" y="26669"/>
                </a:lnTo>
                <a:lnTo>
                  <a:pt x="54179" y="37052"/>
                </a:lnTo>
                <a:lnTo>
                  <a:pt x="48148" y="45529"/>
                </a:lnTo>
                <a:lnTo>
                  <a:pt x="39189" y="51244"/>
                </a:lnTo>
                <a:lnTo>
                  <a:pt x="28194" y="53339"/>
                </a:lnTo>
                <a:lnTo>
                  <a:pt x="17198" y="51244"/>
                </a:lnTo>
                <a:lnTo>
                  <a:pt x="8239" y="45529"/>
                </a:lnTo>
                <a:lnTo>
                  <a:pt x="2208" y="37052"/>
                </a:lnTo>
                <a:lnTo>
                  <a:pt x="0" y="26669"/>
                </a:lnTo>
                <a:close/>
              </a:path>
            </a:pathLst>
          </a:custGeom>
          <a:ln w="9143">
            <a:solidFill>
              <a:srgbClr val="DCC05A"/>
            </a:solidFill>
          </a:ln>
        </p:spPr>
        <p:txBody>
          <a:bodyPr wrap="square" lIns="0" tIns="0" rIns="0" bIns="0" rtlCol="0"/>
          <a:lstStyle/>
          <a:p>
            <a:pPr defTabSz="457200"/>
            <a:endParaRPr>
              <a:solidFill>
                <a:prstClr val="black"/>
              </a:solidFill>
            </a:endParaRPr>
          </a:p>
        </p:txBody>
      </p:sp>
      <p:sp>
        <p:nvSpPr>
          <p:cNvPr id="104" name="object 104"/>
          <p:cNvSpPr/>
          <p:nvPr/>
        </p:nvSpPr>
        <p:spPr>
          <a:xfrm>
            <a:off x="4413503" y="5230368"/>
            <a:ext cx="65532" cy="85344"/>
          </a:xfrm>
          <a:prstGeom prst="rect">
            <a:avLst/>
          </a:prstGeom>
          <a:blipFill>
            <a:blip r:embed="rId28" cstate="print"/>
            <a:stretch>
              <a:fillRect/>
            </a:stretch>
          </a:blipFill>
        </p:spPr>
        <p:txBody>
          <a:bodyPr wrap="square" lIns="0" tIns="0" rIns="0" bIns="0" rtlCol="0"/>
          <a:lstStyle/>
          <a:p>
            <a:pPr defTabSz="457200"/>
            <a:endParaRPr>
              <a:solidFill>
                <a:prstClr val="black"/>
              </a:solidFill>
            </a:endParaRPr>
          </a:p>
        </p:txBody>
      </p:sp>
      <p:sp>
        <p:nvSpPr>
          <p:cNvPr id="105" name="object 105"/>
          <p:cNvSpPr/>
          <p:nvPr/>
        </p:nvSpPr>
        <p:spPr>
          <a:xfrm>
            <a:off x="3233928" y="3265423"/>
            <a:ext cx="56515" cy="71120"/>
          </a:xfrm>
          <a:custGeom>
            <a:avLst/>
            <a:gdLst/>
            <a:ahLst/>
            <a:cxnLst/>
            <a:rect l="l" t="t" r="r" b="b"/>
            <a:pathLst>
              <a:path w="56514" h="53339">
                <a:moveTo>
                  <a:pt x="28194" y="0"/>
                </a:moveTo>
                <a:lnTo>
                  <a:pt x="17198" y="2095"/>
                </a:lnTo>
                <a:lnTo>
                  <a:pt x="8239" y="7810"/>
                </a:lnTo>
                <a:lnTo>
                  <a:pt x="2208" y="16287"/>
                </a:lnTo>
                <a:lnTo>
                  <a:pt x="0" y="26669"/>
                </a:lnTo>
                <a:lnTo>
                  <a:pt x="2208" y="37052"/>
                </a:lnTo>
                <a:lnTo>
                  <a:pt x="8239" y="45529"/>
                </a:lnTo>
                <a:lnTo>
                  <a:pt x="17198" y="51244"/>
                </a:lnTo>
                <a:lnTo>
                  <a:pt x="28194" y="53339"/>
                </a:lnTo>
                <a:lnTo>
                  <a:pt x="39189" y="51244"/>
                </a:lnTo>
                <a:lnTo>
                  <a:pt x="48148" y="45529"/>
                </a:lnTo>
                <a:lnTo>
                  <a:pt x="54179" y="37052"/>
                </a:lnTo>
                <a:lnTo>
                  <a:pt x="56387" y="26669"/>
                </a:lnTo>
                <a:lnTo>
                  <a:pt x="54179" y="16287"/>
                </a:lnTo>
                <a:lnTo>
                  <a:pt x="48148" y="7810"/>
                </a:lnTo>
                <a:lnTo>
                  <a:pt x="39189" y="2095"/>
                </a:lnTo>
                <a:lnTo>
                  <a:pt x="28194" y="0"/>
                </a:lnTo>
                <a:close/>
              </a:path>
            </a:pathLst>
          </a:custGeom>
          <a:solidFill>
            <a:srgbClr val="DCC05A"/>
          </a:solidFill>
        </p:spPr>
        <p:txBody>
          <a:bodyPr wrap="square" lIns="0" tIns="0" rIns="0" bIns="0" rtlCol="0"/>
          <a:lstStyle/>
          <a:p>
            <a:pPr defTabSz="457200"/>
            <a:endParaRPr>
              <a:solidFill>
                <a:prstClr val="black"/>
              </a:solidFill>
            </a:endParaRPr>
          </a:p>
        </p:txBody>
      </p:sp>
      <p:sp>
        <p:nvSpPr>
          <p:cNvPr id="106" name="object 106"/>
          <p:cNvSpPr/>
          <p:nvPr/>
        </p:nvSpPr>
        <p:spPr>
          <a:xfrm>
            <a:off x="3233928" y="3265423"/>
            <a:ext cx="56515" cy="71120"/>
          </a:xfrm>
          <a:custGeom>
            <a:avLst/>
            <a:gdLst/>
            <a:ahLst/>
            <a:cxnLst/>
            <a:rect l="l" t="t" r="r" b="b"/>
            <a:pathLst>
              <a:path w="56514" h="53339">
                <a:moveTo>
                  <a:pt x="0" y="26669"/>
                </a:moveTo>
                <a:lnTo>
                  <a:pt x="2208" y="16287"/>
                </a:lnTo>
                <a:lnTo>
                  <a:pt x="8239" y="7810"/>
                </a:lnTo>
                <a:lnTo>
                  <a:pt x="17198" y="2095"/>
                </a:lnTo>
                <a:lnTo>
                  <a:pt x="28194" y="0"/>
                </a:lnTo>
                <a:lnTo>
                  <a:pt x="39189" y="2095"/>
                </a:lnTo>
                <a:lnTo>
                  <a:pt x="48148" y="7810"/>
                </a:lnTo>
                <a:lnTo>
                  <a:pt x="54179" y="16287"/>
                </a:lnTo>
                <a:lnTo>
                  <a:pt x="56387" y="26669"/>
                </a:lnTo>
                <a:lnTo>
                  <a:pt x="54179" y="37052"/>
                </a:lnTo>
                <a:lnTo>
                  <a:pt x="48148" y="45529"/>
                </a:lnTo>
                <a:lnTo>
                  <a:pt x="39189" y="51244"/>
                </a:lnTo>
                <a:lnTo>
                  <a:pt x="28194" y="53339"/>
                </a:lnTo>
                <a:lnTo>
                  <a:pt x="17198" y="51244"/>
                </a:lnTo>
                <a:lnTo>
                  <a:pt x="8239" y="45529"/>
                </a:lnTo>
                <a:lnTo>
                  <a:pt x="2208" y="37052"/>
                </a:lnTo>
                <a:lnTo>
                  <a:pt x="0" y="26669"/>
                </a:lnTo>
                <a:close/>
              </a:path>
            </a:pathLst>
          </a:custGeom>
          <a:ln w="9143">
            <a:solidFill>
              <a:srgbClr val="DCC05A"/>
            </a:solidFill>
          </a:ln>
        </p:spPr>
        <p:txBody>
          <a:bodyPr wrap="square" lIns="0" tIns="0" rIns="0" bIns="0" rtlCol="0"/>
          <a:lstStyle/>
          <a:p>
            <a:pPr defTabSz="457200"/>
            <a:endParaRPr>
              <a:solidFill>
                <a:prstClr val="black"/>
              </a:solidFill>
            </a:endParaRPr>
          </a:p>
        </p:txBody>
      </p:sp>
      <p:sp>
        <p:nvSpPr>
          <p:cNvPr id="107" name="object 107"/>
          <p:cNvSpPr txBox="1"/>
          <p:nvPr/>
        </p:nvSpPr>
        <p:spPr>
          <a:xfrm>
            <a:off x="43079" y="6585440"/>
            <a:ext cx="741045" cy="166071"/>
          </a:xfrm>
          <a:prstGeom prst="rect">
            <a:avLst/>
          </a:prstGeom>
        </p:spPr>
        <p:txBody>
          <a:bodyPr vert="horz" wrap="square" lIns="0" tIns="12065" rIns="0" bIns="0" rtlCol="0">
            <a:spAutoFit/>
          </a:bodyPr>
          <a:lstStyle/>
          <a:p>
            <a:pPr marL="12700" defTabSz="457200">
              <a:spcBef>
                <a:spcPts val="95"/>
              </a:spcBef>
            </a:pPr>
            <a:r>
              <a:rPr sz="1000" spc="-5" dirty="0">
                <a:solidFill>
                  <a:prstClr val="black"/>
                </a:solidFill>
                <a:latin typeface="Arial"/>
                <a:cs typeface="Arial"/>
              </a:rPr>
              <a:t>Fonte:</a:t>
            </a:r>
            <a:r>
              <a:rPr sz="1000" spc="-70" dirty="0">
                <a:solidFill>
                  <a:prstClr val="black"/>
                </a:solidFill>
                <a:latin typeface="Arial"/>
                <a:cs typeface="Arial"/>
              </a:rPr>
              <a:t> </a:t>
            </a:r>
            <a:r>
              <a:rPr sz="1000" spc="-5" dirty="0">
                <a:solidFill>
                  <a:prstClr val="black"/>
                </a:solidFill>
                <a:latin typeface="Arial"/>
                <a:cs typeface="Arial"/>
              </a:rPr>
              <a:t>MIUR</a:t>
            </a:r>
            <a:endParaRPr sz="1000">
              <a:solidFill>
                <a:prstClr val="black"/>
              </a:solidFill>
              <a:latin typeface="Arial"/>
              <a:cs typeface="Arial"/>
            </a:endParaRPr>
          </a:p>
        </p:txBody>
      </p:sp>
      <p:sp>
        <p:nvSpPr>
          <p:cNvPr id="108" name="object 108"/>
          <p:cNvSpPr txBox="1">
            <a:spLocks noGrp="1"/>
          </p:cNvSpPr>
          <p:nvPr>
            <p:ph type="title"/>
          </p:nvPr>
        </p:nvSpPr>
        <p:spPr>
          <a:xfrm>
            <a:off x="75083" y="174200"/>
            <a:ext cx="7066915" cy="752129"/>
          </a:xfrm>
          <a:prstGeom prst="rect">
            <a:avLst/>
          </a:prstGeom>
        </p:spPr>
        <p:txBody>
          <a:bodyPr vert="horz" wrap="square" lIns="0" tIns="12700" rIns="0" bIns="0" rtlCol="0">
            <a:spAutoFit/>
          </a:bodyPr>
          <a:lstStyle/>
          <a:p>
            <a:pPr marL="12700">
              <a:lnSpc>
                <a:spcPct val="100000"/>
              </a:lnSpc>
              <a:spcBef>
                <a:spcPts val="100"/>
              </a:spcBef>
            </a:pPr>
            <a:r>
              <a:rPr lang="it-IT" u="none" spc="-5" dirty="0" err="1"/>
              <a:t>Competence</a:t>
            </a:r>
            <a:r>
              <a:rPr lang="it-IT" u="none" spc="-5" dirty="0"/>
              <a:t> and </a:t>
            </a:r>
            <a:r>
              <a:rPr lang="it-IT" u="none" spc="-5" dirty="0" err="1"/>
              <a:t>skill</a:t>
            </a:r>
            <a:r>
              <a:rPr u="none" spc="-5" dirty="0"/>
              <a:t>:</a:t>
            </a:r>
          </a:p>
          <a:p>
            <a:pPr marL="12700">
              <a:lnSpc>
                <a:spcPct val="100000"/>
              </a:lnSpc>
              <a:spcBef>
                <a:spcPts val="5"/>
              </a:spcBef>
            </a:pPr>
            <a:r>
              <a:rPr u="none" dirty="0"/>
              <a:t>Digital Innovation </a:t>
            </a:r>
            <a:r>
              <a:rPr u="none" spc="-5" dirty="0"/>
              <a:t>Hub e Competence Center</a:t>
            </a:r>
            <a:r>
              <a:rPr u="none" spc="-45" dirty="0"/>
              <a:t> </a:t>
            </a:r>
            <a:r>
              <a:rPr u="none" dirty="0"/>
              <a:t>I4.0</a:t>
            </a:r>
          </a:p>
        </p:txBody>
      </p:sp>
    </p:spTree>
    <p:extLst>
      <p:ext uri="{BB962C8B-B14F-4D97-AF65-F5344CB8AC3E}">
        <p14:creationId xmlns:p14="http://schemas.microsoft.com/office/powerpoint/2010/main" val="3751354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
            </a:r>
            <a:br>
              <a:rPr lang="it-IT" dirty="0"/>
            </a:br>
            <a:r>
              <a:rPr lang="it-IT" dirty="0" err="1"/>
              <a:t>Industry</a:t>
            </a:r>
            <a:r>
              <a:rPr lang="it-IT" dirty="0"/>
              <a:t> 4.0</a:t>
            </a:r>
          </a:p>
        </p:txBody>
      </p:sp>
      <p:pic>
        <p:nvPicPr>
          <p:cNvPr id="4"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218776"/>
            <a:ext cx="4508222" cy="517822"/>
          </a:xfrm>
          <a:prstGeom prst="rect">
            <a:avLst/>
          </a:prstGeom>
          <a:noFill/>
        </p:spPr>
      </p:pic>
      <p:sp>
        <p:nvSpPr>
          <p:cNvPr id="5" name="Segnaposto contenuto 4"/>
          <p:cNvSpPr>
            <a:spLocks noGrp="1"/>
          </p:cNvSpPr>
          <p:nvPr>
            <p:ph idx="1"/>
          </p:nvPr>
        </p:nvSpPr>
        <p:spPr/>
        <p:txBody>
          <a:bodyPr>
            <a:normAutofit fontScale="92500"/>
          </a:bodyPr>
          <a:lstStyle/>
          <a:p>
            <a:pPr marL="0" indent="0">
              <a:buNone/>
            </a:pPr>
            <a:r>
              <a:rPr lang="it-IT" sz="2800" dirty="0"/>
              <a:t>COLLABORATION AGREEMENT</a:t>
            </a:r>
          </a:p>
          <a:p>
            <a:endParaRPr lang="it-IT" dirty="0"/>
          </a:p>
          <a:p>
            <a:pPr marL="0" indent="0">
              <a:buFont typeface="Wingdings 2" pitchFamily="18" charset="2"/>
              <a:buNone/>
              <a:defRPr/>
            </a:pPr>
            <a:r>
              <a:rPr lang="it-IT" sz="2800" dirty="0"/>
              <a:t>Expert </a:t>
            </a:r>
            <a:r>
              <a:rPr lang="it-IT" sz="2800" dirty="0" err="1"/>
              <a:t>Managers</a:t>
            </a:r>
            <a:r>
              <a:rPr lang="it-IT" sz="2800" dirty="0"/>
              <a:t> for </a:t>
            </a:r>
            <a:r>
              <a:rPr lang="it-IT" sz="2800" dirty="0" err="1"/>
              <a:t>temporary</a:t>
            </a:r>
            <a:r>
              <a:rPr lang="it-IT" sz="2800" dirty="0"/>
              <a:t> time in Small-Medium Enterprise in </a:t>
            </a:r>
            <a:r>
              <a:rPr lang="it-IT" sz="2800" dirty="0" err="1"/>
              <a:t>order</a:t>
            </a:r>
            <a:r>
              <a:rPr lang="it-IT" sz="2800" dirty="0"/>
              <a:t> to </a:t>
            </a:r>
            <a:r>
              <a:rPr lang="it-IT" sz="2800" dirty="0" err="1"/>
              <a:t>address</a:t>
            </a:r>
            <a:r>
              <a:rPr lang="it-IT" sz="2800" dirty="0"/>
              <a:t> the </a:t>
            </a:r>
            <a:r>
              <a:rPr lang="it-IT" sz="2800" dirty="0" err="1"/>
              <a:t>digital</a:t>
            </a:r>
            <a:r>
              <a:rPr lang="it-IT" sz="2800" dirty="0"/>
              <a:t> </a:t>
            </a:r>
            <a:r>
              <a:rPr lang="it-IT" sz="2800"/>
              <a:t>transformation</a:t>
            </a:r>
            <a:r>
              <a:rPr lang="it-IT" sz="2800" dirty="0"/>
              <a:t> </a:t>
            </a:r>
          </a:p>
          <a:p>
            <a:pPr marL="0" indent="0">
              <a:buFont typeface="Wingdings 2" pitchFamily="18" charset="2"/>
              <a:buNone/>
              <a:defRPr/>
            </a:pPr>
            <a:r>
              <a:rPr lang="it-IT" sz="2800" dirty="0" err="1"/>
              <a:t>p</a:t>
            </a:r>
            <a:r>
              <a:rPr lang="en-US" sz="2800" dirty="0" err="1"/>
              <a:t>rocess</a:t>
            </a:r>
            <a:r>
              <a:rPr lang="en-US" sz="2800" dirty="0"/>
              <a:t> w</a:t>
            </a:r>
            <a:r>
              <a:rPr lang="it-IT" sz="2800" dirty="0" err="1"/>
              <a:t>ithin</a:t>
            </a:r>
            <a:r>
              <a:rPr lang="it-IT" sz="2800" dirty="0"/>
              <a:t> the company</a:t>
            </a:r>
          </a:p>
          <a:p>
            <a:pPr marL="0" indent="0">
              <a:buFont typeface="Wingdings 2" pitchFamily="18" charset="2"/>
              <a:buNone/>
              <a:defRPr/>
            </a:pPr>
            <a:r>
              <a:rPr lang="it-IT" sz="2800" dirty="0"/>
              <a:t>         </a:t>
            </a:r>
          </a:p>
          <a:p>
            <a:pPr marL="0" indent="0">
              <a:buFont typeface="Wingdings 2" pitchFamily="18" charset="2"/>
              <a:buNone/>
              <a:defRPr/>
            </a:pPr>
            <a:r>
              <a:rPr lang="it-IT" sz="2800" dirty="0"/>
              <a:t>         </a:t>
            </a:r>
            <a:r>
              <a:rPr lang="it-IT" sz="2800" dirty="0" err="1">
                <a:solidFill>
                  <a:srgbClr val="0000FF"/>
                </a:solidFill>
              </a:rPr>
              <a:t>Competence</a:t>
            </a:r>
            <a:r>
              <a:rPr lang="it-IT" sz="2800" dirty="0">
                <a:solidFill>
                  <a:srgbClr val="0000FF"/>
                </a:solidFill>
              </a:rPr>
              <a:t> </a:t>
            </a:r>
            <a:r>
              <a:rPr lang="it-IT" sz="2800" dirty="0" err="1">
                <a:solidFill>
                  <a:srgbClr val="0000FF"/>
                </a:solidFill>
              </a:rPr>
              <a:t>skill</a:t>
            </a:r>
            <a:r>
              <a:rPr lang="it-IT" sz="2800" dirty="0">
                <a:solidFill>
                  <a:srgbClr val="0000FF"/>
                </a:solidFill>
              </a:rPr>
              <a:t> </a:t>
            </a:r>
            <a:r>
              <a:rPr lang="it-IT" sz="2800" dirty="0" err="1">
                <a:solidFill>
                  <a:srgbClr val="0000FF"/>
                </a:solidFill>
              </a:rPr>
              <a:t>built</a:t>
            </a:r>
            <a:r>
              <a:rPr lang="it-IT" sz="2800" dirty="0">
                <a:solidFill>
                  <a:srgbClr val="0000FF"/>
                </a:solidFill>
              </a:rPr>
              <a:t> and </a:t>
            </a:r>
            <a:r>
              <a:rPr lang="it-IT" sz="2800" dirty="0" err="1">
                <a:solidFill>
                  <a:srgbClr val="0000FF"/>
                </a:solidFill>
              </a:rPr>
              <a:t>certificated</a:t>
            </a:r>
            <a:endParaRPr lang="it-IT" sz="2800" dirty="0">
              <a:solidFill>
                <a:srgbClr val="0000FF"/>
              </a:solidFill>
            </a:endParaRPr>
          </a:p>
          <a:p>
            <a:pPr marL="0" indent="0">
              <a:buFont typeface="Wingdings 2" pitchFamily="18" charset="2"/>
              <a:buNone/>
              <a:defRPr/>
            </a:pPr>
            <a:endParaRPr lang="it-IT" sz="2800" dirty="0"/>
          </a:p>
          <a:p>
            <a:pPr marL="0" indent="0">
              <a:buFont typeface="Wingdings 2" pitchFamily="18" charset="2"/>
              <a:buNone/>
              <a:defRPr/>
            </a:pPr>
            <a:r>
              <a:rPr lang="it-IT" sz="2800" dirty="0"/>
              <a:t>Expert </a:t>
            </a:r>
            <a:r>
              <a:rPr lang="it-IT" sz="2800" dirty="0" err="1"/>
              <a:t>Professionals</a:t>
            </a:r>
            <a:r>
              <a:rPr lang="it-IT" sz="2800" dirty="0"/>
              <a:t> </a:t>
            </a:r>
            <a:r>
              <a:rPr lang="it-IT" sz="2800" dirty="0" err="1"/>
              <a:t>coming</a:t>
            </a:r>
            <a:r>
              <a:rPr lang="it-IT" sz="2800" dirty="0"/>
              <a:t> from </a:t>
            </a:r>
            <a:r>
              <a:rPr lang="it-IT" sz="2800" dirty="0" err="1"/>
              <a:t>professional</a:t>
            </a:r>
            <a:r>
              <a:rPr lang="it-IT" sz="2800" dirty="0"/>
              <a:t> </a:t>
            </a:r>
            <a:r>
              <a:rPr lang="it-IT" sz="2800" dirty="0" err="1"/>
              <a:t>associations</a:t>
            </a:r>
            <a:endParaRPr lang="it-IT" dirty="0"/>
          </a:p>
        </p:txBody>
      </p:sp>
    </p:spTree>
    <p:extLst>
      <p:ext uri="{BB962C8B-B14F-4D97-AF65-F5344CB8AC3E}">
        <p14:creationId xmlns:p14="http://schemas.microsoft.com/office/powerpoint/2010/main" val="2215747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
            </a:r>
            <a:br>
              <a:rPr lang="it-IT" dirty="0"/>
            </a:br>
            <a:r>
              <a:rPr lang="it-IT" dirty="0" err="1"/>
              <a:t>Industry</a:t>
            </a:r>
            <a:r>
              <a:rPr lang="it-IT" dirty="0"/>
              <a:t> 4.0</a:t>
            </a:r>
          </a:p>
        </p:txBody>
      </p:sp>
      <p:pic>
        <p:nvPicPr>
          <p:cNvPr id="4"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218776"/>
            <a:ext cx="4508222" cy="517822"/>
          </a:xfrm>
          <a:prstGeom prst="rect">
            <a:avLst/>
          </a:prstGeom>
          <a:noFill/>
        </p:spPr>
      </p:pic>
      <p:sp>
        <p:nvSpPr>
          <p:cNvPr id="5" name="Segnaposto contenuto 4"/>
          <p:cNvSpPr>
            <a:spLocks noGrp="1"/>
          </p:cNvSpPr>
          <p:nvPr>
            <p:ph idx="1"/>
          </p:nvPr>
        </p:nvSpPr>
        <p:spPr>
          <a:xfrm>
            <a:off x="457200" y="2032000"/>
            <a:ext cx="8229600" cy="4525963"/>
          </a:xfrm>
        </p:spPr>
        <p:txBody>
          <a:bodyPr>
            <a:normAutofit/>
          </a:bodyPr>
          <a:lstStyle/>
          <a:p>
            <a:pPr marL="0" indent="0">
              <a:buFont typeface="Wingdings 2" pitchFamily="18" charset="2"/>
              <a:buNone/>
              <a:defRPr/>
            </a:pPr>
            <a:r>
              <a:rPr lang="it-IT" sz="4400" b="1" dirty="0">
                <a:solidFill>
                  <a:srgbClr val="FF0000"/>
                </a:solidFill>
              </a:rPr>
              <a:t>From </a:t>
            </a:r>
            <a:r>
              <a:rPr lang="it-IT" sz="4400" b="1" dirty="0" err="1">
                <a:solidFill>
                  <a:srgbClr val="FF0000"/>
                </a:solidFill>
              </a:rPr>
              <a:t>Industry</a:t>
            </a:r>
            <a:r>
              <a:rPr lang="it-IT" sz="4400" b="1" dirty="0">
                <a:solidFill>
                  <a:srgbClr val="FF0000"/>
                </a:solidFill>
              </a:rPr>
              <a:t> 4.0  Program</a:t>
            </a:r>
            <a:endParaRPr lang="it-IT" sz="2800" b="1" dirty="0"/>
          </a:p>
          <a:p>
            <a:pPr marL="0" indent="0">
              <a:buFont typeface="Wingdings 2" pitchFamily="18" charset="2"/>
              <a:buNone/>
              <a:defRPr/>
            </a:pPr>
            <a:r>
              <a:rPr lang="it-IT" sz="2800" b="1" dirty="0"/>
              <a:t>                             to</a:t>
            </a:r>
          </a:p>
          <a:p>
            <a:pPr marL="0" indent="0">
              <a:buFont typeface="Wingdings 2" pitchFamily="18" charset="2"/>
              <a:buNone/>
              <a:defRPr/>
            </a:pPr>
            <a:r>
              <a:rPr lang="it-IT" sz="2800" b="1" dirty="0"/>
              <a:t>                  </a:t>
            </a:r>
            <a:r>
              <a:rPr lang="it-IT" sz="4400" b="1" dirty="0">
                <a:solidFill>
                  <a:srgbClr val="0000FF"/>
                </a:solidFill>
              </a:rPr>
              <a:t>Impresa 4.0 </a:t>
            </a:r>
          </a:p>
          <a:p>
            <a:pPr marL="0" indent="0">
              <a:buFont typeface="Wingdings 2" pitchFamily="18" charset="2"/>
              <a:buNone/>
              <a:defRPr/>
            </a:pPr>
            <a:r>
              <a:rPr lang="it-IT" sz="2800" b="1" dirty="0"/>
              <a:t>   </a:t>
            </a:r>
            <a:r>
              <a:rPr lang="it-IT" sz="4400" b="1" dirty="0">
                <a:solidFill>
                  <a:srgbClr val="0000FF"/>
                </a:solidFill>
              </a:rPr>
              <a:t>Smart Business, Smart work</a:t>
            </a:r>
          </a:p>
          <a:p>
            <a:endParaRPr lang="it-IT" dirty="0"/>
          </a:p>
        </p:txBody>
      </p:sp>
    </p:spTree>
    <p:extLst>
      <p:ext uri="{BB962C8B-B14F-4D97-AF65-F5344CB8AC3E}">
        <p14:creationId xmlns:p14="http://schemas.microsoft.com/office/powerpoint/2010/main" val="2800801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a:t>
            </a:r>
          </a:p>
        </p:txBody>
      </p:sp>
      <p:sp>
        <p:nvSpPr>
          <p:cNvPr id="3" name="Segnaposto contenuto 2"/>
          <p:cNvSpPr>
            <a:spLocks noGrp="1"/>
          </p:cNvSpPr>
          <p:nvPr>
            <p:ph idx="1"/>
          </p:nvPr>
        </p:nvSpPr>
        <p:spPr/>
        <p:txBody>
          <a:bodyPr>
            <a:normAutofit fontScale="92500" lnSpcReduction="10000"/>
          </a:bodyPr>
          <a:lstStyle/>
          <a:p>
            <a:pPr marL="0" indent="0">
              <a:buNone/>
              <a:defRPr/>
            </a:pPr>
            <a:r>
              <a:rPr lang="it-IT" dirty="0"/>
              <a:t>                          </a:t>
            </a:r>
            <a:r>
              <a:rPr lang="it-IT" sz="3300" dirty="0" err="1"/>
              <a:t>Thank</a:t>
            </a:r>
            <a:r>
              <a:rPr lang="it-IT" sz="3300" dirty="0"/>
              <a:t> </a:t>
            </a:r>
            <a:r>
              <a:rPr lang="it-IT" sz="3300" dirty="0" err="1"/>
              <a:t>you</a:t>
            </a:r>
            <a:r>
              <a:rPr lang="it-IT" sz="3300" dirty="0"/>
              <a:t>!!! </a:t>
            </a:r>
          </a:p>
          <a:p>
            <a:pPr marL="0" indent="0">
              <a:buNone/>
              <a:defRPr/>
            </a:pPr>
            <a:r>
              <a:rPr lang="it-IT" sz="4800" dirty="0"/>
              <a:t>                </a:t>
            </a:r>
            <a:r>
              <a:rPr lang="it-IT" sz="3600" dirty="0"/>
              <a:t>Andrea Penza</a:t>
            </a:r>
          </a:p>
          <a:p>
            <a:pPr marL="0" indent="0">
              <a:buNone/>
              <a:defRPr/>
            </a:pPr>
            <a:r>
              <a:rPr lang="it-IT" sz="4800" dirty="0"/>
              <a:t>        </a:t>
            </a:r>
            <a:r>
              <a:rPr lang="it-IT" sz="4100" dirty="0" err="1">
                <a:solidFill>
                  <a:srgbClr val="0000FF"/>
                </a:solidFill>
              </a:rPr>
              <a:t>andrea.penza@gmail.com</a:t>
            </a:r>
            <a:endParaRPr lang="it-IT" sz="4100" dirty="0">
              <a:solidFill>
                <a:srgbClr val="0000FF"/>
              </a:solidFill>
            </a:endParaRPr>
          </a:p>
          <a:p>
            <a:pPr marL="0" indent="0">
              <a:buNone/>
              <a:defRPr/>
            </a:pPr>
            <a:r>
              <a:rPr lang="it-IT" sz="4100" dirty="0">
                <a:solidFill>
                  <a:srgbClr val="FF0000"/>
                </a:solidFill>
              </a:rPr>
              <a:t>        </a:t>
            </a:r>
            <a:r>
              <a:rPr lang="it-IT" sz="3500" dirty="0" err="1">
                <a:solidFill>
                  <a:srgbClr val="FF0000"/>
                </a:solidFill>
              </a:rPr>
              <a:t>Member</a:t>
            </a:r>
            <a:r>
              <a:rPr lang="it-IT" sz="3500" dirty="0">
                <a:solidFill>
                  <a:srgbClr val="FF0000"/>
                </a:solidFill>
              </a:rPr>
              <a:t> of </a:t>
            </a:r>
            <a:r>
              <a:rPr lang="it-IT" sz="3500" dirty="0" err="1">
                <a:solidFill>
                  <a:srgbClr val="FF0000"/>
                </a:solidFill>
              </a:rPr>
              <a:t>Federmanager</a:t>
            </a:r>
            <a:endParaRPr lang="it-IT" sz="3500" dirty="0">
              <a:solidFill>
                <a:srgbClr val="FF0000"/>
              </a:solidFill>
            </a:endParaRPr>
          </a:p>
          <a:p>
            <a:pPr marL="0" indent="0">
              <a:buNone/>
              <a:defRPr/>
            </a:pPr>
            <a:r>
              <a:rPr lang="it-IT" sz="3500" dirty="0">
                <a:solidFill>
                  <a:srgbClr val="FF0000"/>
                </a:solidFill>
              </a:rPr>
              <a:t>                   </a:t>
            </a:r>
            <a:r>
              <a:rPr lang="it-IT" sz="3500" dirty="0" err="1">
                <a:solidFill>
                  <a:srgbClr val="FF0000"/>
                </a:solidFill>
              </a:rPr>
              <a:t>Industry</a:t>
            </a:r>
            <a:r>
              <a:rPr lang="it-IT" sz="3500" dirty="0">
                <a:solidFill>
                  <a:srgbClr val="FF0000"/>
                </a:solidFill>
              </a:rPr>
              <a:t> 4.0</a:t>
            </a:r>
          </a:p>
          <a:p>
            <a:pPr marL="0" indent="0">
              <a:buNone/>
              <a:defRPr/>
            </a:pPr>
            <a:r>
              <a:rPr lang="it-IT" sz="3500" dirty="0">
                <a:solidFill>
                  <a:srgbClr val="008000"/>
                </a:solidFill>
              </a:rPr>
              <a:t>         </a:t>
            </a:r>
            <a:r>
              <a:rPr lang="it-IT" sz="3500" dirty="0" err="1">
                <a:solidFill>
                  <a:srgbClr val="008000"/>
                </a:solidFill>
              </a:rPr>
              <a:t>President</a:t>
            </a:r>
            <a:r>
              <a:rPr lang="it-IT" sz="3500" dirty="0">
                <a:solidFill>
                  <a:srgbClr val="008000"/>
                </a:solidFill>
              </a:rPr>
              <a:t> &amp; CEO INTRATEL </a:t>
            </a:r>
            <a:r>
              <a:rPr lang="it-IT" sz="3500" dirty="0" err="1">
                <a:solidFill>
                  <a:srgbClr val="008000"/>
                </a:solidFill>
              </a:rPr>
              <a:t>s.r.l</a:t>
            </a:r>
            <a:r>
              <a:rPr lang="it-IT" sz="3500" dirty="0">
                <a:solidFill>
                  <a:srgbClr val="008000"/>
                </a:solidFill>
              </a:rPr>
              <a:t> </a:t>
            </a:r>
          </a:p>
          <a:p>
            <a:pPr marL="0" indent="0">
              <a:buNone/>
            </a:pPr>
            <a:r>
              <a:rPr lang="it-IT" sz="3600" dirty="0"/>
              <a:t>      </a:t>
            </a:r>
          </a:p>
        </p:txBody>
      </p:sp>
      <p:pic>
        <p:nvPicPr>
          <p:cNvPr id="4" name="Picture 3" descr="C:\Users\federico\Desktop\progetto Technology Review\quest MIT\materiali finali\parti generali\Federmanager.jpg"/>
          <p:cNvPicPr>
            <a:picLocks noChangeAspect="1" noChangeArrowheads="1"/>
          </p:cNvPicPr>
          <p:nvPr/>
        </p:nvPicPr>
        <p:blipFill>
          <a:blip r:embed="rId2"/>
          <a:srcRect/>
          <a:stretch>
            <a:fillRect/>
          </a:stretch>
        </p:blipFill>
        <p:spPr bwMode="auto">
          <a:xfrm>
            <a:off x="2322514" y="477687"/>
            <a:ext cx="4508222" cy="517822"/>
          </a:xfrm>
          <a:prstGeom prst="rect">
            <a:avLst/>
          </a:prstGeom>
          <a:noFill/>
        </p:spPr>
      </p:pic>
    </p:spTree>
    <p:extLst>
      <p:ext uri="{BB962C8B-B14F-4D97-AF65-F5344CB8AC3E}">
        <p14:creationId xmlns:p14="http://schemas.microsoft.com/office/powerpoint/2010/main" val="3278787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68760"/>
          </a:xfrm>
          <a:prstGeom prst="rect">
            <a:avLst/>
          </a:prstGeom>
        </p:spPr>
      </p:pic>
      <p:sp>
        <p:nvSpPr>
          <p:cNvPr id="9" name="Rectangle 8"/>
          <p:cNvSpPr/>
          <p:nvPr/>
        </p:nvSpPr>
        <p:spPr>
          <a:xfrm>
            <a:off x="0" y="0"/>
            <a:ext cx="9144001" cy="135888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Titre 1"/>
          <p:cNvSpPr>
            <a:spLocks noGrp="1"/>
          </p:cNvSpPr>
          <p:nvPr>
            <p:ph type="ctrTitle"/>
          </p:nvPr>
        </p:nvSpPr>
        <p:spPr>
          <a:xfrm>
            <a:off x="685800" y="188642"/>
            <a:ext cx="7772400" cy="1470025"/>
          </a:xfrm>
        </p:spPr>
        <p:txBody>
          <a:bodyPr/>
          <a:lstStyle/>
          <a:p>
            <a:r>
              <a:rPr lang="fr-BE" b="1" dirty="0">
                <a:solidFill>
                  <a:srgbClr val="232364"/>
                </a:solidFill>
                <a:latin typeface="Century Gothic" panose="020B0502020202020204" pitchFamily="34" charset="0"/>
              </a:rPr>
              <a:t>Panel </a:t>
            </a:r>
            <a:r>
              <a:rPr lang="fr-BE" b="1" dirty="0" err="1">
                <a:solidFill>
                  <a:srgbClr val="232364"/>
                </a:solidFill>
                <a:latin typeface="Century Gothic" panose="020B0502020202020204" pitchFamily="34" charset="0"/>
              </a:rPr>
              <a:t>debate</a:t>
            </a:r>
            <a:endParaRPr lang="fr-BE" b="1" dirty="0">
              <a:solidFill>
                <a:srgbClr val="232364"/>
              </a:solidFill>
              <a:latin typeface="Century Gothic" panose="020B0502020202020204" pitchFamily="34"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1" y="5675368"/>
            <a:ext cx="1008088" cy="567351"/>
          </a:xfrm>
          <a:prstGeom prst="rect">
            <a:avLst/>
          </a:prstGeom>
        </p:spPr>
      </p:pic>
      <p:sp>
        <p:nvSpPr>
          <p:cNvPr id="7" name="ZoneTexte 6"/>
          <p:cNvSpPr txBox="1"/>
          <p:nvPr/>
        </p:nvSpPr>
        <p:spPr>
          <a:xfrm>
            <a:off x="5590216" y="5728210"/>
            <a:ext cx="2952328" cy="461665"/>
          </a:xfrm>
          <a:prstGeom prst="rect">
            <a:avLst/>
          </a:prstGeom>
          <a:noFill/>
        </p:spPr>
        <p:txBody>
          <a:bodyPr wrap="square" rtlCol="0">
            <a:spAutoFit/>
          </a:bodyPr>
          <a:lstStyle/>
          <a:p>
            <a:r>
              <a:rPr lang="en-US" sz="2400" b="1" dirty="0">
                <a:solidFill>
                  <a:srgbClr val="002060"/>
                </a:solidFill>
                <a:latin typeface="Segoe UI Light" panose="020B0502040204020203" pitchFamily="34" charset="0"/>
              </a:rPr>
              <a:t>#AI #</a:t>
            </a:r>
            <a:r>
              <a:rPr lang="en-US" sz="2400" b="1" dirty="0" err="1">
                <a:solidFill>
                  <a:srgbClr val="002060"/>
                </a:solidFill>
                <a:latin typeface="Segoe UI Light" panose="020B0502040204020203" pitchFamily="34" charset="0"/>
              </a:rPr>
              <a:t>managersforEU</a:t>
            </a:r>
            <a:endParaRPr lang="fr-BE" sz="2400" dirty="0">
              <a:solidFill>
                <a:srgbClr val="002060"/>
              </a:solidFill>
            </a:endParaRPr>
          </a:p>
        </p:txBody>
      </p:sp>
      <p:sp>
        <p:nvSpPr>
          <p:cNvPr id="8" name="ZoneTexte 7"/>
          <p:cNvSpPr txBox="1"/>
          <p:nvPr/>
        </p:nvSpPr>
        <p:spPr>
          <a:xfrm>
            <a:off x="755601" y="2132856"/>
            <a:ext cx="7786944" cy="2215991"/>
          </a:xfrm>
          <a:prstGeom prst="rect">
            <a:avLst/>
          </a:prstGeom>
          <a:noFill/>
        </p:spPr>
        <p:txBody>
          <a:bodyPr wrap="square" rtlCol="0">
            <a:spAutoFit/>
          </a:bodyPr>
          <a:lstStyle/>
          <a:p>
            <a:r>
              <a:rPr lang="en-US" sz="2400" b="1" dirty="0">
                <a:latin typeface="Century Gothic" panose="020B0502020202020204" pitchFamily="34" charset="0"/>
              </a:rPr>
              <a:t>AI fact check: high ambitions and nothing behind?</a:t>
            </a:r>
          </a:p>
          <a:p>
            <a:endParaRPr lang="en-US" sz="2400" b="1" dirty="0">
              <a:latin typeface="Century Gothic" panose="020B0502020202020204" pitchFamily="34" charset="0"/>
            </a:endParaRPr>
          </a:p>
          <a:p>
            <a:r>
              <a:rPr lang="en-US" sz="2400" dirty="0">
                <a:latin typeface="Century Gothic" panose="020B0502020202020204" pitchFamily="34" charset="0"/>
              </a:rPr>
              <a:t>1. Where do we stand?</a:t>
            </a:r>
            <a:br>
              <a:rPr lang="en-US" sz="2400" dirty="0">
                <a:latin typeface="Century Gothic" panose="020B0502020202020204" pitchFamily="34" charset="0"/>
              </a:rPr>
            </a:br>
            <a:r>
              <a:rPr lang="en-US" sz="2400" dirty="0">
                <a:latin typeface="Century Gothic" panose="020B0502020202020204" pitchFamily="34" charset="0"/>
              </a:rPr>
              <a:t>2. What has been done?</a:t>
            </a:r>
            <a:br>
              <a:rPr lang="en-US" sz="2400" dirty="0">
                <a:latin typeface="Century Gothic" panose="020B0502020202020204" pitchFamily="34" charset="0"/>
              </a:rPr>
            </a:br>
            <a:r>
              <a:rPr lang="en-US" sz="2400" dirty="0">
                <a:latin typeface="Century Gothic" panose="020B0502020202020204" pitchFamily="34" charset="0"/>
              </a:rPr>
              <a:t>3. What can we do</a:t>
            </a:r>
            <a:r>
              <a:rPr lang="en-US" sz="2400" dirty="0" smtClean="0">
                <a:latin typeface="Century Gothic" panose="020B0502020202020204" pitchFamily="34" charset="0"/>
              </a:rPr>
              <a:t>?</a:t>
            </a:r>
            <a:endParaRPr lang="fr-BE" sz="2400" dirty="0">
              <a:solidFill>
                <a:srgbClr val="232364"/>
              </a:solidFill>
              <a:latin typeface="Century Gothic" panose="020B0502020202020204" pitchFamily="34" charset="0"/>
              <a:cs typeface="Segoe UI" panose="020B0502040204020203" pitchFamily="34" charset="0"/>
            </a:endParaRPr>
          </a:p>
          <a:p>
            <a:pPr marL="285750" indent="-285750">
              <a:buFont typeface="Wingdings" panose="05000000000000000000" pitchFamily="2" charset="2"/>
              <a:buChar char="§"/>
            </a:pPr>
            <a:endParaRPr lang="fr-BE" dirty="0">
              <a:solidFill>
                <a:srgbClr val="232364"/>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05593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125606"/>
            <a:ext cx="6858000" cy="2792896"/>
          </a:xfrm>
        </p:spPr>
        <p:txBody>
          <a:bodyPr>
            <a:normAutofit fontScale="90000"/>
          </a:bodyPr>
          <a:lstStyle/>
          <a:p>
            <a:r>
              <a:rPr lang="nb-NO" dirty="0"/>
              <a:t/>
            </a:r>
            <a:br>
              <a:rPr lang="nb-NO" dirty="0"/>
            </a:br>
            <a:r>
              <a:rPr lang="nb-NO" dirty="0"/>
              <a:t/>
            </a:r>
            <a:br>
              <a:rPr lang="nb-NO" dirty="0"/>
            </a:br>
            <a:r>
              <a:rPr lang="nb-NO" dirty="0"/>
              <a:t/>
            </a:r>
            <a:br>
              <a:rPr lang="nb-NO" dirty="0"/>
            </a:br>
            <a:r>
              <a:rPr lang="nb-NO" dirty="0"/>
              <a:t/>
            </a:r>
            <a:br>
              <a:rPr lang="nb-NO" dirty="0"/>
            </a:br>
            <a:r>
              <a:rPr lang="nb-NO" b="1" dirty="0"/>
              <a:t>How </a:t>
            </a:r>
            <a:r>
              <a:rPr lang="nb-NO" b="1" dirty="0" err="1"/>
              <a:t>can</a:t>
            </a:r>
            <a:r>
              <a:rPr lang="nb-NO" b="1" dirty="0"/>
              <a:t> </a:t>
            </a:r>
            <a:r>
              <a:rPr lang="nb-NO" b="1" dirty="0" err="1"/>
              <a:t>high</a:t>
            </a:r>
            <a:r>
              <a:rPr lang="nb-NO" b="1" dirty="0"/>
              <a:t> </a:t>
            </a:r>
            <a:r>
              <a:rPr lang="nb-NO" b="1" dirty="0" err="1"/>
              <a:t>tech</a:t>
            </a:r>
            <a:r>
              <a:rPr lang="nb-NO" b="1" dirty="0"/>
              <a:t> </a:t>
            </a:r>
            <a:r>
              <a:rPr lang="nb-NO" b="1" dirty="0" err="1"/>
              <a:t>oil</a:t>
            </a:r>
            <a:r>
              <a:rPr lang="nb-NO" b="1" dirty="0"/>
              <a:t> and gas </a:t>
            </a:r>
            <a:r>
              <a:rPr lang="nb-NO" b="1" dirty="0" err="1"/>
              <a:t>technology</a:t>
            </a:r>
            <a:r>
              <a:rPr lang="nb-NO" b="1" dirty="0"/>
              <a:t> be </a:t>
            </a:r>
            <a:r>
              <a:rPr lang="nb-NO" b="1" dirty="0" err="1"/>
              <a:t>applied</a:t>
            </a:r>
            <a:r>
              <a:rPr lang="nb-NO" b="1" dirty="0"/>
              <a:t> for </a:t>
            </a:r>
            <a:r>
              <a:rPr lang="nb-NO" b="1" dirty="0" err="1"/>
              <a:t>the</a:t>
            </a:r>
            <a:r>
              <a:rPr lang="nb-NO" b="1" dirty="0"/>
              <a:t> green </a:t>
            </a:r>
            <a:r>
              <a:rPr lang="nb-NO" b="1" dirty="0" err="1"/>
              <a:t>shift</a:t>
            </a:r>
            <a:r>
              <a:rPr lang="nb-NO" b="1" dirty="0"/>
              <a:t> in a global </a:t>
            </a:r>
            <a:r>
              <a:rPr lang="nb-NO" b="1" dirty="0" err="1"/>
              <a:t>perspective</a:t>
            </a:r>
            <a:r>
              <a:rPr lang="nb-NO" b="1" dirty="0"/>
              <a:t>?</a:t>
            </a:r>
          </a:p>
        </p:txBody>
      </p:sp>
      <p:sp>
        <p:nvSpPr>
          <p:cNvPr id="3" name="Undertittel 2"/>
          <p:cNvSpPr>
            <a:spLocks noGrp="1"/>
          </p:cNvSpPr>
          <p:nvPr>
            <p:ph type="subTitle" idx="1"/>
          </p:nvPr>
        </p:nvSpPr>
        <p:spPr>
          <a:xfrm>
            <a:off x="1143000" y="4266372"/>
            <a:ext cx="6858000" cy="1182756"/>
          </a:xfrm>
        </p:spPr>
        <p:txBody>
          <a:bodyPr/>
          <a:lstStyle/>
          <a:p>
            <a:r>
              <a:rPr lang="nb-NO" b="1" dirty="0"/>
              <a:t>Tor </a:t>
            </a:r>
            <a:r>
              <a:rPr lang="nb-NO" b="1" dirty="0" err="1"/>
              <a:t>Haehre</a:t>
            </a:r>
            <a:r>
              <a:rPr lang="nb-NO" b="1" dirty="0"/>
              <a:t>, </a:t>
            </a:r>
          </a:p>
          <a:p>
            <a:r>
              <a:rPr lang="nb-NO" b="1" dirty="0" err="1"/>
              <a:t>political</a:t>
            </a:r>
            <a:r>
              <a:rPr lang="nb-NO" b="1" dirty="0"/>
              <a:t> </a:t>
            </a:r>
            <a:r>
              <a:rPr lang="nb-NO" b="1" dirty="0" err="1"/>
              <a:t>advisor</a:t>
            </a:r>
            <a:r>
              <a:rPr lang="nb-NO" b="1" dirty="0"/>
              <a:t>, </a:t>
            </a:r>
          </a:p>
          <a:p>
            <a:r>
              <a:rPr lang="nb-NO" b="1" dirty="0"/>
              <a:t>Lederne, Norway</a:t>
            </a:r>
          </a:p>
        </p:txBody>
      </p:sp>
    </p:spTree>
    <p:extLst>
      <p:ext uri="{BB962C8B-B14F-4D97-AF65-F5344CB8AC3E}">
        <p14:creationId xmlns:p14="http://schemas.microsoft.com/office/powerpoint/2010/main" val="809036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699023"/>
            <a:ext cx="6858000" cy="529828"/>
          </a:xfrm>
        </p:spPr>
        <p:txBody>
          <a:bodyPr>
            <a:normAutofit/>
          </a:bodyPr>
          <a:lstStyle/>
          <a:p>
            <a:r>
              <a:rPr lang="nb-NO" sz="2700" dirty="0"/>
              <a:t>Norwegian </a:t>
            </a:r>
            <a:r>
              <a:rPr lang="nb-NO" sz="2700" dirty="0" err="1"/>
              <a:t>government</a:t>
            </a:r>
            <a:r>
              <a:rPr lang="nb-NO" sz="2700" dirty="0"/>
              <a:t>:</a:t>
            </a:r>
          </a:p>
        </p:txBody>
      </p:sp>
      <p:sp>
        <p:nvSpPr>
          <p:cNvPr id="3" name="Undertittel 2"/>
          <p:cNvSpPr>
            <a:spLocks noGrp="1"/>
          </p:cNvSpPr>
          <p:nvPr>
            <p:ph type="subTitle" idx="1"/>
          </p:nvPr>
        </p:nvSpPr>
        <p:spPr>
          <a:xfrm>
            <a:off x="1143000" y="2358058"/>
            <a:ext cx="6858000" cy="2442542"/>
          </a:xfrm>
        </p:spPr>
        <p:txBody>
          <a:bodyPr>
            <a:noAutofit/>
          </a:bodyPr>
          <a:lstStyle/>
          <a:p>
            <a:pPr marL="257175" indent="-257175" algn="l">
              <a:buFont typeface="Arial" panose="020B0604020202020204" pitchFamily="34" charset="0"/>
              <a:buChar char="•"/>
            </a:pPr>
            <a:r>
              <a:rPr lang="nb-NO" sz="2400" b="1" dirty="0" err="1"/>
              <a:t>Being</a:t>
            </a:r>
            <a:r>
              <a:rPr lang="nb-NO" sz="2400" b="1" dirty="0"/>
              <a:t> a </a:t>
            </a:r>
            <a:r>
              <a:rPr lang="nb-NO" sz="2400" b="1" dirty="0" err="1"/>
              <a:t>long</a:t>
            </a:r>
            <a:r>
              <a:rPr lang="nb-NO" sz="2400" b="1" dirty="0"/>
              <a:t> term </a:t>
            </a:r>
            <a:r>
              <a:rPr lang="nb-NO" sz="2400" b="1" dirty="0" err="1"/>
              <a:t>exporter</a:t>
            </a:r>
            <a:r>
              <a:rPr lang="nb-NO" sz="2400" b="1" dirty="0"/>
              <a:t> </a:t>
            </a:r>
            <a:r>
              <a:rPr lang="nb-NO" sz="2400" b="1" dirty="0" err="1"/>
              <a:t>of</a:t>
            </a:r>
            <a:r>
              <a:rPr lang="nb-NO" sz="2400" b="1" dirty="0"/>
              <a:t> </a:t>
            </a:r>
            <a:r>
              <a:rPr lang="nb-NO" sz="2400" b="1" dirty="0" err="1"/>
              <a:t>oil</a:t>
            </a:r>
            <a:r>
              <a:rPr lang="nb-NO" sz="2400" b="1" dirty="0"/>
              <a:t>, gas and LNG, Norway has a </a:t>
            </a:r>
            <a:r>
              <a:rPr lang="nb-NO" sz="2400" b="1" dirty="0" err="1"/>
              <a:t>responsibility</a:t>
            </a:r>
            <a:r>
              <a:rPr lang="nb-NO" sz="2400" b="1" dirty="0"/>
              <a:t> to be </a:t>
            </a:r>
            <a:r>
              <a:rPr lang="nb-NO" sz="2400" b="1" dirty="0" err="1"/>
              <a:t>among</a:t>
            </a:r>
            <a:r>
              <a:rPr lang="nb-NO" sz="2400" b="1" dirty="0"/>
              <a:t> </a:t>
            </a:r>
            <a:r>
              <a:rPr lang="nb-NO" sz="2400" b="1" dirty="0" err="1"/>
              <a:t>the</a:t>
            </a:r>
            <a:r>
              <a:rPr lang="nb-NO" sz="2400" b="1" dirty="0"/>
              <a:t> green </a:t>
            </a:r>
            <a:r>
              <a:rPr lang="nb-NO" sz="2400" b="1" dirty="0" err="1"/>
              <a:t>shift</a:t>
            </a:r>
            <a:r>
              <a:rPr lang="nb-NO" sz="2400" b="1" dirty="0"/>
              <a:t>- leaders </a:t>
            </a:r>
          </a:p>
          <a:p>
            <a:pPr marL="257175" indent="-257175" algn="l">
              <a:buFont typeface="Arial" panose="020B0604020202020204" pitchFamily="34" charset="0"/>
              <a:buChar char="•"/>
            </a:pPr>
            <a:r>
              <a:rPr lang="nb-NO" sz="2400" b="1" dirty="0"/>
              <a:t>Norway has for </a:t>
            </a:r>
            <a:r>
              <a:rPr lang="nb-NO" sz="2400" b="1" dirty="0" err="1"/>
              <a:t>decades</a:t>
            </a:r>
            <a:r>
              <a:rPr lang="nb-NO" sz="2400" b="1" dirty="0"/>
              <a:t> </a:t>
            </a:r>
            <a:r>
              <a:rPr lang="nb-NO" sz="2400" b="1" dirty="0" err="1"/>
              <a:t>played</a:t>
            </a:r>
            <a:r>
              <a:rPr lang="nb-NO" sz="2400" b="1" dirty="0"/>
              <a:t> a major and </a:t>
            </a:r>
            <a:r>
              <a:rPr lang="nb-NO" sz="2400" b="1" dirty="0" err="1"/>
              <a:t>leading</a:t>
            </a:r>
            <a:r>
              <a:rPr lang="nb-NO" sz="2400" b="1" dirty="0"/>
              <a:t> </a:t>
            </a:r>
            <a:r>
              <a:rPr lang="nb-NO" sz="2400" b="1" dirty="0" err="1"/>
              <a:t>role</a:t>
            </a:r>
            <a:r>
              <a:rPr lang="nb-NO" sz="2400" b="1" dirty="0"/>
              <a:t> in </a:t>
            </a:r>
            <a:r>
              <a:rPr lang="nb-NO" sz="2400" b="1" dirty="0" err="1"/>
              <a:t>developing</a:t>
            </a:r>
            <a:r>
              <a:rPr lang="nb-NO" sz="2400" b="1" dirty="0"/>
              <a:t> </a:t>
            </a:r>
            <a:r>
              <a:rPr lang="nb-NO" sz="2400" b="1" dirty="0" err="1"/>
              <a:t>high</a:t>
            </a:r>
            <a:r>
              <a:rPr lang="nb-NO" sz="2400" b="1" dirty="0"/>
              <a:t> </a:t>
            </a:r>
            <a:r>
              <a:rPr lang="nb-NO" sz="2400" b="1" dirty="0" err="1"/>
              <a:t>tech</a:t>
            </a:r>
            <a:r>
              <a:rPr lang="nb-NO" sz="2400" b="1" dirty="0"/>
              <a:t> petroleum </a:t>
            </a:r>
            <a:r>
              <a:rPr lang="nb-NO" sz="2400" b="1" dirty="0" err="1"/>
              <a:t>technology</a:t>
            </a:r>
            <a:r>
              <a:rPr lang="nb-NO" sz="2400" b="1" dirty="0"/>
              <a:t>, </a:t>
            </a:r>
            <a:r>
              <a:rPr lang="nb-NO" sz="2400" b="1" dirty="0" err="1"/>
              <a:t>both</a:t>
            </a:r>
            <a:r>
              <a:rPr lang="nb-NO" sz="2400" b="1" dirty="0"/>
              <a:t> offshore and </a:t>
            </a:r>
            <a:r>
              <a:rPr lang="nb-NO" sz="2400" b="1" dirty="0" err="1"/>
              <a:t>onshore</a:t>
            </a:r>
            <a:r>
              <a:rPr lang="nb-NO" sz="2400" b="1" dirty="0"/>
              <a:t>, </a:t>
            </a:r>
            <a:r>
              <a:rPr lang="nb-NO" sz="2400" b="1" dirty="0" err="1"/>
              <a:t>which</a:t>
            </a:r>
            <a:r>
              <a:rPr lang="nb-NO" sz="2400" b="1" dirty="0"/>
              <a:t> </a:t>
            </a:r>
            <a:r>
              <a:rPr lang="nb-NO" sz="2400" b="1" dirty="0" err="1"/>
              <a:t>can</a:t>
            </a:r>
            <a:r>
              <a:rPr lang="nb-NO" sz="2400" b="1" dirty="0"/>
              <a:t> be </a:t>
            </a:r>
            <a:r>
              <a:rPr lang="nb-NO" sz="2400" b="1" dirty="0" err="1"/>
              <a:t>applied</a:t>
            </a:r>
            <a:r>
              <a:rPr lang="nb-NO" sz="2400" b="1" dirty="0"/>
              <a:t> in </a:t>
            </a:r>
            <a:r>
              <a:rPr lang="nb-NO" sz="2400" b="1" dirty="0" err="1"/>
              <a:t>the</a:t>
            </a:r>
            <a:r>
              <a:rPr lang="nb-NO" sz="2400" b="1" dirty="0"/>
              <a:t> green </a:t>
            </a:r>
            <a:r>
              <a:rPr lang="nb-NO" sz="2400" b="1" dirty="0" err="1"/>
              <a:t>shift</a:t>
            </a:r>
            <a:r>
              <a:rPr lang="nb-NO" sz="2400" b="1" dirty="0"/>
              <a:t> </a:t>
            </a:r>
            <a:r>
              <a:rPr lang="nb-NO" sz="2400" b="1" dirty="0" err="1"/>
              <a:t>change</a:t>
            </a:r>
            <a:endParaRPr lang="nb-NO" sz="2400" b="1" dirty="0"/>
          </a:p>
        </p:txBody>
      </p:sp>
    </p:spTree>
    <p:extLst>
      <p:ext uri="{BB962C8B-B14F-4D97-AF65-F5344CB8AC3E}">
        <p14:creationId xmlns:p14="http://schemas.microsoft.com/office/powerpoint/2010/main" val="603100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                     Norwegian </a:t>
            </a:r>
            <a:r>
              <a:rPr lang="nb-NO" dirty="0" err="1"/>
              <a:t>government</a:t>
            </a:r>
            <a:r>
              <a:rPr lang="nb-NO" dirty="0"/>
              <a:t>:</a:t>
            </a:r>
            <a:br>
              <a:rPr lang="nb-NO" dirty="0"/>
            </a:br>
            <a:r>
              <a:rPr lang="nb-NO" dirty="0"/>
              <a:t>                   Oil and gas offshore areas</a:t>
            </a:r>
          </a:p>
        </p:txBody>
      </p:sp>
      <p:pic>
        <p:nvPicPr>
          <p:cNvPr id="4" name="Plassholder for innhol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1264" y="2006690"/>
            <a:ext cx="8301789" cy="3891792"/>
          </a:xfrm>
        </p:spPr>
      </p:pic>
    </p:spTree>
    <p:extLst>
      <p:ext uri="{BB962C8B-B14F-4D97-AF65-F5344CB8AC3E}">
        <p14:creationId xmlns:p14="http://schemas.microsoft.com/office/powerpoint/2010/main" val="4057418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592746"/>
            <a:ext cx="6858000" cy="337931"/>
          </a:xfrm>
        </p:spPr>
        <p:txBody>
          <a:bodyPr>
            <a:normAutofit fontScale="90000"/>
          </a:bodyPr>
          <a:lstStyle/>
          <a:p>
            <a:r>
              <a:rPr lang="nb-NO" sz="2700" dirty="0"/>
              <a:t>Norwegian </a:t>
            </a:r>
            <a:r>
              <a:rPr lang="nb-NO" sz="2700" dirty="0" err="1"/>
              <a:t>government</a:t>
            </a:r>
            <a:r>
              <a:rPr lang="nb-NO" sz="2700" dirty="0"/>
              <a:t>:</a:t>
            </a:r>
          </a:p>
        </p:txBody>
      </p:sp>
      <p:sp>
        <p:nvSpPr>
          <p:cNvPr id="3" name="Undertittel 2"/>
          <p:cNvSpPr>
            <a:spLocks noGrp="1"/>
          </p:cNvSpPr>
          <p:nvPr>
            <p:ph type="subTitle" idx="1"/>
          </p:nvPr>
        </p:nvSpPr>
        <p:spPr>
          <a:xfrm>
            <a:off x="1143000" y="1930678"/>
            <a:ext cx="6858000" cy="3498572"/>
          </a:xfrm>
        </p:spPr>
        <p:txBody>
          <a:bodyPr>
            <a:noAutofit/>
          </a:bodyPr>
          <a:lstStyle/>
          <a:p>
            <a:pPr marL="342900" indent="-342900" algn="l">
              <a:buFont typeface="Arial" panose="020B0604020202020204" pitchFamily="34" charset="0"/>
              <a:buChar char="•"/>
            </a:pPr>
            <a:r>
              <a:rPr lang="en-US" sz="2400" b="1" dirty="0"/>
              <a:t>The green shift must take place within a period of 30 to 50 years </a:t>
            </a:r>
          </a:p>
          <a:p>
            <a:pPr marL="342900" indent="-342900" algn="l">
              <a:buFont typeface="Arial" panose="020B0604020202020204" pitchFamily="34" charset="0"/>
              <a:buChar char="•"/>
            </a:pPr>
            <a:r>
              <a:rPr lang="en-US" sz="2400" b="1" dirty="0"/>
              <a:t>During the same period the world population will increase by at least 50 % </a:t>
            </a:r>
          </a:p>
          <a:p>
            <a:pPr marL="342900" indent="-342900" algn="l">
              <a:buFont typeface="Arial" panose="020B0604020202020204" pitchFamily="34" charset="0"/>
              <a:buChar char="•"/>
            </a:pPr>
            <a:r>
              <a:rPr lang="en-US" sz="2400" b="1" dirty="0"/>
              <a:t>At the same time more people must be lifted out of poverty. Energy access is essential </a:t>
            </a:r>
          </a:p>
          <a:p>
            <a:pPr marL="342900" indent="-342900" algn="l">
              <a:buFont typeface="Arial" panose="020B0604020202020204" pitchFamily="34" charset="0"/>
              <a:buChar char="•"/>
            </a:pPr>
            <a:r>
              <a:rPr lang="en-US" sz="2400" b="1" dirty="0"/>
              <a:t>The global middle class is expected to rise from about 400  million people today to 1. 2 billion in only about 15 years</a:t>
            </a:r>
            <a:endParaRPr lang="nb-NO" sz="2400" b="1" dirty="0"/>
          </a:p>
        </p:txBody>
      </p:sp>
    </p:spTree>
    <p:extLst>
      <p:ext uri="{BB962C8B-B14F-4D97-AF65-F5344CB8AC3E}">
        <p14:creationId xmlns:p14="http://schemas.microsoft.com/office/powerpoint/2010/main" val="1191410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028701"/>
            <a:ext cx="6858000" cy="428624"/>
          </a:xfrm>
        </p:spPr>
        <p:txBody>
          <a:bodyPr>
            <a:normAutofit fontScale="90000"/>
          </a:bodyPr>
          <a:lstStyle/>
          <a:p>
            <a:r>
              <a:rPr lang="nb-NO" sz="2700" dirty="0"/>
              <a:t>Norwegian </a:t>
            </a:r>
            <a:r>
              <a:rPr lang="nb-NO" sz="2700" dirty="0" err="1"/>
              <a:t>government</a:t>
            </a:r>
            <a:r>
              <a:rPr lang="nb-NO" sz="2700" dirty="0"/>
              <a:t>:</a:t>
            </a:r>
          </a:p>
        </p:txBody>
      </p:sp>
      <p:sp>
        <p:nvSpPr>
          <p:cNvPr id="3" name="Undertittel 2"/>
          <p:cNvSpPr>
            <a:spLocks noGrp="1"/>
          </p:cNvSpPr>
          <p:nvPr>
            <p:ph type="subTitle" idx="1"/>
          </p:nvPr>
        </p:nvSpPr>
        <p:spPr>
          <a:xfrm>
            <a:off x="1143000" y="1457326"/>
            <a:ext cx="6858000" cy="4543425"/>
          </a:xfrm>
        </p:spPr>
        <p:txBody>
          <a:bodyPr>
            <a:noAutofit/>
          </a:bodyPr>
          <a:lstStyle/>
          <a:p>
            <a:pPr marL="342900" indent="-342900" algn="l">
              <a:buFont typeface="Arial" panose="020B0604020202020204" pitchFamily="34" charset="0"/>
              <a:buChar char="•"/>
            </a:pPr>
            <a:r>
              <a:rPr lang="en-US" sz="2100" b="1" dirty="0"/>
              <a:t>One of the measures is reducing emissions in the transport sector. The Norwegian Environment Agency has shown in the </a:t>
            </a:r>
            <a:r>
              <a:rPr lang="en-US" sz="2100" b="1" dirty="0">
                <a:hlinkClick r:id="rId3" tooltip="Only in Norwegian"/>
              </a:rPr>
              <a:t>low emissions report</a:t>
            </a:r>
            <a:r>
              <a:rPr lang="en-US" sz="2100" b="1" dirty="0"/>
              <a:t> that there is great potential for being able to achieve this in 2030</a:t>
            </a:r>
          </a:p>
          <a:p>
            <a:pPr marL="342900" indent="-342900" algn="l">
              <a:buFont typeface="Arial" panose="020B0604020202020204" pitchFamily="34" charset="0"/>
              <a:buChar char="•"/>
            </a:pPr>
            <a:r>
              <a:rPr lang="en-US" sz="2100" b="1" dirty="0"/>
              <a:t>The entire sector can be free of fossil fuels in 2050. Through a policy in which cars with low emissions have lower taxes than cars with high emissions, a green shift is being promoted in the transport sector </a:t>
            </a:r>
          </a:p>
          <a:p>
            <a:pPr marL="342900" indent="-342900" algn="l">
              <a:buFont typeface="Arial" panose="020B0604020202020204" pitchFamily="34" charset="0"/>
              <a:buChar char="•"/>
            </a:pPr>
            <a:r>
              <a:rPr lang="en-US" sz="2100" b="1" dirty="0"/>
              <a:t>In 2017 almost 27 per cent of all new passenger cars sold in Norway are electric cars that do not emit greenhouse gases. However…in some extent there is a question about the origin of electricity and the storage / re-use of batteries</a:t>
            </a:r>
            <a:endParaRPr lang="nb-NO" sz="2100" b="1" dirty="0"/>
          </a:p>
        </p:txBody>
      </p:sp>
    </p:spTree>
    <p:extLst>
      <p:ext uri="{BB962C8B-B14F-4D97-AF65-F5344CB8AC3E}">
        <p14:creationId xmlns:p14="http://schemas.microsoft.com/office/powerpoint/2010/main" val="240205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095790"/>
            <a:ext cx="6858000" cy="457200"/>
          </a:xfrm>
        </p:spPr>
        <p:txBody>
          <a:bodyPr>
            <a:normAutofit fontScale="90000"/>
          </a:bodyPr>
          <a:lstStyle/>
          <a:p>
            <a:r>
              <a:rPr lang="nb-NO" sz="2700" dirty="0"/>
              <a:t>Norwegian </a:t>
            </a:r>
            <a:r>
              <a:rPr lang="nb-NO" sz="2700" dirty="0" err="1"/>
              <a:t>government</a:t>
            </a:r>
            <a:r>
              <a:rPr lang="nb-NO" sz="2700" dirty="0"/>
              <a:t>:</a:t>
            </a:r>
          </a:p>
        </p:txBody>
      </p:sp>
      <p:sp>
        <p:nvSpPr>
          <p:cNvPr id="3" name="Undertittel 2"/>
          <p:cNvSpPr>
            <a:spLocks noGrp="1"/>
          </p:cNvSpPr>
          <p:nvPr>
            <p:ph type="subTitle" idx="1"/>
          </p:nvPr>
        </p:nvSpPr>
        <p:spPr>
          <a:xfrm>
            <a:off x="1143000" y="1552990"/>
            <a:ext cx="6858000" cy="4760843"/>
          </a:xfrm>
        </p:spPr>
        <p:txBody>
          <a:bodyPr>
            <a:noAutofit/>
          </a:bodyPr>
          <a:lstStyle/>
          <a:p>
            <a:pPr marL="428625" indent="-428625" algn="l">
              <a:buFont typeface="Arial" panose="020B0604020202020204" pitchFamily="34" charset="0"/>
              <a:buChar char="•"/>
            </a:pPr>
            <a:endParaRPr lang="en-US" sz="2400" b="1" dirty="0"/>
          </a:p>
          <a:p>
            <a:pPr marL="428625" indent="-428625" algn="l">
              <a:buFont typeface="Arial" panose="020B0604020202020204" pitchFamily="34" charset="0"/>
              <a:buChar char="•"/>
            </a:pPr>
            <a:r>
              <a:rPr lang="en-US" sz="2400" b="1" dirty="0"/>
              <a:t>The technology </a:t>
            </a:r>
            <a:r>
              <a:rPr lang="en-US" sz="2400" b="1" dirty="0" err="1"/>
              <a:t>centre</a:t>
            </a:r>
            <a:r>
              <a:rPr lang="en-US" sz="2400" b="1" dirty="0"/>
              <a:t> for CO</a:t>
            </a:r>
            <a:r>
              <a:rPr lang="en-US" sz="2400" b="1" baseline="-25000" dirty="0"/>
              <a:t>2</a:t>
            </a:r>
            <a:r>
              <a:rPr lang="en-US" sz="2400" b="1" dirty="0"/>
              <a:t> capture initiatives at </a:t>
            </a:r>
            <a:r>
              <a:rPr lang="en-US" sz="2400" b="1" dirty="0" err="1"/>
              <a:t>Mongstad</a:t>
            </a:r>
            <a:r>
              <a:rPr lang="en-US" sz="2400" b="1" dirty="0"/>
              <a:t> is unique in the world. It can play an important role in testing and phasing in CO</a:t>
            </a:r>
            <a:r>
              <a:rPr lang="en-US" sz="2400" b="1" baseline="-25000" dirty="0"/>
              <a:t>2</a:t>
            </a:r>
            <a:r>
              <a:rPr lang="en-US" sz="2400" b="1" dirty="0"/>
              <a:t> capture technologies </a:t>
            </a:r>
          </a:p>
          <a:p>
            <a:pPr marL="428625" indent="-428625" algn="l">
              <a:buFont typeface="Arial" panose="020B0604020202020204" pitchFamily="34" charset="0"/>
              <a:buChar char="•"/>
            </a:pPr>
            <a:r>
              <a:rPr lang="en-US" sz="2400" b="1" dirty="0"/>
              <a:t>The Intergovernmental Panel on Climate Change also </a:t>
            </a:r>
            <a:r>
              <a:rPr lang="en-US" sz="2400" b="1" dirty="0" err="1"/>
              <a:t>emphasises</a:t>
            </a:r>
            <a:r>
              <a:rPr lang="en-US" sz="2400" b="1" dirty="0"/>
              <a:t> how vital CO</a:t>
            </a:r>
            <a:r>
              <a:rPr lang="en-US" sz="2400" b="1" baseline="-25000" dirty="0"/>
              <a:t>2</a:t>
            </a:r>
            <a:r>
              <a:rPr lang="en-US" sz="2400" b="1" dirty="0"/>
              <a:t> capture technologies are to the chance we have of reaching the two degrees target</a:t>
            </a:r>
            <a:endParaRPr lang="nb-NO" sz="2400" b="1" dirty="0"/>
          </a:p>
        </p:txBody>
      </p:sp>
    </p:spTree>
    <p:extLst>
      <p:ext uri="{BB962C8B-B14F-4D97-AF65-F5344CB8AC3E}">
        <p14:creationId xmlns:p14="http://schemas.microsoft.com/office/powerpoint/2010/main" val="1128630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699022"/>
            <a:ext cx="6858000" cy="480132"/>
          </a:xfrm>
        </p:spPr>
        <p:txBody>
          <a:bodyPr>
            <a:normAutofit/>
          </a:bodyPr>
          <a:lstStyle/>
          <a:p>
            <a:r>
              <a:rPr lang="nb-NO" sz="2700" dirty="0"/>
              <a:t>Norwegian </a:t>
            </a:r>
            <a:r>
              <a:rPr lang="nb-NO" sz="2700" dirty="0" err="1"/>
              <a:t>government</a:t>
            </a:r>
            <a:r>
              <a:rPr lang="nb-NO" sz="2700" dirty="0"/>
              <a:t>:</a:t>
            </a:r>
          </a:p>
        </p:txBody>
      </p:sp>
      <p:sp>
        <p:nvSpPr>
          <p:cNvPr id="3" name="Undertittel 2"/>
          <p:cNvSpPr>
            <a:spLocks noGrp="1"/>
          </p:cNvSpPr>
          <p:nvPr>
            <p:ph type="subTitle" idx="1"/>
          </p:nvPr>
        </p:nvSpPr>
        <p:spPr>
          <a:xfrm>
            <a:off x="1143000" y="2348119"/>
            <a:ext cx="6858000" cy="3652631"/>
          </a:xfrm>
        </p:spPr>
        <p:txBody>
          <a:bodyPr>
            <a:noAutofit/>
          </a:bodyPr>
          <a:lstStyle/>
          <a:p>
            <a:pPr marL="342900" indent="-342900" algn="l">
              <a:buFont typeface="Arial" panose="020B0604020202020204" pitchFamily="34" charset="0"/>
              <a:buChar char="•"/>
            </a:pPr>
            <a:r>
              <a:rPr lang="en-US" sz="2400" b="1" dirty="0"/>
              <a:t>The goals for the green shift in Norway are based on the Government platform, on the goal that Norway shall be a low-emission society in 2050, on strengthening the Climate Agreement and on the Government's aim of safeguarding prudent management of nature as a basis for future growth and welfare </a:t>
            </a:r>
          </a:p>
          <a:p>
            <a:pPr marL="342900" indent="-342900" algn="l">
              <a:buFont typeface="Arial" panose="020B0604020202020204" pitchFamily="34" charset="0"/>
              <a:buChar char="•"/>
            </a:pPr>
            <a:r>
              <a:rPr lang="en-US" sz="2400" b="1" dirty="0"/>
              <a:t>A green shift is part of the work for sustainable development</a:t>
            </a:r>
            <a:endParaRPr lang="nb-NO" sz="2400" b="1" dirty="0"/>
          </a:p>
        </p:txBody>
      </p:sp>
    </p:spTree>
    <p:extLst>
      <p:ext uri="{BB962C8B-B14F-4D97-AF65-F5344CB8AC3E}">
        <p14:creationId xmlns:p14="http://schemas.microsoft.com/office/powerpoint/2010/main" val="3808056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CABB6A70-B34F-444B-AF63-D82B26731A97}"/>
              </a:ext>
            </a:extLst>
          </p:cNvPr>
          <p:cNvSpPr>
            <a:spLocks noGrp="1"/>
          </p:cNvSpPr>
          <p:nvPr>
            <p:ph type="ctrTitle"/>
          </p:nvPr>
        </p:nvSpPr>
        <p:spPr>
          <a:xfrm>
            <a:off x="1143000" y="1699022"/>
            <a:ext cx="6858000" cy="2803797"/>
          </a:xfrm>
        </p:spPr>
        <p:txBody>
          <a:bodyPr>
            <a:normAutofit/>
          </a:bodyPr>
          <a:lstStyle/>
          <a:p>
            <a:r>
              <a:rPr lang="nb-NO" dirty="0"/>
              <a:t>Key </a:t>
            </a:r>
            <a:r>
              <a:rPr lang="nb-NO" dirty="0" err="1"/>
              <a:t>word</a:t>
            </a:r>
            <a:r>
              <a:rPr lang="nb-NO" dirty="0"/>
              <a:t>:</a:t>
            </a:r>
            <a:br>
              <a:rPr lang="nb-NO" dirty="0"/>
            </a:br>
            <a:r>
              <a:rPr lang="nb-NO" dirty="0"/>
              <a:t/>
            </a:r>
            <a:br>
              <a:rPr lang="nb-NO" dirty="0"/>
            </a:br>
            <a:endParaRPr lang="nb-NO" b="1" dirty="0"/>
          </a:p>
        </p:txBody>
      </p:sp>
      <p:sp>
        <p:nvSpPr>
          <p:cNvPr id="3" name="Undertittel 2">
            <a:extLst>
              <a:ext uri="{FF2B5EF4-FFF2-40B4-BE49-F238E27FC236}">
                <a16:creationId xmlns:a16="http://schemas.microsoft.com/office/drawing/2014/main" xmlns="" id="{34B17352-1168-414E-ADA7-C6EB14D21191}"/>
              </a:ext>
            </a:extLst>
          </p:cNvPr>
          <p:cNvSpPr>
            <a:spLocks noGrp="1"/>
          </p:cNvSpPr>
          <p:nvPr>
            <p:ph type="subTitle" idx="1"/>
          </p:nvPr>
        </p:nvSpPr>
        <p:spPr>
          <a:xfrm>
            <a:off x="1143000" y="3558778"/>
            <a:ext cx="6858000" cy="2077640"/>
          </a:xfrm>
        </p:spPr>
        <p:txBody>
          <a:bodyPr>
            <a:normAutofit/>
          </a:bodyPr>
          <a:lstStyle/>
          <a:p>
            <a:r>
              <a:rPr lang="nb-NO" sz="4950" b="1" dirty="0"/>
              <a:t>REMOTE CONTROL</a:t>
            </a:r>
          </a:p>
          <a:p>
            <a:r>
              <a:rPr lang="nb-NO" sz="2100" b="1" dirty="0"/>
              <a:t>RELATED TO SEARCHING FOR AND THE PRODUCTION OF OIL AND GAS</a:t>
            </a:r>
          </a:p>
          <a:p>
            <a:endParaRPr lang="nb-NO" sz="1500" dirty="0"/>
          </a:p>
        </p:txBody>
      </p:sp>
    </p:spTree>
    <p:extLst>
      <p:ext uri="{BB962C8B-B14F-4D97-AF65-F5344CB8AC3E}">
        <p14:creationId xmlns:p14="http://schemas.microsoft.com/office/powerpoint/2010/main" val="1061164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       </a:t>
            </a:r>
            <a:r>
              <a:rPr lang="nb-NO" dirty="0" err="1"/>
              <a:t>Implementation</a:t>
            </a:r>
            <a:r>
              <a:rPr lang="nb-NO" dirty="0"/>
              <a:t> </a:t>
            </a:r>
            <a:r>
              <a:rPr lang="nb-NO" dirty="0" err="1"/>
              <a:t>of</a:t>
            </a:r>
            <a:r>
              <a:rPr lang="nb-NO" dirty="0"/>
              <a:t> </a:t>
            </a:r>
            <a:r>
              <a:rPr lang="nb-NO" dirty="0" err="1"/>
              <a:t>subsea</a:t>
            </a:r>
            <a:r>
              <a:rPr lang="nb-NO" dirty="0"/>
              <a:t> </a:t>
            </a:r>
            <a:r>
              <a:rPr lang="nb-NO" dirty="0" err="1"/>
              <a:t>remote</a:t>
            </a:r>
            <a:r>
              <a:rPr lang="nb-NO" dirty="0"/>
              <a:t> </a:t>
            </a:r>
            <a:r>
              <a:rPr lang="nb-NO" dirty="0" err="1"/>
              <a:t>oil</a:t>
            </a:r>
            <a:r>
              <a:rPr lang="nb-NO" dirty="0"/>
              <a:t> and gas </a:t>
            </a:r>
            <a:br>
              <a:rPr lang="nb-NO" dirty="0"/>
            </a:br>
            <a:r>
              <a:rPr lang="nb-NO" dirty="0"/>
              <a:t>       </a:t>
            </a:r>
            <a:r>
              <a:rPr lang="nb-NO" dirty="0" err="1"/>
              <a:t>production</a:t>
            </a:r>
            <a:r>
              <a:rPr lang="nb-NO" dirty="0"/>
              <a:t> </a:t>
            </a:r>
            <a:r>
              <a:rPr lang="nb-NO" dirty="0" err="1"/>
              <a:t>control</a:t>
            </a:r>
            <a:endParaRPr lang="nb-NO" dirty="0"/>
          </a:p>
        </p:txBody>
      </p:sp>
      <p:pic>
        <p:nvPicPr>
          <p:cNvPr id="4" name="Plassholder for inn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4929" y="2226469"/>
            <a:ext cx="6514142" cy="3263504"/>
          </a:xfrm>
        </p:spPr>
      </p:pic>
    </p:spTree>
    <p:extLst>
      <p:ext uri="{BB962C8B-B14F-4D97-AF65-F5344CB8AC3E}">
        <p14:creationId xmlns:p14="http://schemas.microsoft.com/office/powerpoint/2010/main" val="2846965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How </a:t>
            </a:r>
            <a:r>
              <a:rPr lang="nb-NO" dirty="0" err="1"/>
              <a:t>can</a:t>
            </a:r>
            <a:r>
              <a:rPr lang="nb-NO" dirty="0"/>
              <a:t> petroleum </a:t>
            </a:r>
            <a:r>
              <a:rPr lang="nb-NO" dirty="0" err="1"/>
              <a:t>technology</a:t>
            </a:r>
            <a:r>
              <a:rPr lang="nb-NO" dirty="0"/>
              <a:t> be </a:t>
            </a:r>
            <a:r>
              <a:rPr lang="nb-NO" dirty="0" err="1"/>
              <a:t>applied</a:t>
            </a:r>
            <a:r>
              <a:rPr lang="nb-NO" dirty="0"/>
              <a:t> for non-petroleum </a:t>
            </a:r>
            <a:r>
              <a:rPr lang="nb-NO" dirty="0" err="1"/>
              <a:t>activities</a:t>
            </a:r>
            <a:r>
              <a:rPr lang="nb-NO" dirty="0"/>
              <a:t>?</a:t>
            </a:r>
          </a:p>
        </p:txBody>
      </p:sp>
      <p:sp>
        <p:nvSpPr>
          <p:cNvPr id="3" name="Plassholder for innhold 2"/>
          <p:cNvSpPr>
            <a:spLocks noGrp="1"/>
          </p:cNvSpPr>
          <p:nvPr>
            <p:ph idx="1"/>
          </p:nvPr>
        </p:nvSpPr>
        <p:spPr/>
        <p:txBody>
          <a:bodyPr/>
          <a:lstStyle/>
          <a:p>
            <a:endParaRPr lang="en-US" b="1" dirty="0"/>
          </a:p>
          <a:p>
            <a:r>
              <a:rPr lang="en-US" b="1" dirty="0"/>
              <a:t>Robotics Advances for Precision Farming</a:t>
            </a:r>
          </a:p>
          <a:p>
            <a:pPr marL="0" indent="0">
              <a:buNone/>
            </a:pPr>
            <a:r>
              <a:rPr lang="en-US" dirty="0"/>
              <a:t>Sub-sea industry remotely operated robots might be further developed to make themselves useful in European </a:t>
            </a:r>
            <a:r>
              <a:rPr lang="en-US" b="1" dirty="0"/>
              <a:t>agriculture</a:t>
            </a:r>
            <a:r>
              <a:rPr lang="en-US" dirty="0"/>
              <a:t>. EU announces funds for development and demonstration of smart robot technology to ensure high precision in modern agriculture. The robots will be able to operate in rough terrain, have sensors for monitoring of both animals and plants living conditions, and could contribute to the proper care of crops</a:t>
            </a:r>
            <a:endParaRPr lang="nb-NO" dirty="0"/>
          </a:p>
        </p:txBody>
      </p:sp>
    </p:spTree>
    <p:extLst>
      <p:ext uri="{BB962C8B-B14F-4D97-AF65-F5344CB8AC3E}">
        <p14:creationId xmlns:p14="http://schemas.microsoft.com/office/powerpoint/2010/main" val="1183022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How </a:t>
            </a:r>
            <a:r>
              <a:rPr lang="nb-NO" dirty="0" err="1"/>
              <a:t>can</a:t>
            </a:r>
            <a:r>
              <a:rPr lang="nb-NO" dirty="0"/>
              <a:t> petroleum </a:t>
            </a:r>
            <a:r>
              <a:rPr lang="nb-NO" dirty="0" err="1"/>
              <a:t>technology</a:t>
            </a:r>
            <a:r>
              <a:rPr lang="nb-NO" dirty="0"/>
              <a:t> be </a:t>
            </a:r>
            <a:r>
              <a:rPr lang="nb-NO" dirty="0" err="1"/>
              <a:t>applied</a:t>
            </a:r>
            <a:r>
              <a:rPr lang="nb-NO" dirty="0"/>
              <a:t> for non-petroleum </a:t>
            </a:r>
            <a:r>
              <a:rPr lang="nb-NO" dirty="0" err="1"/>
              <a:t>activities</a:t>
            </a:r>
            <a:r>
              <a:rPr lang="nb-NO" dirty="0"/>
              <a:t>?</a:t>
            </a:r>
          </a:p>
        </p:txBody>
      </p:sp>
      <p:sp>
        <p:nvSpPr>
          <p:cNvPr id="3" name="Plassholder for innhold 2"/>
          <p:cNvSpPr>
            <a:spLocks noGrp="1"/>
          </p:cNvSpPr>
          <p:nvPr>
            <p:ph idx="1"/>
          </p:nvPr>
        </p:nvSpPr>
        <p:spPr/>
        <p:txBody>
          <a:bodyPr>
            <a:normAutofit/>
          </a:bodyPr>
          <a:lstStyle/>
          <a:p>
            <a:r>
              <a:rPr lang="nb-NO" b="1" dirty="0"/>
              <a:t>CCS  (</a:t>
            </a:r>
            <a:r>
              <a:rPr lang="nb-NO" b="1" dirty="0" err="1"/>
              <a:t>Geological</a:t>
            </a:r>
            <a:r>
              <a:rPr lang="nb-NO" b="1" dirty="0"/>
              <a:t> </a:t>
            </a:r>
            <a:r>
              <a:rPr lang="nb-NO" b="1" dirty="0" err="1"/>
              <a:t>storage</a:t>
            </a:r>
            <a:r>
              <a:rPr lang="nb-NO" b="1" dirty="0"/>
              <a:t> pilots)</a:t>
            </a:r>
          </a:p>
          <a:p>
            <a:pPr marL="0" indent="0">
              <a:buNone/>
            </a:pPr>
            <a:r>
              <a:rPr lang="en-US" dirty="0"/>
              <a:t>EU has stated a commitment to reduce 80% greenhouse gas emissions by 2050. This requires the development of a commercial mature CCS technology with geological structure storage. Research and innovation projects will be designed under "real life" conditions, and will subsequently develop and demonstrate best practices for the entire CCS value chain, including transport infrastructure for CO2, state control to prevent gas leakage, and the education of professionals and operators. The announcement is relevant for employees in the oil sector, geologists, seismologists and geophysicists in academia and industry</a:t>
            </a:r>
            <a:endParaRPr lang="nb-NO" dirty="0"/>
          </a:p>
        </p:txBody>
      </p:sp>
    </p:spTree>
    <p:extLst>
      <p:ext uri="{BB962C8B-B14F-4D97-AF65-F5344CB8AC3E}">
        <p14:creationId xmlns:p14="http://schemas.microsoft.com/office/powerpoint/2010/main" val="2616344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How </a:t>
            </a:r>
            <a:r>
              <a:rPr lang="nb-NO" dirty="0" err="1"/>
              <a:t>can</a:t>
            </a:r>
            <a:r>
              <a:rPr lang="nb-NO" dirty="0"/>
              <a:t> petroleum </a:t>
            </a:r>
            <a:r>
              <a:rPr lang="nb-NO" dirty="0" err="1"/>
              <a:t>technology</a:t>
            </a:r>
            <a:r>
              <a:rPr lang="nb-NO" dirty="0"/>
              <a:t> be </a:t>
            </a:r>
            <a:r>
              <a:rPr lang="nb-NO" dirty="0" err="1"/>
              <a:t>applied</a:t>
            </a:r>
            <a:r>
              <a:rPr lang="nb-NO" dirty="0"/>
              <a:t> for non-petroleum </a:t>
            </a:r>
            <a:r>
              <a:rPr lang="nb-NO" dirty="0" err="1"/>
              <a:t>activities</a:t>
            </a:r>
            <a:r>
              <a:rPr lang="nb-NO" dirty="0"/>
              <a:t>?</a:t>
            </a:r>
          </a:p>
        </p:txBody>
      </p:sp>
      <p:sp>
        <p:nvSpPr>
          <p:cNvPr id="3" name="Plassholder for innhold 2"/>
          <p:cNvSpPr>
            <a:spLocks noGrp="1"/>
          </p:cNvSpPr>
          <p:nvPr>
            <p:ph idx="1"/>
          </p:nvPr>
        </p:nvSpPr>
        <p:spPr/>
        <p:txBody>
          <a:bodyPr/>
          <a:lstStyle/>
          <a:p>
            <a:r>
              <a:rPr lang="en-US" b="1" dirty="0"/>
              <a:t>EGS (enhanced geothermal systems) in different geological conditions</a:t>
            </a:r>
          </a:p>
          <a:p>
            <a:pPr marL="0" indent="0">
              <a:buNone/>
            </a:pPr>
            <a:r>
              <a:rPr lang="en-US" dirty="0"/>
              <a:t>The EU Commission asks for an innovation project to test different geothermal systems that deliver electricity and / or heat. The aim is increased productivity of the reservoir in different geological formations according to cost price. The announcement is appropriate for environments related to drilling and wells</a:t>
            </a:r>
            <a:endParaRPr lang="nb-NO" dirty="0"/>
          </a:p>
        </p:txBody>
      </p:sp>
    </p:spTree>
    <p:extLst>
      <p:ext uri="{BB962C8B-B14F-4D97-AF65-F5344CB8AC3E}">
        <p14:creationId xmlns:p14="http://schemas.microsoft.com/office/powerpoint/2010/main" val="564655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How </a:t>
            </a:r>
            <a:r>
              <a:rPr lang="nb-NO" dirty="0" err="1"/>
              <a:t>can</a:t>
            </a:r>
            <a:r>
              <a:rPr lang="nb-NO" dirty="0"/>
              <a:t> petroleum </a:t>
            </a:r>
            <a:r>
              <a:rPr lang="nb-NO" dirty="0" err="1"/>
              <a:t>technology</a:t>
            </a:r>
            <a:r>
              <a:rPr lang="nb-NO" dirty="0"/>
              <a:t> be </a:t>
            </a:r>
            <a:r>
              <a:rPr lang="nb-NO" dirty="0" err="1"/>
              <a:t>applied</a:t>
            </a:r>
            <a:r>
              <a:rPr lang="nb-NO" dirty="0"/>
              <a:t> for non-petroleum </a:t>
            </a:r>
            <a:r>
              <a:rPr lang="nb-NO" dirty="0" err="1"/>
              <a:t>activities</a:t>
            </a:r>
            <a:r>
              <a:rPr lang="nb-NO" dirty="0"/>
              <a:t>?</a:t>
            </a:r>
          </a:p>
        </p:txBody>
      </p:sp>
      <p:sp>
        <p:nvSpPr>
          <p:cNvPr id="3" name="Plassholder for innhold 2"/>
          <p:cNvSpPr>
            <a:spLocks noGrp="1"/>
          </p:cNvSpPr>
          <p:nvPr>
            <p:ph idx="1"/>
          </p:nvPr>
        </p:nvSpPr>
        <p:spPr/>
        <p:txBody>
          <a:bodyPr/>
          <a:lstStyle/>
          <a:p>
            <a:r>
              <a:rPr lang="en-US" b="1" dirty="0"/>
              <a:t>Border Security: autonomous systems and control systems</a:t>
            </a:r>
          </a:p>
          <a:p>
            <a:pPr marL="0" indent="0">
              <a:buNone/>
            </a:pPr>
            <a:r>
              <a:rPr lang="en-US" dirty="0"/>
              <a:t>Border surveillance, both at sea and on land, will be introduced preferably at EU's external borders. EU has asked for an innovation project on technology that can enhance border surveillance by developing unmanned installations more robust, and being more operational suitable in demanding physical environments, both by sea surface, in the water column, and on land. The announcement is relevant to a variety of environments that develops self-propelled and remote controlled devices for advanced operations </a:t>
            </a:r>
            <a:endParaRPr lang="nb-NO" dirty="0"/>
          </a:p>
        </p:txBody>
      </p:sp>
    </p:spTree>
    <p:extLst>
      <p:ext uri="{BB962C8B-B14F-4D97-AF65-F5344CB8AC3E}">
        <p14:creationId xmlns:p14="http://schemas.microsoft.com/office/powerpoint/2010/main" val="3300369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How </a:t>
            </a:r>
            <a:r>
              <a:rPr lang="nb-NO" dirty="0" err="1"/>
              <a:t>can</a:t>
            </a:r>
            <a:r>
              <a:rPr lang="nb-NO" dirty="0"/>
              <a:t> petroleum </a:t>
            </a:r>
            <a:r>
              <a:rPr lang="nb-NO" dirty="0" err="1"/>
              <a:t>technology</a:t>
            </a:r>
            <a:r>
              <a:rPr lang="nb-NO" dirty="0"/>
              <a:t> be </a:t>
            </a:r>
            <a:r>
              <a:rPr lang="nb-NO" dirty="0" err="1"/>
              <a:t>applied</a:t>
            </a:r>
            <a:r>
              <a:rPr lang="nb-NO" dirty="0"/>
              <a:t> for non-petroleum </a:t>
            </a:r>
            <a:r>
              <a:rPr lang="nb-NO" dirty="0" err="1"/>
              <a:t>activities</a:t>
            </a:r>
            <a:r>
              <a:rPr lang="nb-NO" dirty="0"/>
              <a:t>?</a:t>
            </a:r>
          </a:p>
        </p:txBody>
      </p:sp>
      <p:sp>
        <p:nvSpPr>
          <p:cNvPr id="3" name="Plassholder for innhold 2"/>
          <p:cNvSpPr>
            <a:spLocks noGrp="1"/>
          </p:cNvSpPr>
          <p:nvPr>
            <p:ph idx="1"/>
          </p:nvPr>
        </p:nvSpPr>
        <p:spPr/>
        <p:txBody>
          <a:bodyPr>
            <a:normAutofit/>
          </a:bodyPr>
          <a:lstStyle/>
          <a:p>
            <a:r>
              <a:rPr lang="en-US" b="1" dirty="0"/>
              <a:t>Safer waterborne transport and maritime operations</a:t>
            </a:r>
          </a:p>
          <a:p>
            <a:pPr marL="0" indent="0">
              <a:buNone/>
            </a:pPr>
            <a:r>
              <a:rPr lang="en-US" dirty="0"/>
              <a:t>In general, EU will solve a whole range of challenges. Among these are new types of vessels and equipment design, which implies a clear risk reduction for both people and equipment, thereby increasing operability, fire safety and better conditions for monitoring operations and transport offshore under extreme external conditions. Mathematical simulations, cost-benefit calculations and better rescue and evacuation conditions are also in demand. The EU will spend money both on this and on related maritime research themes.  </a:t>
            </a:r>
            <a:endParaRPr lang="nb-NO" dirty="0"/>
          </a:p>
        </p:txBody>
      </p:sp>
    </p:spTree>
    <p:extLst>
      <p:ext uri="{BB962C8B-B14F-4D97-AF65-F5344CB8AC3E}">
        <p14:creationId xmlns:p14="http://schemas.microsoft.com/office/powerpoint/2010/main" val="4068254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400" dirty="0"/>
              <a:t>How </a:t>
            </a:r>
            <a:r>
              <a:rPr lang="nb-NO" sz="2400" dirty="0" err="1"/>
              <a:t>can</a:t>
            </a:r>
            <a:r>
              <a:rPr lang="nb-NO" sz="2400" dirty="0"/>
              <a:t> petroleum </a:t>
            </a:r>
            <a:r>
              <a:rPr lang="nb-NO" sz="2400" dirty="0" err="1"/>
              <a:t>technology</a:t>
            </a:r>
            <a:r>
              <a:rPr lang="nb-NO" sz="2400" dirty="0"/>
              <a:t> be </a:t>
            </a:r>
            <a:r>
              <a:rPr lang="nb-NO" sz="2400" dirty="0" err="1"/>
              <a:t>applied</a:t>
            </a:r>
            <a:r>
              <a:rPr lang="nb-NO" sz="2400" dirty="0"/>
              <a:t> for non-petroleum </a:t>
            </a:r>
            <a:r>
              <a:rPr lang="nb-NO" sz="2400" dirty="0" err="1"/>
              <a:t>activities</a:t>
            </a:r>
            <a:r>
              <a:rPr lang="nb-NO" sz="2400" dirty="0"/>
              <a:t>?</a:t>
            </a:r>
          </a:p>
        </p:txBody>
      </p:sp>
      <p:sp>
        <p:nvSpPr>
          <p:cNvPr id="3" name="Plassholder for innhold 2"/>
          <p:cNvSpPr>
            <a:spLocks noGrp="1"/>
          </p:cNvSpPr>
          <p:nvPr>
            <p:ph idx="1"/>
          </p:nvPr>
        </p:nvSpPr>
        <p:spPr/>
        <p:txBody>
          <a:bodyPr>
            <a:normAutofit/>
          </a:bodyPr>
          <a:lstStyle/>
          <a:p>
            <a:r>
              <a:rPr lang="en-US" b="1" dirty="0"/>
              <a:t>Multi-use of the oceans marine space, offshore and near-shore: Enabling technologies</a:t>
            </a:r>
          </a:p>
          <a:p>
            <a:pPr marL="0" indent="0">
              <a:buNone/>
            </a:pPr>
            <a:r>
              <a:rPr lang="en-US" dirty="0"/>
              <a:t>EU asks for new technology being adapted to many types of exploitation of marine resources (renewable energy, farming, mineral extraction, transport and others). This technology shall be conducted simultaneously within the geographical boundary waters. This requires new types of platforms that can serve for several maritime activities simultaneously. Previously, EU has funded some concept development for such devices. Now there is a need for research and innovation that takes this further to specific technologies that can be tested, and providing both environmental and commercial benefits. The announcement is relevant for the </a:t>
            </a:r>
            <a:r>
              <a:rPr lang="en-US" dirty="0" err="1"/>
              <a:t>maritine</a:t>
            </a:r>
            <a:r>
              <a:rPr lang="en-US" dirty="0"/>
              <a:t> cluster associated with sub sea- and offshore activity.</a:t>
            </a:r>
            <a:endParaRPr lang="nb-NO" dirty="0"/>
          </a:p>
        </p:txBody>
      </p:sp>
    </p:spTree>
    <p:extLst>
      <p:ext uri="{BB962C8B-B14F-4D97-AF65-F5344CB8AC3E}">
        <p14:creationId xmlns:p14="http://schemas.microsoft.com/office/powerpoint/2010/main" val="1882124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                             </a:t>
            </a:r>
            <a:r>
              <a:rPr lang="nb-NO" dirty="0" err="1"/>
              <a:t>Summary</a:t>
            </a:r>
            <a:endParaRPr lang="nb-NO" dirty="0"/>
          </a:p>
        </p:txBody>
      </p:sp>
      <p:sp>
        <p:nvSpPr>
          <p:cNvPr id="3" name="Plassholder for innhold 2"/>
          <p:cNvSpPr>
            <a:spLocks noGrp="1"/>
          </p:cNvSpPr>
          <p:nvPr>
            <p:ph idx="1"/>
          </p:nvPr>
        </p:nvSpPr>
        <p:spPr/>
        <p:txBody>
          <a:bodyPr>
            <a:normAutofit/>
          </a:bodyPr>
          <a:lstStyle/>
          <a:p>
            <a:r>
              <a:rPr lang="nb-NO" dirty="0"/>
              <a:t>Petroleum </a:t>
            </a:r>
            <a:r>
              <a:rPr lang="nb-NO" dirty="0" err="1"/>
              <a:t>technologies</a:t>
            </a:r>
            <a:r>
              <a:rPr lang="nb-NO" dirty="0"/>
              <a:t>, </a:t>
            </a:r>
            <a:r>
              <a:rPr lang="nb-NO" dirty="0" err="1"/>
              <a:t>that</a:t>
            </a:r>
            <a:r>
              <a:rPr lang="nb-NO" dirty="0"/>
              <a:t> have </a:t>
            </a:r>
            <a:r>
              <a:rPr lang="nb-NO" dirty="0" err="1"/>
              <a:t>been</a:t>
            </a:r>
            <a:r>
              <a:rPr lang="nb-NO" dirty="0"/>
              <a:t> </a:t>
            </a:r>
            <a:r>
              <a:rPr lang="nb-NO" dirty="0" err="1"/>
              <a:t>developed</a:t>
            </a:r>
            <a:r>
              <a:rPr lang="nb-NO" dirty="0"/>
              <a:t> for </a:t>
            </a:r>
            <a:r>
              <a:rPr lang="nb-NO" dirty="0" err="1"/>
              <a:t>decades</a:t>
            </a:r>
            <a:r>
              <a:rPr lang="nb-NO" dirty="0"/>
              <a:t> </a:t>
            </a:r>
            <a:r>
              <a:rPr lang="nb-NO" dirty="0" err="1"/>
              <a:t>both</a:t>
            </a:r>
            <a:r>
              <a:rPr lang="nb-NO" dirty="0"/>
              <a:t> offshore and </a:t>
            </a:r>
            <a:r>
              <a:rPr lang="nb-NO" dirty="0" err="1"/>
              <a:t>onshore</a:t>
            </a:r>
            <a:r>
              <a:rPr lang="nb-NO" dirty="0"/>
              <a:t> under rough and </a:t>
            </a:r>
            <a:r>
              <a:rPr lang="nb-NO" dirty="0" err="1"/>
              <a:t>extreme</a:t>
            </a:r>
            <a:r>
              <a:rPr lang="nb-NO" dirty="0"/>
              <a:t> </a:t>
            </a:r>
            <a:r>
              <a:rPr lang="nb-NO" dirty="0" err="1"/>
              <a:t>weather</a:t>
            </a:r>
            <a:r>
              <a:rPr lang="nb-NO" dirty="0"/>
              <a:t> </a:t>
            </a:r>
            <a:r>
              <a:rPr lang="nb-NO" dirty="0" err="1"/>
              <a:t>conditions</a:t>
            </a:r>
            <a:r>
              <a:rPr lang="nb-NO" dirty="0"/>
              <a:t>, have </a:t>
            </a:r>
            <a:r>
              <a:rPr lang="nb-NO" dirty="0" err="1"/>
              <a:t>already</a:t>
            </a:r>
            <a:r>
              <a:rPr lang="nb-NO" dirty="0"/>
              <a:t> </a:t>
            </a:r>
            <a:r>
              <a:rPr lang="nb-NO" dirty="0" err="1"/>
              <a:t>been</a:t>
            </a:r>
            <a:r>
              <a:rPr lang="nb-NO" dirty="0"/>
              <a:t> </a:t>
            </a:r>
            <a:r>
              <a:rPr lang="nb-NO" dirty="0" err="1"/>
              <a:t>applied</a:t>
            </a:r>
            <a:r>
              <a:rPr lang="nb-NO" dirty="0"/>
              <a:t> to a </a:t>
            </a:r>
            <a:r>
              <a:rPr lang="nb-NO" dirty="0" err="1"/>
              <a:t>wide</a:t>
            </a:r>
            <a:r>
              <a:rPr lang="nb-NO" dirty="0"/>
              <a:t> range </a:t>
            </a:r>
            <a:r>
              <a:rPr lang="nb-NO" dirty="0" err="1"/>
              <a:t>of</a:t>
            </a:r>
            <a:r>
              <a:rPr lang="nb-NO" dirty="0"/>
              <a:t> non-petroleum </a:t>
            </a:r>
            <a:r>
              <a:rPr lang="nb-NO" dirty="0" err="1"/>
              <a:t>activities</a:t>
            </a:r>
            <a:endParaRPr lang="nb-NO" dirty="0"/>
          </a:p>
          <a:p>
            <a:r>
              <a:rPr lang="nb-NO" dirty="0"/>
              <a:t>EU, and </a:t>
            </a:r>
            <a:r>
              <a:rPr lang="nb-NO" dirty="0" err="1"/>
              <a:t>several</a:t>
            </a:r>
            <a:r>
              <a:rPr lang="nb-NO" dirty="0"/>
              <a:t> </a:t>
            </a:r>
            <a:r>
              <a:rPr lang="nb-NO" dirty="0" err="1"/>
              <a:t>countries</a:t>
            </a:r>
            <a:r>
              <a:rPr lang="nb-NO" dirty="0"/>
              <a:t> </a:t>
            </a:r>
            <a:r>
              <a:rPr lang="nb-NO" dirty="0" err="1"/>
              <a:t>individually</a:t>
            </a:r>
            <a:r>
              <a:rPr lang="nb-NO" dirty="0"/>
              <a:t>, has </a:t>
            </a:r>
            <a:r>
              <a:rPr lang="nb-NO" dirty="0" err="1"/>
              <a:t>requested</a:t>
            </a:r>
            <a:r>
              <a:rPr lang="nb-NO" dirty="0"/>
              <a:t> for </a:t>
            </a:r>
            <a:r>
              <a:rPr lang="nb-NO" dirty="0" err="1"/>
              <a:t>further</a:t>
            </a:r>
            <a:r>
              <a:rPr lang="nb-NO" dirty="0"/>
              <a:t> </a:t>
            </a:r>
            <a:r>
              <a:rPr lang="nb-NO" dirty="0" err="1"/>
              <a:t>implementation</a:t>
            </a:r>
            <a:r>
              <a:rPr lang="nb-NO" dirty="0"/>
              <a:t> </a:t>
            </a:r>
            <a:r>
              <a:rPr lang="nb-NO" dirty="0" err="1"/>
              <a:t>of</a:t>
            </a:r>
            <a:r>
              <a:rPr lang="nb-NO" dirty="0"/>
              <a:t> </a:t>
            </a:r>
            <a:r>
              <a:rPr lang="nb-NO" dirty="0" err="1"/>
              <a:t>these</a:t>
            </a:r>
            <a:r>
              <a:rPr lang="nb-NO" dirty="0"/>
              <a:t> </a:t>
            </a:r>
            <a:r>
              <a:rPr lang="nb-NO" dirty="0" err="1"/>
              <a:t>technologies</a:t>
            </a:r>
            <a:r>
              <a:rPr lang="nb-NO" dirty="0"/>
              <a:t> </a:t>
            </a:r>
            <a:r>
              <a:rPr lang="nb-NO" dirty="0" err="1"/>
              <a:t>being</a:t>
            </a:r>
            <a:r>
              <a:rPr lang="nb-NO" dirty="0"/>
              <a:t> </a:t>
            </a:r>
            <a:r>
              <a:rPr lang="nb-NO" dirty="0" err="1"/>
              <a:t>adapted</a:t>
            </a:r>
            <a:r>
              <a:rPr lang="nb-NO" dirty="0"/>
              <a:t> for a </a:t>
            </a:r>
            <a:r>
              <a:rPr lang="nb-NO" dirty="0" err="1"/>
              <a:t>wide</a:t>
            </a:r>
            <a:r>
              <a:rPr lang="nb-NO" dirty="0"/>
              <a:t> range </a:t>
            </a:r>
            <a:r>
              <a:rPr lang="nb-NO" dirty="0" err="1"/>
              <a:t>of</a:t>
            </a:r>
            <a:r>
              <a:rPr lang="nb-NO" dirty="0"/>
              <a:t> «green» </a:t>
            </a:r>
            <a:r>
              <a:rPr lang="nb-NO" dirty="0" err="1"/>
              <a:t>industries</a:t>
            </a:r>
            <a:endParaRPr lang="nb-NO" dirty="0"/>
          </a:p>
          <a:p>
            <a:r>
              <a:rPr lang="nb-NO" dirty="0" err="1"/>
              <a:t>But</a:t>
            </a:r>
            <a:r>
              <a:rPr lang="nb-NO" dirty="0"/>
              <a:t>…</a:t>
            </a:r>
            <a:r>
              <a:rPr lang="nb-NO" dirty="0" err="1"/>
              <a:t>there</a:t>
            </a:r>
            <a:r>
              <a:rPr lang="nb-NO" dirty="0"/>
              <a:t> </a:t>
            </a:r>
            <a:r>
              <a:rPr lang="nb-NO" dirty="0" err="1"/>
              <a:t>will</a:t>
            </a:r>
            <a:r>
              <a:rPr lang="nb-NO" dirty="0"/>
              <a:t> still be petroleum </a:t>
            </a:r>
            <a:r>
              <a:rPr lang="nb-NO" dirty="0" err="1"/>
              <a:t>production</a:t>
            </a:r>
            <a:r>
              <a:rPr lang="nb-NO" dirty="0"/>
              <a:t>, </a:t>
            </a:r>
            <a:r>
              <a:rPr lang="nb-NO" dirty="0" err="1"/>
              <a:t>particularly</a:t>
            </a:r>
            <a:r>
              <a:rPr lang="nb-NO" dirty="0"/>
              <a:t> gas </a:t>
            </a:r>
            <a:r>
              <a:rPr lang="nb-NO" dirty="0" err="1"/>
              <a:t>production</a:t>
            </a:r>
            <a:r>
              <a:rPr lang="nb-NO" dirty="0"/>
              <a:t>, for </a:t>
            </a:r>
            <a:r>
              <a:rPr lang="nb-NO" dirty="0" err="1"/>
              <a:t>decades</a:t>
            </a:r>
            <a:r>
              <a:rPr lang="nb-NO" dirty="0"/>
              <a:t>. Europe and </a:t>
            </a:r>
            <a:r>
              <a:rPr lang="nb-NO" dirty="0" err="1"/>
              <a:t>the</a:t>
            </a:r>
            <a:r>
              <a:rPr lang="nb-NO" dirty="0"/>
              <a:t> </a:t>
            </a:r>
            <a:r>
              <a:rPr lang="nb-NO" dirty="0" err="1"/>
              <a:t>world</a:t>
            </a:r>
            <a:r>
              <a:rPr lang="nb-NO" dirty="0"/>
              <a:t> </a:t>
            </a:r>
            <a:r>
              <a:rPr lang="nb-NO" dirty="0" err="1"/>
              <a:t>increasingly</a:t>
            </a:r>
            <a:r>
              <a:rPr lang="nb-NO" dirty="0"/>
              <a:t> </a:t>
            </a:r>
            <a:r>
              <a:rPr lang="nb-NO" dirty="0" err="1"/>
              <a:t>demand</a:t>
            </a:r>
            <a:r>
              <a:rPr lang="nb-NO" dirty="0"/>
              <a:t> for </a:t>
            </a:r>
            <a:r>
              <a:rPr lang="nb-NO" dirty="0" err="1"/>
              <a:t>energy</a:t>
            </a:r>
            <a:r>
              <a:rPr lang="nb-NO" dirty="0"/>
              <a:t>, and gas is </a:t>
            </a:r>
            <a:r>
              <a:rPr lang="nb-NO" dirty="0" err="1"/>
              <a:t>among</a:t>
            </a:r>
            <a:r>
              <a:rPr lang="nb-NO" dirty="0"/>
              <a:t> </a:t>
            </a:r>
            <a:r>
              <a:rPr lang="nb-NO" dirty="0" err="1"/>
              <a:t>the</a:t>
            </a:r>
            <a:r>
              <a:rPr lang="nb-NO" dirty="0"/>
              <a:t> </a:t>
            </a:r>
            <a:r>
              <a:rPr lang="nb-NO" dirty="0" err="1"/>
              <a:t>cleanest</a:t>
            </a:r>
            <a:r>
              <a:rPr lang="nb-NO" dirty="0"/>
              <a:t> </a:t>
            </a:r>
            <a:r>
              <a:rPr lang="nb-NO" dirty="0" err="1"/>
              <a:t>energy</a:t>
            </a:r>
            <a:r>
              <a:rPr lang="nb-NO" dirty="0"/>
              <a:t> </a:t>
            </a:r>
            <a:r>
              <a:rPr lang="nb-NO" dirty="0" err="1"/>
              <a:t>source</a:t>
            </a:r>
            <a:endParaRPr lang="nb-NO" dirty="0"/>
          </a:p>
          <a:p>
            <a:r>
              <a:rPr lang="nb-NO" dirty="0"/>
              <a:t>The former Norwegian minister </a:t>
            </a:r>
            <a:r>
              <a:rPr lang="nb-NO" dirty="0" err="1"/>
              <a:t>of</a:t>
            </a:r>
            <a:r>
              <a:rPr lang="nb-NO" dirty="0"/>
              <a:t> </a:t>
            </a:r>
            <a:r>
              <a:rPr lang="nb-NO" dirty="0" err="1"/>
              <a:t>oil</a:t>
            </a:r>
            <a:r>
              <a:rPr lang="nb-NO" dirty="0"/>
              <a:t> and </a:t>
            </a:r>
            <a:r>
              <a:rPr lang="nb-NO" dirty="0" err="1"/>
              <a:t>energy</a:t>
            </a:r>
            <a:r>
              <a:rPr lang="nb-NO" dirty="0"/>
              <a:t>, Tord Lien, </a:t>
            </a:r>
            <a:r>
              <a:rPr lang="nb-NO" dirty="0" err="1"/>
              <a:t>stated</a:t>
            </a:r>
            <a:r>
              <a:rPr lang="nb-NO" dirty="0"/>
              <a:t>: «The </a:t>
            </a:r>
            <a:r>
              <a:rPr lang="nb-NO" dirty="0" err="1"/>
              <a:t>people</a:t>
            </a:r>
            <a:r>
              <a:rPr lang="nb-NO" dirty="0"/>
              <a:t> </a:t>
            </a:r>
            <a:r>
              <a:rPr lang="nb-NO" dirty="0" err="1"/>
              <a:t>who</a:t>
            </a:r>
            <a:r>
              <a:rPr lang="nb-NO" dirty="0"/>
              <a:t> </a:t>
            </a:r>
            <a:r>
              <a:rPr lang="nb-NO" dirty="0" err="1"/>
              <a:t>shall</a:t>
            </a:r>
            <a:r>
              <a:rPr lang="nb-NO" dirty="0"/>
              <a:t> </a:t>
            </a:r>
            <a:r>
              <a:rPr lang="nb-NO" dirty="0" err="1"/>
              <a:t>close</a:t>
            </a:r>
            <a:r>
              <a:rPr lang="nb-NO" dirty="0"/>
              <a:t> petroleum </a:t>
            </a:r>
            <a:r>
              <a:rPr lang="nb-NO" dirty="0" err="1"/>
              <a:t>production</a:t>
            </a:r>
            <a:r>
              <a:rPr lang="nb-NO" dirty="0"/>
              <a:t> in Norway has not </a:t>
            </a:r>
            <a:r>
              <a:rPr lang="nb-NO" dirty="0" err="1"/>
              <a:t>yet</a:t>
            </a:r>
            <a:r>
              <a:rPr lang="nb-NO" dirty="0"/>
              <a:t> </a:t>
            </a:r>
            <a:r>
              <a:rPr lang="nb-NO" dirty="0" err="1"/>
              <a:t>been</a:t>
            </a:r>
            <a:r>
              <a:rPr lang="nb-NO" dirty="0"/>
              <a:t> </a:t>
            </a:r>
            <a:r>
              <a:rPr lang="nb-NO" dirty="0" err="1"/>
              <a:t>born</a:t>
            </a:r>
            <a:r>
              <a:rPr lang="nb-NO" dirty="0"/>
              <a:t>»</a:t>
            </a:r>
          </a:p>
          <a:p>
            <a:endParaRPr lang="nb-NO" dirty="0"/>
          </a:p>
        </p:txBody>
      </p:sp>
    </p:spTree>
    <p:extLst>
      <p:ext uri="{BB962C8B-B14F-4D97-AF65-F5344CB8AC3E}">
        <p14:creationId xmlns:p14="http://schemas.microsoft.com/office/powerpoint/2010/main" val="33928726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539555" y="980728"/>
            <a:ext cx="7798693" cy="547260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re 1"/>
          <p:cNvSpPr>
            <a:spLocks noGrp="1"/>
          </p:cNvSpPr>
          <p:nvPr>
            <p:ph type="ctrTitle"/>
          </p:nvPr>
        </p:nvSpPr>
        <p:spPr>
          <a:xfrm>
            <a:off x="644323" y="1916832"/>
            <a:ext cx="8208912" cy="1296144"/>
          </a:xfrm>
          <a:effectLst>
            <a:softEdge rad="317500"/>
          </a:effectLst>
          <a:scene3d>
            <a:camera prst="orthographicFront"/>
            <a:lightRig rig="threePt" dir="t"/>
          </a:scene3d>
          <a:sp3d>
            <a:bevelT/>
          </a:sp3d>
        </p:spPr>
        <p:txBody>
          <a:bodyPr>
            <a:normAutofit fontScale="90000"/>
          </a:bodyPr>
          <a:lstStyle/>
          <a:p>
            <a:pPr algn="l"/>
            <a:r>
              <a:rPr lang="fr-BE" b="1" dirty="0">
                <a:solidFill>
                  <a:srgbClr val="232364"/>
                </a:solidFill>
                <a:latin typeface="Century Gothic" panose="020B0502020202020204" pitchFamily="34" charset="0"/>
              </a:rPr>
              <a:t>Management in the </a:t>
            </a:r>
            <a:br>
              <a:rPr lang="fr-BE" b="1" dirty="0">
                <a:solidFill>
                  <a:srgbClr val="232364"/>
                </a:solidFill>
                <a:latin typeface="Century Gothic" panose="020B0502020202020204" pitchFamily="34" charset="0"/>
              </a:rPr>
            </a:br>
            <a:r>
              <a:rPr lang="fr-BE" b="1" dirty="0">
                <a:solidFill>
                  <a:srgbClr val="232364"/>
                </a:solidFill>
                <a:latin typeface="Century Gothic" panose="020B0502020202020204" pitchFamily="34" charset="0"/>
              </a:rPr>
              <a:t>Age of </a:t>
            </a:r>
            <a:r>
              <a:rPr lang="fr-BE" b="1" dirty="0" err="1">
                <a:solidFill>
                  <a:srgbClr val="232364"/>
                </a:solidFill>
                <a:latin typeface="Century Gothic" panose="020B0502020202020204" pitchFamily="34" charset="0"/>
              </a:rPr>
              <a:t>Artificial</a:t>
            </a:r>
            <a:r>
              <a:rPr lang="fr-BE" b="1" dirty="0">
                <a:solidFill>
                  <a:srgbClr val="232364"/>
                </a:solidFill>
                <a:latin typeface="Century Gothic" panose="020B0502020202020204" pitchFamily="34" charset="0"/>
              </a:rPr>
              <a:t> Intelligence</a:t>
            </a: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00" y="5326738"/>
            <a:ext cx="1666903" cy="938132"/>
          </a:xfrm>
          <a:prstGeom prst="rect">
            <a:avLst/>
          </a:prstGeom>
        </p:spPr>
      </p:pic>
      <p:sp>
        <p:nvSpPr>
          <p:cNvPr id="6" name="ZoneTexte 5"/>
          <p:cNvSpPr txBox="1"/>
          <p:nvPr/>
        </p:nvSpPr>
        <p:spPr>
          <a:xfrm>
            <a:off x="6826105" y="5268910"/>
            <a:ext cx="151216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mn-cs"/>
              </a:rPr>
              <a:t>Seminar</a:t>
            </a:r>
            <a:br>
              <a:rPr kumimoji="0" lang="en-US" sz="18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mn-cs"/>
              </a:rPr>
            </a:br>
            <a:r>
              <a:rPr kumimoji="0" lang="en-US" sz="18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mn-cs"/>
              </a:rPr>
              <a:t>25 May 2019</a:t>
            </a:r>
            <a:br>
              <a:rPr kumimoji="0" lang="en-US" sz="18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mn-cs"/>
              </a:rPr>
            </a:br>
            <a:r>
              <a:rPr kumimoji="0" lang="en-US" sz="18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mn-cs"/>
              </a:rPr>
              <a:t>Mainz</a:t>
            </a:r>
            <a:endParaRPr kumimoji="0" lang="fr-BE" sz="1800" b="0"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7" name="ZoneTexte 6"/>
          <p:cNvSpPr txBox="1"/>
          <p:nvPr/>
        </p:nvSpPr>
        <p:spPr>
          <a:xfrm>
            <a:off x="644322" y="4376626"/>
            <a:ext cx="45037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Segoe UI Light" panose="020B0502040204020203" pitchFamily="34" charset="0"/>
                <a:ea typeface="+mn-ea"/>
                <a:cs typeface="+mn-cs"/>
              </a:rPr>
              <a:t>#AI #</a:t>
            </a:r>
            <a:r>
              <a:rPr kumimoji="0" lang="en-US" sz="3600" b="1" i="0" u="none" strike="noStrike" kern="1200" cap="none" spc="0" normalizeH="0" baseline="0" noProof="0" dirty="0" err="1">
                <a:ln>
                  <a:noFill/>
                </a:ln>
                <a:solidFill>
                  <a:srgbClr val="002060"/>
                </a:solidFill>
                <a:effectLst/>
                <a:uLnTx/>
                <a:uFillTx/>
                <a:latin typeface="Segoe UI Light" panose="020B0502040204020203" pitchFamily="34" charset="0"/>
                <a:ea typeface="+mn-ea"/>
                <a:cs typeface="+mn-cs"/>
              </a:rPr>
              <a:t>managersforEU</a:t>
            </a:r>
            <a:endParaRPr kumimoji="0" lang="fr-BE" sz="3600" b="0" i="0" u="none" strike="noStrike" kern="1200" cap="none" spc="0" normalizeH="0" baseline="0" noProof="0" dirty="0">
              <a:ln>
                <a:noFill/>
              </a:ln>
              <a:solidFill>
                <a:srgbClr val="002060"/>
              </a:solidFill>
              <a:effectLst/>
              <a:uLnTx/>
              <a:uFillTx/>
              <a:latin typeface="Calibri"/>
              <a:ea typeface="+mn-ea"/>
              <a:cs typeface="+mn-cs"/>
            </a:endParaRPr>
          </a:p>
        </p:txBody>
      </p:sp>
    </p:spTree>
    <p:extLst>
      <p:ext uri="{BB962C8B-B14F-4D97-AF65-F5344CB8AC3E}">
        <p14:creationId xmlns:p14="http://schemas.microsoft.com/office/powerpoint/2010/main" val="19808970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IpsosCOOL">
      <a:dk1>
        <a:srgbClr val="222223"/>
      </a:dk1>
      <a:lt1>
        <a:sysClr val="window" lastClr="FFFFFF"/>
      </a:lt1>
      <a:dk2>
        <a:srgbClr val="1B365D"/>
      </a:dk2>
      <a:lt2>
        <a:srgbClr val="888B8D"/>
      </a:lt2>
      <a:accent1>
        <a:srgbClr val="00B2A9"/>
      </a:accent1>
      <a:accent2>
        <a:srgbClr val="71B2C9"/>
      </a:accent2>
      <a:accent3>
        <a:srgbClr val="485CC7"/>
      </a:accent3>
      <a:accent4>
        <a:srgbClr val="614B79"/>
      </a:accent4>
      <a:accent5>
        <a:srgbClr val="007681"/>
      </a:accent5>
      <a:accent6>
        <a:srgbClr val="485CC7"/>
      </a:accent6>
      <a:hlink>
        <a:srgbClr val="00B2A9"/>
      </a:hlink>
      <a:folHlink>
        <a:srgbClr val="614B79"/>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Anpassad formgivning">
  <a:themeElements>
    <a:clrScheme name="Anpassat 6">
      <a:dk1>
        <a:srgbClr val="000000"/>
      </a:dk1>
      <a:lt1>
        <a:sysClr val="window" lastClr="FFFFFF"/>
      </a:lt1>
      <a:dk2>
        <a:srgbClr val="000000"/>
      </a:dk2>
      <a:lt2>
        <a:srgbClr val="FFFFFF"/>
      </a:lt2>
      <a:accent1>
        <a:srgbClr val="EF7C00"/>
      </a:accent1>
      <a:accent2>
        <a:srgbClr val="00A7D6"/>
      </a:accent2>
      <a:accent3>
        <a:srgbClr val="FDC300"/>
      </a:accent3>
      <a:accent4>
        <a:srgbClr val="E30513"/>
      </a:accent4>
      <a:accent5>
        <a:srgbClr val="D8D8D8"/>
      </a:accent5>
      <a:accent6>
        <a:srgbClr val="890F01"/>
      </a:accent6>
      <a:hlink>
        <a:srgbClr val="EE7F00"/>
      </a:hlink>
      <a:folHlink>
        <a:srgbClr val="EF7C00"/>
      </a:folHlink>
    </a:clrScheme>
    <a:fontScheme name="Ledarna 201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LEDARNA mall 2017" id="{875FD36F-27D2-4590-8901-58CB8D861A57}" vid="{F8669598-EA7D-4B69-8BB3-F8A8EFD6BB7C}"/>
    </a:ext>
  </a:extLst>
</a:theme>
</file>

<file path=ppt/theme/theme4.xml><?xml version="1.0" encoding="utf-8"?>
<a:theme xmlns:a="http://schemas.openxmlformats.org/drawingml/2006/main" name="Default Theme">
  <a:themeElements>
    <a:clrScheme name="Custom 2">
      <a:dk1>
        <a:srgbClr val="FFFFFF"/>
      </a:dk1>
      <a:lt1>
        <a:srgbClr val="000000"/>
      </a:lt1>
      <a:dk2>
        <a:srgbClr val="143058"/>
      </a:dk2>
      <a:lt2>
        <a:srgbClr val="0096D1"/>
      </a:lt2>
      <a:accent1>
        <a:srgbClr val="BDD2F0"/>
      </a:accent1>
      <a:accent2>
        <a:srgbClr val="7BA5E1"/>
      </a:accent2>
      <a:accent3>
        <a:srgbClr val="FFCD67"/>
      </a:accent3>
      <a:accent4>
        <a:srgbClr val="3A79D2"/>
      </a:accent4>
      <a:accent5>
        <a:srgbClr val="0096D1"/>
      </a:accent5>
      <a:accent6>
        <a:srgbClr val="AA9E94"/>
      </a:accent6>
      <a:hlink>
        <a:srgbClr val="C0B4D8"/>
      </a:hlink>
      <a:folHlink>
        <a:srgbClr val="87416E"/>
      </a:folHlink>
    </a:clrScheme>
    <a:fontScheme name="Eurofound_Master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1032</TotalTime>
  <Words>2371</Words>
  <Application>Microsoft Office PowerPoint</Application>
  <PresentationFormat>Affichage à l'écran (4:3)</PresentationFormat>
  <Paragraphs>317</Paragraphs>
  <Slides>43</Slides>
  <Notes>5</Notes>
  <HiddenSlides>0</HiddenSlides>
  <MMClips>0</MMClips>
  <ScaleCrop>false</ScaleCrop>
  <HeadingPairs>
    <vt:vector size="4" baseType="variant">
      <vt:variant>
        <vt:lpstr>Thème</vt:lpstr>
      </vt:variant>
      <vt:variant>
        <vt:i4>6</vt:i4>
      </vt:variant>
      <vt:variant>
        <vt:lpstr>Titres des diapositives</vt:lpstr>
      </vt:variant>
      <vt:variant>
        <vt:i4>43</vt:i4>
      </vt:variant>
    </vt:vector>
  </HeadingPairs>
  <TitlesOfParts>
    <vt:vector size="49" baseType="lpstr">
      <vt:lpstr>Thème Office</vt:lpstr>
      <vt:lpstr>Custom Design</vt:lpstr>
      <vt:lpstr>Anpassad formgivning</vt:lpstr>
      <vt:lpstr>Default Theme</vt:lpstr>
      <vt:lpstr>Office-tema</vt:lpstr>
      <vt:lpstr>1_Tema di Office</vt:lpstr>
      <vt:lpstr>Management in the  Age of Artificial Intelligence</vt:lpstr>
      <vt:lpstr>Welcome</vt:lpstr>
      <vt:lpstr>Agenda</vt:lpstr>
      <vt:lpstr>European Managers Panel</vt:lpstr>
      <vt:lpstr>European Managers Panel</vt:lpstr>
      <vt:lpstr>European Managers Panel</vt:lpstr>
      <vt:lpstr>European Managers Panel</vt:lpstr>
      <vt:lpstr>European Managers Panel</vt:lpstr>
      <vt:lpstr>European Managers Panel</vt:lpstr>
      <vt:lpstr>European Managers Panel</vt:lpstr>
      <vt:lpstr>Where are we today?</vt:lpstr>
      <vt:lpstr>Présentation PowerPoint</vt:lpstr>
      <vt:lpstr>CEC SEMINAR</vt:lpstr>
      <vt:lpstr>Présentation PowerPoint</vt:lpstr>
      <vt:lpstr>Game changing technologies in manufacturing</vt:lpstr>
      <vt:lpstr> </vt:lpstr>
      <vt:lpstr> The digital Revolution Paradigm</vt:lpstr>
      <vt:lpstr>The technology revolution</vt:lpstr>
      <vt:lpstr> Industry 4.0</vt:lpstr>
      <vt:lpstr> Industry 4.0 in Italy</vt:lpstr>
      <vt:lpstr> Industry 4.0</vt:lpstr>
      <vt:lpstr>Competence and skill: Digital Innovation Hub e Competence Center I4.0</vt:lpstr>
      <vt:lpstr> Industry 4.0</vt:lpstr>
      <vt:lpstr> Industry 4.0</vt:lpstr>
      <vt:lpstr>                                              </vt:lpstr>
      <vt:lpstr>Panel debate</vt:lpstr>
      <vt:lpstr>    How can high tech oil and gas technology be applied for the green shift in a global perspective?</vt:lpstr>
      <vt:lpstr>Norwegian government:</vt:lpstr>
      <vt:lpstr>                     Norwegian government:                    Oil and gas offshore areas</vt:lpstr>
      <vt:lpstr>Norwegian government:</vt:lpstr>
      <vt:lpstr>Norwegian government:</vt:lpstr>
      <vt:lpstr>Norwegian government:</vt:lpstr>
      <vt:lpstr>Norwegian government:</vt:lpstr>
      <vt:lpstr>Key word:  </vt:lpstr>
      <vt:lpstr>       Implementation of subsea remote oil and gas         production control</vt:lpstr>
      <vt:lpstr>How can petroleum technology be applied for non-petroleum activities?</vt:lpstr>
      <vt:lpstr>How can petroleum technology be applied for non-petroleum activities?</vt:lpstr>
      <vt:lpstr>How can petroleum technology be applied for non-petroleum activities?</vt:lpstr>
      <vt:lpstr>How can petroleum technology be applied for non-petroleum activities?</vt:lpstr>
      <vt:lpstr>How can petroleum technology be applied for non-petroleum activities?</vt:lpstr>
      <vt:lpstr>How can petroleum technology be applied for non-petroleum activities?</vt:lpstr>
      <vt:lpstr>                             Summary</vt:lpstr>
      <vt:lpstr>Management in the  Age of Artificial Intelligence</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leadership</dc:title>
  <dc:creator>Com</dc:creator>
  <cp:lastModifiedBy>Utilisateur Windows</cp:lastModifiedBy>
  <cp:revision>63</cp:revision>
  <dcterms:created xsi:type="dcterms:W3CDTF">2017-02-02T15:06:57Z</dcterms:created>
  <dcterms:modified xsi:type="dcterms:W3CDTF">2018-05-30T15:24:21Z</dcterms:modified>
</cp:coreProperties>
</file>