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2" r:id="rId6"/>
  </p:sldMasterIdLst>
  <p:notesMasterIdLst>
    <p:notesMasterId r:id="rId33"/>
  </p:notesMasterIdLst>
  <p:sldIdLst>
    <p:sldId id="295" r:id="rId7"/>
    <p:sldId id="335" r:id="rId8"/>
    <p:sldId id="420" r:id="rId9"/>
    <p:sldId id="421" r:id="rId10"/>
    <p:sldId id="423" r:id="rId11"/>
    <p:sldId id="429" r:id="rId12"/>
    <p:sldId id="422" r:id="rId13"/>
    <p:sldId id="424" r:id="rId14"/>
    <p:sldId id="427" r:id="rId15"/>
    <p:sldId id="440" r:id="rId16"/>
    <p:sldId id="441" r:id="rId17"/>
    <p:sldId id="442" r:id="rId18"/>
    <p:sldId id="443" r:id="rId19"/>
    <p:sldId id="444" r:id="rId20"/>
    <p:sldId id="445" r:id="rId21"/>
    <p:sldId id="428" r:id="rId22"/>
    <p:sldId id="430" r:id="rId23"/>
    <p:sldId id="431" r:id="rId24"/>
    <p:sldId id="432" r:id="rId25"/>
    <p:sldId id="433" r:id="rId26"/>
    <p:sldId id="434" r:id="rId27"/>
    <p:sldId id="435" r:id="rId28"/>
    <p:sldId id="436" r:id="rId29"/>
    <p:sldId id="437" r:id="rId30"/>
    <p:sldId id="438" r:id="rId31"/>
    <p:sldId id="439" r:id="rId32"/>
  </p:sldIdLst>
  <p:sldSz cx="9144000" cy="6858000" type="screen4x3"/>
  <p:notesSz cx="6805613" cy="99441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32">
          <p15:clr>
            <a:srgbClr val="A4A3A4"/>
          </p15:clr>
        </p15:guide>
        <p15:guide id="2" pos="214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tilisateur Windows" initials="UW" lastIdx="12" clrIdx="0"/>
  <p:cmAuthor id="1" name="Matteo Matarazzo" initials="MM"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D016"/>
    <a:srgbClr val="203C84"/>
    <a:srgbClr val="3CB9BD"/>
    <a:srgbClr val="6F2B4F"/>
    <a:srgbClr val="00853E"/>
    <a:srgbClr val="DD7500"/>
    <a:srgbClr val="203C89"/>
    <a:srgbClr val="0F0B55"/>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Style foncé 1 - Accentuation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85170" autoAdjust="0"/>
  </p:normalViewPr>
  <p:slideViewPr>
    <p:cSldViewPr snapToGrid="0">
      <p:cViewPr>
        <p:scale>
          <a:sx n="122" d="100"/>
          <a:sy n="122" d="100"/>
        </p:scale>
        <p:origin x="-3234" y="-51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guide orient="horz" pos="3132"/>
        <p:guide pos="214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image" Target="../media/image8.png"/><Relationship Id="rId5" Type="http://schemas.openxmlformats.org/officeDocument/2006/relationships/image" Target="../media/image12.jpeg"/><Relationship Id="rId4" Type="http://schemas.openxmlformats.org/officeDocument/2006/relationships/image" Target="../media/image11.jpeg"/></Relationships>
</file>

<file path=ppt/diagrams/_rels/data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0.jpeg"/><Relationship Id="rId1" Type="http://schemas.openxmlformats.org/officeDocument/2006/relationships/image" Target="../media/image19.jpeg"/><Relationship Id="rId5" Type="http://schemas.openxmlformats.org/officeDocument/2006/relationships/image" Target="../media/image22.png"/><Relationship Id="rId4" Type="http://schemas.openxmlformats.org/officeDocument/2006/relationships/image" Target="../media/image2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image" Target="../media/image8.png"/><Relationship Id="rId5" Type="http://schemas.openxmlformats.org/officeDocument/2006/relationships/image" Target="../media/image11.jpeg"/><Relationship Id="rId4" Type="http://schemas.openxmlformats.org/officeDocument/2006/relationships/image" Target="../media/image12.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0.jpeg"/><Relationship Id="rId1" Type="http://schemas.openxmlformats.org/officeDocument/2006/relationships/image" Target="../media/image19.jpeg"/><Relationship Id="rId5" Type="http://schemas.openxmlformats.org/officeDocument/2006/relationships/image" Target="../media/image21.jpeg"/><Relationship Id="rId4"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CCE98B-8933-4F86-80C2-F0F60B6ED2EF}"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fr-BE"/>
        </a:p>
      </dgm:t>
    </dgm:pt>
    <dgm:pt modelId="{5B7E5EA9-E1AF-42EF-B5B9-87305A54E1AA}">
      <dgm:prSet phldrT="[Texte]"/>
      <dgm:spPr>
        <a:solidFill>
          <a:schemeClr val="bg1"/>
        </a:solidFill>
        <a:ln w="76200">
          <a:solidFill>
            <a:srgbClr val="BAD016"/>
          </a:solidFill>
        </a:ln>
      </dgm:spPr>
      <dgm:t>
        <a:bodyPr/>
        <a:lstStyle/>
        <a:p>
          <a:r>
            <a:rPr lang="it-IT" b="1" dirty="0">
              <a:solidFill>
                <a:srgbClr val="BAD016"/>
              </a:solidFill>
              <a:latin typeface="Century Gothic" panose="020B0502020202020204" pitchFamily="34" charset="0"/>
              <a:ea typeface="+mj-ea"/>
              <a:cs typeface="+mj-cs"/>
            </a:rPr>
            <a:t>Where we are today</a:t>
          </a:r>
          <a:endParaRPr lang="fr-BE" dirty="0"/>
        </a:p>
      </dgm:t>
    </dgm:pt>
    <dgm:pt modelId="{6E22C648-40DF-4BF5-8F7F-485FEEA1FBF1}" type="parTrans" cxnId="{F6ABA4BE-CA4E-4F54-AAAE-9F3630FE2ADF}">
      <dgm:prSet/>
      <dgm:spPr/>
      <dgm:t>
        <a:bodyPr/>
        <a:lstStyle/>
        <a:p>
          <a:endParaRPr lang="fr-BE"/>
        </a:p>
      </dgm:t>
    </dgm:pt>
    <dgm:pt modelId="{C523AF2A-B575-45B8-ABB3-E7CDFA4868F4}" type="sibTrans" cxnId="{F6ABA4BE-CA4E-4F54-AAAE-9F3630FE2ADF}">
      <dgm:prSet/>
      <dgm:spPr/>
      <dgm:t>
        <a:bodyPr/>
        <a:lstStyle/>
        <a:p>
          <a:endParaRPr lang="fr-BE"/>
        </a:p>
      </dgm:t>
    </dgm:pt>
    <dgm:pt modelId="{06BEF5D2-3E43-4BE9-830C-A1B176F3828C}">
      <dgm:prSet phldrT="[Texte]"/>
      <dgm:spPr>
        <a:blipFill dpi="0" rotWithShape="0">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76200">
          <a:solidFill>
            <a:srgbClr val="203C84"/>
          </a:solidFill>
        </a:ln>
      </dgm:spPr>
      <dgm:t>
        <a:bodyPr/>
        <a:lstStyle/>
        <a:p>
          <a:r>
            <a:rPr lang="fr-BE" dirty="0"/>
            <a:t> </a:t>
          </a:r>
        </a:p>
      </dgm:t>
    </dgm:pt>
    <dgm:pt modelId="{ACC441D5-1467-4935-BB0D-004002FF6891}" type="parTrans" cxnId="{00594887-7313-4EF6-8893-F72CDABA90C3}">
      <dgm:prSet/>
      <dgm:spPr>
        <a:ln>
          <a:solidFill>
            <a:srgbClr val="BAD016"/>
          </a:solidFill>
        </a:ln>
      </dgm:spPr>
      <dgm:t>
        <a:bodyPr/>
        <a:lstStyle/>
        <a:p>
          <a:endParaRPr lang="fr-BE"/>
        </a:p>
      </dgm:t>
    </dgm:pt>
    <dgm:pt modelId="{C696EFD0-F96F-47C4-B387-C7A92D0E928E}" type="sibTrans" cxnId="{00594887-7313-4EF6-8893-F72CDABA90C3}">
      <dgm:prSet/>
      <dgm:spPr/>
      <dgm:t>
        <a:bodyPr/>
        <a:lstStyle/>
        <a:p>
          <a:endParaRPr lang="fr-BE"/>
        </a:p>
      </dgm:t>
    </dgm:pt>
    <dgm:pt modelId="{8BA5494B-DA73-4256-B5BF-F7535620FDBA}">
      <dgm:prSet phldrT="[Texte]" phldr="1"/>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76200">
          <a:solidFill>
            <a:srgbClr val="DD7500"/>
          </a:solidFill>
        </a:ln>
      </dgm:spPr>
      <dgm:t>
        <a:bodyPr/>
        <a:lstStyle/>
        <a:p>
          <a:endParaRPr lang="fr-BE" dirty="0"/>
        </a:p>
      </dgm:t>
    </dgm:pt>
    <dgm:pt modelId="{581DE9D3-833E-4C6F-A3BC-00101F6F43B7}" type="parTrans" cxnId="{367B6198-878E-4F4D-8544-CFA92EEC0AE2}">
      <dgm:prSet/>
      <dgm:spPr>
        <a:ln>
          <a:solidFill>
            <a:srgbClr val="BAD016"/>
          </a:solidFill>
        </a:ln>
      </dgm:spPr>
      <dgm:t>
        <a:bodyPr/>
        <a:lstStyle/>
        <a:p>
          <a:endParaRPr lang="fr-BE"/>
        </a:p>
      </dgm:t>
    </dgm:pt>
    <dgm:pt modelId="{EC44F8F4-8400-45E7-B158-4FAA18883CE0}" type="sibTrans" cxnId="{367B6198-878E-4F4D-8544-CFA92EEC0AE2}">
      <dgm:prSet/>
      <dgm:spPr/>
      <dgm:t>
        <a:bodyPr/>
        <a:lstStyle/>
        <a:p>
          <a:endParaRPr lang="fr-BE"/>
        </a:p>
      </dgm:t>
    </dgm:pt>
    <dgm:pt modelId="{DC30568C-23A4-4FD5-9A50-F62402B1806C}">
      <dgm:prSet phldrT="[Texte]"/>
      <dgm:spPr>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76200">
          <a:solidFill>
            <a:srgbClr val="6F2B4F"/>
          </a:solidFill>
        </a:ln>
      </dgm:spPr>
      <dgm:t>
        <a:bodyPr/>
        <a:lstStyle/>
        <a:p>
          <a:r>
            <a:rPr lang="fr-BE" dirty="0"/>
            <a:t> </a:t>
          </a:r>
        </a:p>
      </dgm:t>
    </dgm:pt>
    <dgm:pt modelId="{DAD33BD0-DCE3-465B-A1FF-0E68647DE68D}" type="parTrans" cxnId="{EC2D1805-6DB7-4DD9-808C-861EE3F76321}">
      <dgm:prSet/>
      <dgm:spPr>
        <a:ln>
          <a:solidFill>
            <a:srgbClr val="BAD016"/>
          </a:solidFill>
        </a:ln>
      </dgm:spPr>
      <dgm:t>
        <a:bodyPr/>
        <a:lstStyle/>
        <a:p>
          <a:endParaRPr lang="fr-BE"/>
        </a:p>
      </dgm:t>
    </dgm:pt>
    <dgm:pt modelId="{3A8CF48A-9B26-4DB2-A89F-BD28D3FC6E88}" type="sibTrans" cxnId="{EC2D1805-6DB7-4DD9-808C-861EE3F76321}">
      <dgm:prSet/>
      <dgm:spPr/>
      <dgm:t>
        <a:bodyPr/>
        <a:lstStyle/>
        <a:p>
          <a:endParaRPr lang="fr-BE"/>
        </a:p>
      </dgm:t>
    </dgm:pt>
    <dgm:pt modelId="{319E5A83-138E-4D31-B110-26C6ABAF6A1A}">
      <dgm:prSet phldrT="[Texte]" custT="1"/>
      <dgm:spPr>
        <a:blipFill dpi="0" rotWithShape="0">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76200">
          <a:solidFill>
            <a:srgbClr val="00853E"/>
          </a:solidFill>
        </a:ln>
      </dgm:spPr>
      <dgm:t>
        <a:bodyPr/>
        <a:lstStyle/>
        <a:p>
          <a:endParaRPr lang="fr-BE" sz="2400" b="1" dirty="0">
            <a:solidFill>
              <a:schemeClr val="tx1"/>
            </a:solidFill>
            <a:latin typeface="Century Gothic" panose="020B0502020202020204" pitchFamily="34" charset="0"/>
          </a:endParaRPr>
        </a:p>
      </dgm:t>
    </dgm:pt>
    <dgm:pt modelId="{1025510F-19BD-40C4-AA56-CECFD3DAC1BA}" type="parTrans" cxnId="{45C88897-4D46-40CC-B53C-91EDADC543B6}">
      <dgm:prSet/>
      <dgm:spPr>
        <a:ln>
          <a:solidFill>
            <a:srgbClr val="BAD016"/>
          </a:solidFill>
        </a:ln>
      </dgm:spPr>
      <dgm:t>
        <a:bodyPr/>
        <a:lstStyle/>
        <a:p>
          <a:endParaRPr lang="fr-BE"/>
        </a:p>
      </dgm:t>
    </dgm:pt>
    <dgm:pt modelId="{D9D43C29-A96D-4187-BE33-179A7E43C7C9}" type="sibTrans" cxnId="{45C88897-4D46-40CC-B53C-91EDADC543B6}">
      <dgm:prSet/>
      <dgm:spPr/>
      <dgm:t>
        <a:bodyPr/>
        <a:lstStyle/>
        <a:p>
          <a:endParaRPr lang="fr-BE"/>
        </a:p>
      </dgm:t>
    </dgm:pt>
    <dgm:pt modelId="{FA935B9E-089E-4015-A55A-274D0E84911A}">
      <dgm:prSet phldrT="[Texte]"/>
      <dgm:spPr>
        <a:blipFill dpi="0" rotWithShape="0">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76200">
          <a:solidFill>
            <a:srgbClr val="3CB9BD"/>
          </a:solidFill>
        </a:ln>
      </dgm:spPr>
      <dgm:t>
        <a:bodyPr/>
        <a:lstStyle/>
        <a:p>
          <a:r>
            <a:rPr lang="fr-BE" dirty="0"/>
            <a:t> </a:t>
          </a:r>
        </a:p>
      </dgm:t>
    </dgm:pt>
    <dgm:pt modelId="{F3BA08DB-3D1C-4E6B-83E7-98CDAC5B8CB7}" type="parTrans" cxnId="{E0176236-48B6-4A74-B57E-F0C6C5783A65}">
      <dgm:prSet/>
      <dgm:spPr>
        <a:ln>
          <a:solidFill>
            <a:srgbClr val="BAD016"/>
          </a:solidFill>
        </a:ln>
      </dgm:spPr>
      <dgm:t>
        <a:bodyPr/>
        <a:lstStyle/>
        <a:p>
          <a:endParaRPr lang="fr-BE"/>
        </a:p>
      </dgm:t>
    </dgm:pt>
    <dgm:pt modelId="{05928F8E-A464-4647-AED2-C86D8101EFD7}" type="sibTrans" cxnId="{E0176236-48B6-4A74-B57E-F0C6C5783A65}">
      <dgm:prSet/>
      <dgm:spPr/>
      <dgm:t>
        <a:bodyPr/>
        <a:lstStyle/>
        <a:p>
          <a:endParaRPr lang="fr-BE"/>
        </a:p>
      </dgm:t>
    </dgm:pt>
    <dgm:pt modelId="{DC335B56-FB38-4EA6-8CCE-85E779B10281}" type="pres">
      <dgm:prSet presAssocID="{00CCE98B-8933-4F86-80C2-F0F60B6ED2EF}" presName="cycle" presStyleCnt="0">
        <dgm:presLayoutVars>
          <dgm:chMax val="1"/>
          <dgm:dir/>
          <dgm:animLvl val="ctr"/>
          <dgm:resizeHandles val="exact"/>
        </dgm:presLayoutVars>
      </dgm:prSet>
      <dgm:spPr/>
      <dgm:t>
        <a:bodyPr/>
        <a:lstStyle/>
        <a:p>
          <a:endParaRPr lang="fr-BE"/>
        </a:p>
      </dgm:t>
    </dgm:pt>
    <dgm:pt modelId="{21A462EA-B488-469F-ADB4-1AEDA2928E02}" type="pres">
      <dgm:prSet presAssocID="{5B7E5EA9-E1AF-42EF-B5B9-87305A54E1AA}" presName="centerShape" presStyleLbl="node0" presStyleIdx="0" presStyleCnt="1" custLinFactNeighborX="-1841" custLinFactNeighborY="-33979"/>
      <dgm:spPr/>
      <dgm:t>
        <a:bodyPr/>
        <a:lstStyle/>
        <a:p>
          <a:endParaRPr lang="fr-BE"/>
        </a:p>
      </dgm:t>
    </dgm:pt>
    <dgm:pt modelId="{A901E724-620F-4C53-81C4-3EBCF39D8CAA}" type="pres">
      <dgm:prSet presAssocID="{ACC441D5-1467-4935-BB0D-004002FF6891}" presName="Name9" presStyleLbl="parChTrans1D2" presStyleIdx="0" presStyleCnt="5"/>
      <dgm:spPr/>
      <dgm:t>
        <a:bodyPr/>
        <a:lstStyle/>
        <a:p>
          <a:endParaRPr lang="fr-BE"/>
        </a:p>
      </dgm:t>
    </dgm:pt>
    <dgm:pt modelId="{27FF56CB-E1B2-4877-91B3-9E50DCD7BB2F}" type="pres">
      <dgm:prSet presAssocID="{ACC441D5-1467-4935-BB0D-004002FF6891}" presName="connTx" presStyleLbl="parChTrans1D2" presStyleIdx="0" presStyleCnt="5"/>
      <dgm:spPr/>
      <dgm:t>
        <a:bodyPr/>
        <a:lstStyle/>
        <a:p>
          <a:endParaRPr lang="fr-BE"/>
        </a:p>
      </dgm:t>
    </dgm:pt>
    <dgm:pt modelId="{093224E2-379B-4728-BE8B-1126A69515C3}" type="pres">
      <dgm:prSet presAssocID="{06BEF5D2-3E43-4BE9-830C-A1B176F3828C}" presName="node" presStyleLbl="node1" presStyleIdx="0" presStyleCnt="5" custScaleX="108633" custScaleY="108633" custRadScaleRad="160250" custRadScaleInc="149093">
        <dgm:presLayoutVars>
          <dgm:bulletEnabled val="1"/>
        </dgm:presLayoutVars>
      </dgm:prSet>
      <dgm:spPr/>
      <dgm:t>
        <a:bodyPr/>
        <a:lstStyle/>
        <a:p>
          <a:endParaRPr lang="fr-BE"/>
        </a:p>
      </dgm:t>
    </dgm:pt>
    <dgm:pt modelId="{C4995C9C-5623-4FC8-A808-FEF099A0B8D4}" type="pres">
      <dgm:prSet presAssocID="{581DE9D3-833E-4C6F-A3BC-00101F6F43B7}" presName="Name9" presStyleLbl="parChTrans1D2" presStyleIdx="1" presStyleCnt="5"/>
      <dgm:spPr/>
      <dgm:t>
        <a:bodyPr/>
        <a:lstStyle/>
        <a:p>
          <a:endParaRPr lang="fr-BE"/>
        </a:p>
      </dgm:t>
    </dgm:pt>
    <dgm:pt modelId="{3F2F2692-3CA5-4578-B6A8-8367FBC62B14}" type="pres">
      <dgm:prSet presAssocID="{581DE9D3-833E-4C6F-A3BC-00101F6F43B7}" presName="connTx" presStyleLbl="parChTrans1D2" presStyleIdx="1" presStyleCnt="5"/>
      <dgm:spPr/>
      <dgm:t>
        <a:bodyPr/>
        <a:lstStyle/>
        <a:p>
          <a:endParaRPr lang="fr-BE"/>
        </a:p>
      </dgm:t>
    </dgm:pt>
    <dgm:pt modelId="{C438DA01-EB14-49F2-A8F7-A8C08DC99D01}" type="pres">
      <dgm:prSet presAssocID="{8BA5494B-DA73-4256-B5BF-F7535620FDBA}" presName="node" presStyleLbl="node1" presStyleIdx="1" presStyleCnt="5" custScaleX="110840" custScaleY="110840" custRadScaleRad="159235" custRadScaleInc="-348002">
        <dgm:presLayoutVars>
          <dgm:bulletEnabled val="1"/>
        </dgm:presLayoutVars>
      </dgm:prSet>
      <dgm:spPr/>
      <dgm:t>
        <a:bodyPr/>
        <a:lstStyle/>
        <a:p>
          <a:endParaRPr lang="fr-BE"/>
        </a:p>
      </dgm:t>
    </dgm:pt>
    <dgm:pt modelId="{928EA029-0B6D-4917-A15F-48ABF7E9386F}" type="pres">
      <dgm:prSet presAssocID="{DAD33BD0-DCE3-465B-A1FF-0E68647DE68D}" presName="Name9" presStyleLbl="parChTrans1D2" presStyleIdx="2" presStyleCnt="5"/>
      <dgm:spPr/>
      <dgm:t>
        <a:bodyPr/>
        <a:lstStyle/>
        <a:p>
          <a:endParaRPr lang="fr-BE"/>
        </a:p>
      </dgm:t>
    </dgm:pt>
    <dgm:pt modelId="{C61371DC-F827-4645-A0F2-92A7BCF35822}" type="pres">
      <dgm:prSet presAssocID="{DAD33BD0-DCE3-465B-A1FF-0E68647DE68D}" presName="connTx" presStyleLbl="parChTrans1D2" presStyleIdx="2" presStyleCnt="5"/>
      <dgm:spPr/>
      <dgm:t>
        <a:bodyPr/>
        <a:lstStyle/>
        <a:p>
          <a:endParaRPr lang="fr-BE"/>
        </a:p>
      </dgm:t>
    </dgm:pt>
    <dgm:pt modelId="{6D2AD064-5744-421C-8C7F-A129BD06BDE0}" type="pres">
      <dgm:prSet presAssocID="{DC30568C-23A4-4FD5-9A50-F62402B1806C}" presName="node" presStyleLbl="node1" presStyleIdx="2" presStyleCnt="5" custScaleX="97706" custScaleY="97706" custRadScaleRad="37019" custRadScaleInc="103538">
        <dgm:presLayoutVars>
          <dgm:bulletEnabled val="1"/>
        </dgm:presLayoutVars>
      </dgm:prSet>
      <dgm:spPr/>
      <dgm:t>
        <a:bodyPr/>
        <a:lstStyle/>
        <a:p>
          <a:endParaRPr lang="fr-BE"/>
        </a:p>
      </dgm:t>
    </dgm:pt>
    <dgm:pt modelId="{BF74283E-BAE5-4CCC-8D97-FC0363C608DB}" type="pres">
      <dgm:prSet presAssocID="{F3BA08DB-3D1C-4E6B-83E7-98CDAC5B8CB7}" presName="Name9" presStyleLbl="parChTrans1D2" presStyleIdx="3" presStyleCnt="5"/>
      <dgm:spPr/>
      <dgm:t>
        <a:bodyPr/>
        <a:lstStyle/>
        <a:p>
          <a:endParaRPr lang="fr-BE"/>
        </a:p>
      </dgm:t>
    </dgm:pt>
    <dgm:pt modelId="{684AC2FC-DCF8-4DA0-954F-44AEC7CB2734}" type="pres">
      <dgm:prSet presAssocID="{F3BA08DB-3D1C-4E6B-83E7-98CDAC5B8CB7}" presName="connTx" presStyleLbl="parChTrans1D2" presStyleIdx="3" presStyleCnt="5"/>
      <dgm:spPr/>
      <dgm:t>
        <a:bodyPr/>
        <a:lstStyle/>
        <a:p>
          <a:endParaRPr lang="fr-BE"/>
        </a:p>
      </dgm:t>
    </dgm:pt>
    <dgm:pt modelId="{A8944A98-5766-4BA6-8F8E-77BFA139D18F}" type="pres">
      <dgm:prSet presAssocID="{FA935B9E-089E-4015-A55A-274D0E84911A}" presName="node" presStyleLbl="node1" presStyleIdx="3" presStyleCnt="5" custScaleX="80323" custScaleY="80323" custRadScaleRad="128188" custRadScaleInc="-312486">
        <dgm:presLayoutVars>
          <dgm:bulletEnabled val="1"/>
        </dgm:presLayoutVars>
      </dgm:prSet>
      <dgm:spPr/>
      <dgm:t>
        <a:bodyPr/>
        <a:lstStyle/>
        <a:p>
          <a:endParaRPr lang="fr-BE"/>
        </a:p>
      </dgm:t>
    </dgm:pt>
    <dgm:pt modelId="{FD6B2034-EE67-4C43-9149-F57AB8B9AB69}" type="pres">
      <dgm:prSet presAssocID="{1025510F-19BD-40C4-AA56-CECFD3DAC1BA}" presName="Name9" presStyleLbl="parChTrans1D2" presStyleIdx="4" presStyleCnt="5"/>
      <dgm:spPr/>
      <dgm:t>
        <a:bodyPr/>
        <a:lstStyle/>
        <a:p>
          <a:endParaRPr lang="fr-BE"/>
        </a:p>
      </dgm:t>
    </dgm:pt>
    <dgm:pt modelId="{146FB697-3890-4F41-95CD-360516E45DF8}" type="pres">
      <dgm:prSet presAssocID="{1025510F-19BD-40C4-AA56-CECFD3DAC1BA}" presName="connTx" presStyleLbl="parChTrans1D2" presStyleIdx="4" presStyleCnt="5"/>
      <dgm:spPr/>
      <dgm:t>
        <a:bodyPr/>
        <a:lstStyle/>
        <a:p>
          <a:endParaRPr lang="fr-BE"/>
        </a:p>
      </dgm:t>
    </dgm:pt>
    <dgm:pt modelId="{2AF93809-F867-4F3B-A959-3659652C9E5B}" type="pres">
      <dgm:prSet presAssocID="{319E5A83-138E-4D31-B110-26C6ABAF6A1A}" presName="node" presStyleLbl="node1" presStyleIdx="4" presStyleCnt="5" custScaleX="87138" custScaleY="87138" custRadScaleRad="124538" custRadScaleInc="-89936">
        <dgm:presLayoutVars>
          <dgm:bulletEnabled val="1"/>
        </dgm:presLayoutVars>
      </dgm:prSet>
      <dgm:spPr/>
      <dgm:t>
        <a:bodyPr/>
        <a:lstStyle/>
        <a:p>
          <a:endParaRPr lang="fr-BE"/>
        </a:p>
      </dgm:t>
    </dgm:pt>
  </dgm:ptLst>
  <dgm:cxnLst>
    <dgm:cxn modelId="{6C0CC1D7-7100-4153-AAFD-6E3A5EFFFAB4}" type="presOf" srcId="{F3BA08DB-3D1C-4E6B-83E7-98CDAC5B8CB7}" destId="{684AC2FC-DCF8-4DA0-954F-44AEC7CB2734}" srcOrd="1" destOrd="0" presId="urn:microsoft.com/office/officeart/2005/8/layout/radial1"/>
    <dgm:cxn modelId="{00594887-7313-4EF6-8893-F72CDABA90C3}" srcId="{5B7E5EA9-E1AF-42EF-B5B9-87305A54E1AA}" destId="{06BEF5D2-3E43-4BE9-830C-A1B176F3828C}" srcOrd="0" destOrd="0" parTransId="{ACC441D5-1467-4935-BB0D-004002FF6891}" sibTransId="{C696EFD0-F96F-47C4-B387-C7A92D0E928E}"/>
    <dgm:cxn modelId="{E0176236-48B6-4A74-B57E-F0C6C5783A65}" srcId="{5B7E5EA9-E1AF-42EF-B5B9-87305A54E1AA}" destId="{FA935B9E-089E-4015-A55A-274D0E84911A}" srcOrd="3" destOrd="0" parTransId="{F3BA08DB-3D1C-4E6B-83E7-98CDAC5B8CB7}" sibTransId="{05928F8E-A464-4647-AED2-C86D8101EFD7}"/>
    <dgm:cxn modelId="{DAAF53E7-5FFC-4440-AA97-97C739DBA508}" type="presOf" srcId="{FA935B9E-089E-4015-A55A-274D0E84911A}" destId="{A8944A98-5766-4BA6-8F8E-77BFA139D18F}" srcOrd="0" destOrd="0" presId="urn:microsoft.com/office/officeart/2005/8/layout/radial1"/>
    <dgm:cxn modelId="{F2DC9724-07DB-47D2-9E70-C31A37CCCEB9}" type="presOf" srcId="{00CCE98B-8933-4F86-80C2-F0F60B6ED2EF}" destId="{DC335B56-FB38-4EA6-8CCE-85E779B10281}" srcOrd="0" destOrd="0" presId="urn:microsoft.com/office/officeart/2005/8/layout/radial1"/>
    <dgm:cxn modelId="{EC2D1805-6DB7-4DD9-808C-861EE3F76321}" srcId="{5B7E5EA9-E1AF-42EF-B5B9-87305A54E1AA}" destId="{DC30568C-23A4-4FD5-9A50-F62402B1806C}" srcOrd="2" destOrd="0" parTransId="{DAD33BD0-DCE3-465B-A1FF-0E68647DE68D}" sibTransId="{3A8CF48A-9B26-4DB2-A89F-BD28D3FC6E88}"/>
    <dgm:cxn modelId="{48DD6B87-8393-4EBA-BB80-749E5A33CE06}" type="presOf" srcId="{8BA5494B-DA73-4256-B5BF-F7535620FDBA}" destId="{C438DA01-EB14-49F2-A8F7-A8C08DC99D01}" srcOrd="0" destOrd="0" presId="urn:microsoft.com/office/officeart/2005/8/layout/radial1"/>
    <dgm:cxn modelId="{20127F97-8D28-4A85-B1F7-9B51D3178270}" type="presOf" srcId="{ACC441D5-1467-4935-BB0D-004002FF6891}" destId="{A901E724-620F-4C53-81C4-3EBCF39D8CAA}" srcOrd="0" destOrd="0" presId="urn:microsoft.com/office/officeart/2005/8/layout/radial1"/>
    <dgm:cxn modelId="{6EC8E479-CC07-41A0-BE86-F526E63517AF}" type="presOf" srcId="{06BEF5D2-3E43-4BE9-830C-A1B176F3828C}" destId="{093224E2-379B-4728-BE8B-1126A69515C3}" srcOrd="0" destOrd="0" presId="urn:microsoft.com/office/officeart/2005/8/layout/radial1"/>
    <dgm:cxn modelId="{91157981-BA22-4574-A07E-7230C155A89C}" type="presOf" srcId="{ACC441D5-1467-4935-BB0D-004002FF6891}" destId="{27FF56CB-E1B2-4877-91B3-9E50DCD7BB2F}" srcOrd="1" destOrd="0" presId="urn:microsoft.com/office/officeart/2005/8/layout/radial1"/>
    <dgm:cxn modelId="{367B6198-878E-4F4D-8544-CFA92EEC0AE2}" srcId="{5B7E5EA9-E1AF-42EF-B5B9-87305A54E1AA}" destId="{8BA5494B-DA73-4256-B5BF-F7535620FDBA}" srcOrd="1" destOrd="0" parTransId="{581DE9D3-833E-4C6F-A3BC-00101F6F43B7}" sibTransId="{EC44F8F4-8400-45E7-B158-4FAA18883CE0}"/>
    <dgm:cxn modelId="{9FE23B76-CF0D-42B2-900B-7C5E91E9EF5E}" type="presOf" srcId="{581DE9D3-833E-4C6F-A3BC-00101F6F43B7}" destId="{3F2F2692-3CA5-4578-B6A8-8367FBC62B14}" srcOrd="1" destOrd="0" presId="urn:microsoft.com/office/officeart/2005/8/layout/radial1"/>
    <dgm:cxn modelId="{104E4999-108F-4ABB-9136-1E1E9FA69450}" type="presOf" srcId="{1025510F-19BD-40C4-AA56-CECFD3DAC1BA}" destId="{146FB697-3890-4F41-95CD-360516E45DF8}" srcOrd="1" destOrd="0" presId="urn:microsoft.com/office/officeart/2005/8/layout/radial1"/>
    <dgm:cxn modelId="{6E0D2393-79D6-43D8-8C3B-D8EFFF60B838}" type="presOf" srcId="{DC30568C-23A4-4FD5-9A50-F62402B1806C}" destId="{6D2AD064-5744-421C-8C7F-A129BD06BDE0}" srcOrd="0" destOrd="0" presId="urn:microsoft.com/office/officeart/2005/8/layout/radial1"/>
    <dgm:cxn modelId="{AEAA9F96-BC0F-41A2-96FF-C5CBD390EBBE}" type="presOf" srcId="{319E5A83-138E-4D31-B110-26C6ABAF6A1A}" destId="{2AF93809-F867-4F3B-A959-3659652C9E5B}" srcOrd="0" destOrd="0" presId="urn:microsoft.com/office/officeart/2005/8/layout/radial1"/>
    <dgm:cxn modelId="{BCDAAC36-2B16-4835-B7E6-8035FDC80359}" type="presOf" srcId="{5B7E5EA9-E1AF-42EF-B5B9-87305A54E1AA}" destId="{21A462EA-B488-469F-ADB4-1AEDA2928E02}" srcOrd="0" destOrd="0" presId="urn:microsoft.com/office/officeart/2005/8/layout/radial1"/>
    <dgm:cxn modelId="{AD66DDF3-DAD6-4B01-BCDE-054590A8B35A}" type="presOf" srcId="{DAD33BD0-DCE3-465B-A1FF-0E68647DE68D}" destId="{C61371DC-F827-4645-A0F2-92A7BCF35822}" srcOrd="1" destOrd="0" presId="urn:microsoft.com/office/officeart/2005/8/layout/radial1"/>
    <dgm:cxn modelId="{89B80B6F-6574-49BE-A74F-3D9895D8F1AC}" type="presOf" srcId="{1025510F-19BD-40C4-AA56-CECFD3DAC1BA}" destId="{FD6B2034-EE67-4C43-9149-F57AB8B9AB69}" srcOrd="0" destOrd="0" presId="urn:microsoft.com/office/officeart/2005/8/layout/radial1"/>
    <dgm:cxn modelId="{AFD7512E-5D5D-4E53-8E99-AF7F5470610D}" type="presOf" srcId="{581DE9D3-833E-4C6F-A3BC-00101F6F43B7}" destId="{C4995C9C-5623-4FC8-A808-FEF099A0B8D4}" srcOrd="0" destOrd="0" presId="urn:microsoft.com/office/officeart/2005/8/layout/radial1"/>
    <dgm:cxn modelId="{66350458-CE13-44F5-9964-A4F5E3DC1635}" type="presOf" srcId="{DAD33BD0-DCE3-465B-A1FF-0E68647DE68D}" destId="{928EA029-0B6D-4917-A15F-48ABF7E9386F}" srcOrd="0" destOrd="0" presId="urn:microsoft.com/office/officeart/2005/8/layout/radial1"/>
    <dgm:cxn modelId="{364DE088-B5BD-407C-907A-52E4E3ED7B62}" type="presOf" srcId="{F3BA08DB-3D1C-4E6B-83E7-98CDAC5B8CB7}" destId="{BF74283E-BAE5-4CCC-8D97-FC0363C608DB}" srcOrd="0" destOrd="0" presId="urn:microsoft.com/office/officeart/2005/8/layout/radial1"/>
    <dgm:cxn modelId="{F6ABA4BE-CA4E-4F54-AAAE-9F3630FE2ADF}" srcId="{00CCE98B-8933-4F86-80C2-F0F60B6ED2EF}" destId="{5B7E5EA9-E1AF-42EF-B5B9-87305A54E1AA}" srcOrd="0" destOrd="0" parTransId="{6E22C648-40DF-4BF5-8F7F-485FEEA1FBF1}" sibTransId="{C523AF2A-B575-45B8-ABB3-E7CDFA4868F4}"/>
    <dgm:cxn modelId="{45C88897-4D46-40CC-B53C-91EDADC543B6}" srcId="{5B7E5EA9-E1AF-42EF-B5B9-87305A54E1AA}" destId="{319E5A83-138E-4D31-B110-26C6ABAF6A1A}" srcOrd="4" destOrd="0" parTransId="{1025510F-19BD-40C4-AA56-CECFD3DAC1BA}" sibTransId="{D9D43C29-A96D-4187-BE33-179A7E43C7C9}"/>
    <dgm:cxn modelId="{44DD0AAF-370C-4DB8-85A2-639876B075E4}" type="presParOf" srcId="{DC335B56-FB38-4EA6-8CCE-85E779B10281}" destId="{21A462EA-B488-469F-ADB4-1AEDA2928E02}" srcOrd="0" destOrd="0" presId="urn:microsoft.com/office/officeart/2005/8/layout/radial1"/>
    <dgm:cxn modelId="{4756E800-341E-4823-A2FB-9FBE913F44E3}" type="presParOf" srcId="{DC335B56-FB38-4EA6-8CCE-85E779B10281}" destId="{A901E724-620F-4C53-81C4-3EBCF39D8CAA}" srcOrd="1" destOrd="0" presId="urn:microsoft.com/office/officeart/2005/8/layout/radial1"/>
    <dgm:cxn modelId="{2C5FE4FD-EEED-48B0-9FF6-188A55E47EE7}" type="presParOf" srcId="{A901E724-620F-4C53-81C4-3EBCF39D8CAA}" destId="{27FF56CB-E1B2-4877-91B3-9E50DCD7BB2F}" srcOrd="0" destOrd="0" presId="urn:microsoft.com/office/officeart/2005/8/layout/radial1"/>
    <dgm:cxn modelId="{0052D6E7-3C0F-42FC-9E8B-3F18D9338C44}" type="presParOf" srcId="{DC335B56-FB38-4EA6-8CCE-85E779B10281}" destId="{093224E2-379B-4728-BE8B-1126A69515C3}" srcOrd="2" destOrd="0" presId="urn:microsoft.com/office/officeart/2005/8/layout/radial1"/>
    <dgm:cxn modelId="{948ABFB6-8BB0-4A56-8415-7ABDCD2E5D92}" type="presParOf" srcId="{DC335B56-FB38-4EA6-8CCE-85E779B10281}" destId="{C4995C9C-5623-4FC8-A808-FEF099A0B8D4}" srcOrd="3" destOrd="0" presId="urn:microsoft.com/office/officeart/2005/8/layout/radial1"/>
    <dgm:cxn modelId="{31B4ACDB-E8EB-4811-92BD-292805184873}" type="presParOf" srcId="{C4995C9C-5623-4FC8-A808-FEF099A0B8D4}" destId="{3F2F2692-3CA5-4578-B6A8-8367FBC62B14}" srcOrd="0" destOrd="0" presId="urn:microsoft.com/office/officeart/2005/8/layout/radial1"/>
    <dgm:cxn modelId="{24481FFB-BB8C-441B-B175-534A898E875F}" type="presParOf" srcId="{DC335B56-FB38-4EA6-8CCE-85E779B10281}" destId="{C438DA01-EB14-49F2-A8F7-A8C08DC99D01}" srcOrd="4" destOrd="0" presId="urn:microsoft.com/office/officeart/2005/8/layout/radial1"/>
    <dgm:cxn modelId="{084425DE-C0D2-45FD-8F85-1E8B307F2E2D}" type="presParOf" srcId="{DC335B56-FB38-4EA6-8CCE-85E779B10281}" destId="{928EA029-0B6D-4917-A15F-48ABF7E9386F}" srcOrd="5" destOrd="0" presId="urn:microsoft.com/office/officeart/2005/8/layout/radial1"/>
    <dgm:cxn modelId="{EBF89B33-660A-4D7D-A653-27443210367D}" type="presParOf" srcId="{928EA029-0B6D-4917-A15F-48ABF7E9386F}" destId="{C61371DC-F827-4645-A0F2-92A7BCF35822}" srcOrd="0" destOrd="0" presId="urn:microsoft.com/office/officeart/2005/8/layout/radial1"/>
    <dgm:cxn modelId="{8877676F-C977-415C-9CE1-11EAB50FD269}" type="presParOf" srcId="{DC335B56-FB38-4EA6-8CCE-85E779B10281}" destId="{6D2AD064-5744-421C-8C7F-A129BD06BDE0}" srcOrd="6" destOrd="0" presId="urn:microsoft.com/office/officeart/2005/8/layout/radial1"/>
    <dgm:cxn modelId="{EF3ACC6F-40E7-4690-820C-FEC86733381B}" type="presParOf" srcId="{DC335B56-FB38-4EA6-8CCE-85E779B10281}" destId="{BF74283E-BAE5-4CCC-8D97-FC0363C608DB}" srcOrd="7" destOrd="0" presId="urn:microsoft.com/office/officeart/2005/8/layout/radial1"/>
    <dgm:cxn modelId="{4390DF5E-D9A6-4340-B273-CBF66953750C}" type="presParOf" srcId="{BF74283E-BAE5-4CCC-8D97-FC0363C608DB}" destId="{684AC2FC-DCF8-4DA0-954F-44AEC7CB2734}" srcOrd="0" destOrd="0" presId="urn:microsoft.com/office/officeart/2005/8/layout/radial1"/>
    <dgm:cxn modelId="{F624460F-2CD8-495B-9534-CB1AA8D73877}" type="presParOf" srcId="{DC335B56-FB38-4EA6-8CCE-85E779B10281}" destId="{A8944A98-5766-4BA6-8F8E-77BFA139D18F}" srcOrd="8" destOrd="0" presId="urn:microsoft.com/office/officeart/2005/8/layout/radial1"/>
    <dgm:cxn modelId="{7E7AE71E-F9EB-4549-AEAC-689EF15BE53E}" type="presParOf" srcId="{DC335B56-FB38-4EA6-8CCE-85E779B10281}" destId="{FD6B2034-EE67-4C43-9149-F57AB8B9AB69}" srcOrd="9" destOrd="0" presId="urn:microsoft.com/office/officeart/2005/8/layout/radial1"/>
    <dgm:cxn modelId="{1DE51575-04E6-442F-8E18-B82141587556}" type="presParOf" srcId="{FD6B2034-EE67-4C43-9149-F57AB8B9AB69}" destId="{146FB697-3890-4F41-95CD-360516E45DF8}" srcOrd="0" destOrd="0" presId="urn:microsoft.com/office/officeart/2005/8/layout/radial1"/>
    <dgm:cxn modelId="{DD977261-3114-4748-BD9A-2F5E687BA04E}" type="presParOf" srcId="{DC335B56-FB38-4EA6-8CCE-85E779B10281}" destId="{2AF93809-F867-4F3B-A959-3659652C9E5B}" srcOrd="10" destOrd="0" presId="urn:microsoft.com/office/officeart/2005/8/layout/radial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CCE98B-8933-4F86-80C2-F0F60B6ED2EF}"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fr-BE"/>
        </a:p>
      </dgm:t>
    </dgm:pt>
    <dgm:pt modelId="{5B7E5EA9-E1AF-42EF-B5B9-87305A54E1AA}">
      <dgm:prSet phldrT="[Texte]" custT="1"/>
      <dgm:spPr>
        <a:solidFill>
          <a:schemeClr val="bg1"/>
        </a:solidFill>
        <a:ln w="76200">
          <a:solidFill>
            <a:srgbClr val="BAD016"/>
          </a:solidFill>
        </a:ln>
      </dgm:spPr>
      <dgm:t>
        <a:bodyPr/>
        <a:lstStyle/>
        <a:p>
          <a:r>
            <a:rPr lang="it-IT" sz="2800" b="1" dirty="0">
              <a:solidFill>
                <a:srgbClr val="BAD016"/>
              </a:solidFill>
              <a:latin typeface="Century Gothic" panose="020B0502020202020204" pitchFamily="34" charset="0"/>
              <a:ea typeface="+mj-ea"/>
              <a:cs typeface="+mj-cs"/>
            </a:rPr>
            <a:t>Path-way</a:t>
          </a:r>
          <a:br>
            <a:rPr lang="it-IT" sz="2800" b="1" dirty="0">
              <a:solidFill>
                <a:srgbClr val="BAD016"/>
              </a:solidFill>
              <a:latin typeface="Century Gothic" panose="020B0502020202020204" pitchFamily="34" charset="0"/>
              <a:ea typeface="+mj-ea"/>
              <a:cs typeface="+mj-cs"/>
            </a:rPr>
          </a:br>
          <a:r>
            <a:rPr lang="it-IT" sz="2800" b="1" dirty="0">
              <a:solidFill>
                <a:srgbClr val="BAD016"/>
              </a:solidFill>
              <a:latin typeface="Century Gothic" panose="020B0502020202020204" pitchFamily="34" charset="0"/>
              <a:ea typeface="+mj-ea"/>
              <a:cs typeface="+mj-cs"/>
            </a:rPr>
            <a:t>design</a:t>
          </a:r>
          <a:endParaRPr lang="fr-BE" sz="1800" dirty="0"/>
        </a:p>
      </dgm:t>
    </dgm:pt>
    <dgm:pt modelId="{6E22C648-40DF-4BF5-8F7F-485FEEA1FBF1}" type="parTrans" cxnId="{F6ABA4BE-CA4E-4F54-AAAE-9F3630FE2ADF}">
      <dgm:prSet/>
      <dgm:spPr/>
      <dgm:t>
        <a:bodyPr/>
        <a:lstStyle/>
        <a:p>
          <a:endParaRPr lang="fr-BE"/>
        </a:p>
      </dgm:t>
    </dgm:pt>
    <dgm:pt modelId="{C523AF2A-B575-45B8-ABB3-E7CDFA4868F4}" type="sibTrans" cxnId="{F6ABA4BE-CA4E-4F54-AAAE-9F3630FE2ADF}">
      <dgm:prSet/>
      <dgm:spPr/>
      <dgm:t>
        <a:bodyPr/>
        <a:lstStyle/>
        <a:p>
          <a:endParaRPr lang="fr-BE"/>
        </a:p>
      </dgm:t>
    </dgm:pt>
    <dgm:pt modelId="{06BEF5D2-3E43-4BE9-830C-A1B176F3828C}">
      <dgm:prSet phldrT="[Texte]"/>
      <dgm:spPr>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76200">
          <a:solidFill>
            <a:srgbClr val="203C84"/>
          </a:solidFill>
        </a:ln>
      </dgm:spPr>
      <dgm:t>
        <a:bodyPr/>
        <a:lstStyle/>
        <a:p>
          <a:r>
            <a:rPr lang="fr-BE" dirty="0"/>
            <a:t> </a:t>
          </a:r>
        </a:p>
      </dgm:t>
    </dgm:pt>
    <dgm:pt modelId="{ACC441D5-1467-4935-BB0D-004002FF6891}" type="parTrans" cxnId="{00594887-7313-4EF6-8893-F72CDABA90C3}">
      <dgm:prSet/>
      <dgm:spPr>
        <a:ln>
          <a:solidFill>
            <a:srgbClr val="BAD016"/>
          </a:solidFill>
        </a:ln>
      </dgm:spPr>
      <dgm:t>
        <a:bodyPr/>
        <a:lstStyle/>
        <a:p>
          <a:endParaRPr lang="fr-BE"/>
        </a:p>
      </dgm:t>
    </dgm:pt>
    <dgm:pt modelId="{C696EFD0-F96F-47C4-B387-C7A92D0E928E}" type="sibTrans" cxnId="{00594887-7313-4EF6-8893-F72CDABA90C3}">
      <dgm:prSet/>
      <dgm:spPr/>
      <dgm:t>
        <a:bodyPr/>
        <a:lstStyle/>
        <a:p>
          <a:endParaRPr lang="fr-BE"/>
        </a:p>
      </dgm:t>
    </dgm:pt>
    <dgm:pt modelId="{8BA5494B-DA73-4256-B5BF-F7535620FDBA}">
      <dgm:prSet phldrT="[Texte]"/>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76200">
          <a:solidFill>
            <a:srgbClr val="DD7500"/>
          </a:solidFill>
        </a:ln>
      </dgm:spPr>
      <dgm:t>
        <a:bodyPr/>
        <a:lstStyle/>
        <a:p>
          <a:r>
            <a:rPr lang="fr-BE" dirty="0"/>
            <a:t> </a:t>
          </a:r>
        </a:p>
      </dgm:t>
    </dgm:pt>
    <dgm:pt modelId="{581DE9D3-833E-4C6F-A3BC-00101F6F43B7}" type="parTrans" cxnId="{367B6198-878E-4F4D-8544-CFA92EEC0AE2}">
      <dgm:prSet/>
      <dgm:spPr>
        <a:ln>
          <a:solidFill>
            <a:srgbClr val="BAD016"/>
          </a:solidFill>
        </a:ln>
      </dgm:spPr>
      <dgm:t>
        <a:bodyPr/>
        <a:lstStyle/>
        <a:p>
          <a:endParaRPr lang="fr-BE"/>
        </a:p>
      </dgm:t>
    </dgm:pt>
    <dgm:pt modelId="{EC44F8F4-8400-45E7-B158-4FAA18883CE0}" type="sibTrans" cxnId="{367B6198-878E-4F4D-8544-CFA92EEC0AE2}">
      <dgm:prSet/>
      <dgm:spPr/>
      <dgm:t>
        <a:bodyPr/>
        <a:lstStyle/>
        <a:p>
          <a:endParaRPr lang="fr-BE"/>
        </a:p>
      </dgm:t>
    </dgm:pt>
    <dgm:pt modelId="{DC30568C-23A4-4FD5-9A50-F62402B1806C}">
      <dgm:prSet phldrT="[Texte]"/>
      <dgm:spPr>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76200">
          <a:solidFill>
            <a:srgbClr val="6F2B4F"/>
          </a:solidFill>
        </a:ln>
      </dgm:spPr>
      <dgm:t>
        <a:bodyPr/>
        <a:lstStyle/>
        <a:p>
          <a:r>
            <a:rPr lang="fr-BE" dirty="0"/>
            <a:t> </a:t>
          </a:r>
        </a:p>
      </dgm:t>
    </dgm:pt>
    <dgm:pt modelId="{DAD33BD0-DCE3-465B-A1FF-0E68647DE68D}" type="parTrans" cxnId="{EC2D1805-6DB7-4DD9-808C-861EE3F76321}">
      <dgm:prSet/>
      <dgm:spPr>
        <a:ln>
          <a:solidFill>
            <a:srgbClr val="BAD016"/>
          </a:solidFill>
        </a:ln>
      </dgm:spPr>
      <dgm:t>
        <a:bodyPr/>
        <a:lstStyle/>
        <a:p>
          <a:endParaRPr lang="fr-BE"/>
        </a:p>
      </dgm:t>
    </dgm:pt>
    <dgm:pt modelId="{3A8CF48A-9B26-4DB2-A89F-BD28D3FC6E88}" type="sibTrans" cxnId="{EC2D1805-6DB7-4DD9-808C-861EE3F76321}">
      <dgm:prSet/>
      <dgm:spPr/>
      <dgm:t>
        <a:bodyPr/>
        <a:lstStyle/>
        <a:p>
          <a:endParaRPr lang="fr-BE"/>
        </a:p>
      </dgm:t>
    </dgm:pt>
    <dgm:pt modelId="{319E5A83-138E-4D31-B110-26C6ABAF6A1A}">
      <dgm:prSet phldrT="[Texte]" custT="1"/>
      <dgm:spPr>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76200">
          <a:solidFill>
            <a:srgbClr val="00853E"/>
          </a:solidFill>
        </a:ln>
      </dgm:spPr>
      <dgm:t>
        <a:bodyPr/>
        <a:lstStyle/>
        <a:p>
          <a:endParaRPr lang="fr-BE" sz="2400" b="1" dirty="0">
            <a:solidFill>
              <a:schemeClr val="tx1"/>
            </a:solidFill>
            <a:latin typeface="Century Gothic" panose="020B0502020202020204" pitchFamily="34" charset="0"/>
          </a:endParaRPr>
        </a:p>
      </dgm:t>
    </dgm:pt>
    <dgm:pt modelId="{1025510F-19BD-40C4-AA56-CECFD3DAC1BA}" type="parTrans" cxnId="{45C88897-4D46-40CC-B53C-91EDADC543B6}">
      <dgm:prSet/>
      <dgm:spPr>
        <a:ln>
          <a:solidFill>
            <a:srgbClr val="BAD016"/>
          </a:solidFill>
        </a:ln>
      </dgm:spPr>
      <dgm:t>
        <a:bodyPr/>
        <a:lstStyle/>
        <a:p>
          <a:endParaRPr lang="fr-BE"/>
        </a:p>
      </dgm:t>
    </dgm:pt>
    <dgm:pt modelId="{D9D43C29-A96D-4187-BE33-179A7E43C7C9}" type="sibTrans" cxnId="{45C88897-4D46-40CC-B53C-91EDADC543B6}">
      <dgm:prSet/>
      <dgm:spPr/>
      <dgm:t>
        <a:bodyPr/>
        <a:lstStyle/>
        <a:p>
          <a:endParaRPr lang="fr-BE"/>
        </a:p>
      </dgm:t>
    </dgm:pt>
    <dgm:pt modelId="{FA935B9E-089E-4015-A55A-274D0E84911A}">
      <dgm:prSet phldrT="[Texte]"/>
      <dgm:spPr>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76200">
          <a:solidFill>
            <a:srgbClr val="3CB9BD"/>
          </a:solidFill>
        </a:ln>
      </dgm:spPr>
      <dgm:t>
        <a:bodyPr/>
        <a:lstStyle/>
        <a:p>
          <a:r>
            <a:rPr lang="fr-BE" dirty="0"/>
            <a:t> </a:t>
          </a:r>
        </a:p>
      </dgm:t>
    </dgm:pt>
    <dgm:pt modelId="{F3BA08DB-3D1C-4E6B-83E7-98CDAC5B8CB7}" type="parTrans" cxnId="{E0176236-48B6-4A74-B57E-F0C6C5783A65}">
      <dgm:prSet/>
      <dgm:spPr>
        <a:ln>
          <a:solidFill>
            <a:srgbClr val="BAD016"/>
          </a:solidFill>
        </a:ln>
      </dgm:spPr>
      <dgm:t>
        <a:bodyPr/>
        <a:lstStyle/>
        <a:p>
          <a:endParaRPr lang="fr-BE"/>
        </a:p>
      </dgm:t>
    </dgm:pt>
    <dgm:pt modelId="{05928F8E-A464-4647-AED2-C86D8101EFD7}" type="sibTrans" cxnId="{E0176236-48B6-4A74-B57E-F0C6C5783A65}">
      <dgm:prSet/>
      <dgm:spPr/>
      <dgm:t>
        <a:bodyPr/>
        <a:lstStyle/>
        <a:p>
          <a:endParaRPr lang="fr-BE"/>
        </a:p>
      </dgm:t>
    </dgm:pt>
    <dgm:pt modelId="{DC335B56-FB38-4EA6-8CCE-85E779B10281}" type="pres">
      <dgm:prSet presAssocID="{00CCE98B-8933-4F86-80C2-F0F60B6ED2EF}" presName="cycle" presStyleCnt="0">
        <dgm:presLayoutVars>
          <dgm:chMax val="1"/>
          <dgm:dir/>
          <dgm:animLvl val="ctr"/>
          <dgm:resizeHandles val="exact"/>
        </dgm:presLayoutVars>
      </dgm:prSet>
      <dgm:spPr/>
      <dgm:t>
        <a:bodyPr/>
        <a:lstStyle/>
        <a:p>
          <a:endParaRPr lang="fr-BE"/>
        </a:p>
      </dgm:t>
    </dgm:pt>
    <dgm:pt modelId="{21A462EA-B488-469F-ADB4-1AEDA2928E02}" type="pres">
      <dgm:prSet presAssocID="{5B7E5EA9-E1AF-42EF-B5B9-87305A54E1AA}" presName="centerShape" presStyleLbl="node0" presStyleIdx="0" presStyleCnt="1" custLinFactNeighborX="-1841" custLinFactNeighborY="-33979"/>
      <dgm:spPr/>
      <dgm:t>
        <a:bodyPr/>
        <a:lstStyle/>
        <a:p>
          <a:endParaRPr lang="fr-BE"/>
        </a:p>
      </dgm:t>
    </dgm:pt>
    <dgm:pt modelId="{A901E724-620F-4C53-81C4-3EBCF39D8CAA}" type="pres">
      <dgm:prSet presAssocID="{ACC441D5-1467-4935-BB0D-004002FF6891}" presName="Name9" presStyleLbl="parChTrans1D2" presStyleIdx="0" presStyleCnt="5"/>
      <dgm:spPr/>
      <dgm:t>
        <a:bodyPr/>
        <a:lstStyle/>
        <a:p>
          <a:endParaRPr lang="fr-BE"/>
        </a:p>
      </dgm:t>
    </dgm:pt>
    <dgm:pt modelId="{27FF56CB-E1B2-4877-91B3-9E50DCD7BB2F}" type="pres">
      <dgm:prSet presAssocID="{ACC441D5-1467-4935-BB0D-004002FF6891}" presName="connTx" presStyleLbl="parChTrans1D2" presStyleIdx="0" presStyleCnt="5"/>
      <dgm:spPr/>
      <dgm:t>
        <a:bodyPr/>
        <a:lstStyle/>
        <a:p>
          <a:endParaRPr lang="fr-BE"/>
        </a:p>
      </dgm:t>
    </dgm:pt>
    <dgm:pt modelId="{093224E2-379B-4728-BE8B-1126A69515C3}" type="pres">
      <dgm:prSet presAssocID="{06BEF5D2-3E43-4BE9-830C-A1B176F3828C}" presName="node" presStyleLbl="node1" presStyleIdx="0" presStyleCnt="5" custScaleX="108633" custScaleY="108633" custRadScaleRad="160250" custRadScaleInc="149093">
        <dgm:presLayoutVars>
          <dgm:bulletEnabled val="1"/>
        </dgm:presLayoutVars>
      </dgm:prSet>
      <dgm:spPr/>
      <dgm:t>
        <a:bodyPr/>
        <a:lstStyle/>
        <a:p>
          <a:endParaRPr lang="fr-BE"/>
        </a:p>
      </dgm:t>
    </dgm:pt>
    <dgm:pt modelId="{C4995C9C-5623-4FC8-A808-FEF099A0B8D4}" type="pres">
      <dgm:prSet presAssocID="{581DE9D3-833E-4C6F-A3BC-00101F6F43B7}" presName="Name9" presStyleLbl="parChTrans1D2" presStyleIdx="1" presStyleCnt="5"/>
      <dgm:spPr/>
      <dgm:t>
        <a:bodyPr/>
        <a:lstStyle/>
        <a:p>
          <a:endParaRPr lang="fr-BE"/>
        </a:p>
      </dgm:t>
    </dgm:pt>
    <dgm:pt modelId="{3F2F2692-3CA5-4578-B6A8-8367FBC62B14}" type="pres">
      <dgm:prSet presAssocID="{581DE9D3-833E-4C6F-A3BC-00101F6F43B7}" presName="connTx" presStyleLbl="parChTrans1D2" presStyleIdx="1" presStyleCnt="5"/>
      <dgm:spPr/>
      <dgm:t>
        <a:bodyPr/>
        <a:lstStyle/>
        <a:p>
          <a:endParaRPr lang="fr-BE"/>
        </a:p>
      </dgm:t>
    </dgm:pt>
    <dgm:pt modelId="{C438DA01-EB14-49F2-A8F7-A8C08DC99D01}" type="pres">
      <dgm:prSet presAssocID="{8BA5494B-DA73-4256-B5BF-F7535620FDBA}" presName="node" presStyleLbl="node1" presStyleIdx="1" presStyleCnt="5" custScaleX="110840" custScaleY="110840" custRadScaleRad="159235" custRadScaleInc="-348002">
        <dgm:presLayoutVars>
          <dgm:bulletEnabled val="1"/>
        </dgm:presLayoutVars>
      </dgm:prSet>
      <dgm:spPr/>
      <dgm:t>
        <a:bodyPr/>
        <a:lstStyle/>
        <a:p>
          <a:endParaRPr lang="fr-BE"/>
        </a:p>
      </dgm:t>
    </dgm:pt>
    <dgm:pt modelId="{928EA029-0B6D-4917-A15F-48ABF7E9386F}" type="pres">
      <dgm:prSet presAssocID="{DAD33BD0-DCE3-465B-A1FF-0E68647DE68D}" presName="Name9" presStyleLbl="parChTrans1D2" presStyleIdx="2" presStyleCnt="5"/>
      <dgm:spPr/>
      <dgm:t>
        <a:bodyPr/>
        <a:lstStyle/>
        <a:p>
          <a:endParaRPr lang="fr-BE"/>
        </a:p>
      </dgm:t>
    </dgm:pt>
    <dgm:pt modelId="{C61371DC-F827-4645-A0F2-92A7BCF35822}" type="pres">
      <dgm:prSet presAssocID="{DAD33BD0-DCE3-465B-A1FF-0E68647DE68D}" presName="connTx" presStyleLbl="parChTrans1D2" presStyleIdx="2" presStyleCnt="5"/>
      <dgm:spPr/>
      <dgm:t>
        <a:bodyPr/>
        <a:lstStyle/>
        <a:p>
          <a:endParaRPr lang="fr-BE"/>
        </a:p>
      </dgm:t>
    </dgm:pt>
    <dgm:pt modelId="{6D2AD064-5744-421C-8C7F-A129BD06BDE0}" type="pres">
      <dgm:prSet presAssocID="{DC30568C-23A4-4FD5-9A50-F62402B1806C}" presName="node" presStyleLbl="node1" presStyleIdx="2" presStyleCnt="5" custScaleX="97706" custScaleY="97706" custRadScaleRad="37019" custRadScaleInc="103538">
        <dgm:presLayoutVars>
          <dgm:bulletEnabled val="1"/>
        </dgm:presLayoutVars>
      </dgm:prSet>
      <dgm:spPr/>
      <dgm:t>
        <a:bodyPr/>
        <a:lstStyle/>
        <a:p>
          <a:endParaRPr lang="fr-BE"/>
        </a:p>
      </dgm:t>
    </dgm:pt>
    <dgm:pt modelId="{BF74283E-BAE5-4CCC-8D97-FC0363C608DB}" type="pres">
      <dgm:prSet presAssocID="{F3BA08DB-3D1C-4E6B-83E7-98CDAC5B8CB7}" presName="Name9" presStyleLbl="parChTrans1D2" presStyleIdx="3" presStyleCnt="5"/>
      <dgm:spPr/>
      <dgm:t>
        <a:bodyPr/>
        <a:lstStyle/>
        <a:p>
          <a:endParaRPr lang="fr-BE"/>
        </a:p>
      </dgm:t>
    </dgm:pt>
    <dgm:pt modelId="{684AC2FC-DCF8-4DA0-954F-44AEC7CB2734}" type="pres">
      <dgm:prSet presAssocID="{F3BA08DB-3D1C-4E6B-83E7-98CDAC5B8CB7}" presName="connTx" presStyleLbl="parChTrans1D2" presStyleIdx="3" presStyleCnt="5"/>
      <dgm:spPr/>
      <dgm:t>
        <a:bodyPr/>
        <a:lstStyle/>
        <a:p>
          <a:endParaRPr lang="fr-BE"/>
        </a:p>
      </dgm:t>
    </dgm:pt>
    <dgm:pt modelId="{A8944A98-5766-4BA6-8F8E-77BFA139D18F}" type="pres">
      <dgm:prSet presAssocID="{FA935B9E-089E-4015-A55A-274D0E84911A}" presName="node" presStyleLbl="node1" presStyleIdx="3" presStyleCnt="5" custScaleX="107763" custScaleY="107763" custRadScaleRad="128188" custRadScaleInc="-312486">
        <dgm:presLayoutVars>
          <dgm:bulletEnabled val="1"/>
        </dgm:presLayoutVars>
      </dgm:prSet>
      <dgm:spPr/>
      <dgm:t>
        <a:bodyPr/>
        <a:lstStyle/>
        <a:p>
          <a:endParaRPr lang="fr-BE"/>
        </a:p>
      </dgm:t>
    </dgm:pt>
    <dgm:pt modelId="{FD6B2034-EE67-4C43-9149-F57AB8B9AB69}" type="pres">
      <dgm:prSet presAssocID="{1025510F-19BD-40C4-AA56-CECFD3DAC1BA}" presName="Name9" presStyleLbl="parChTrans1D2" presStyleIdx="4" presStyleCnt="5"/>
      <dgm:spPr/>
      <dgm:t>
        <a:bodyPr/>
        <a:lstStyle/>
        <a:p>
          <a:endParaRPr lang="fr-BE"/>
        </a:p>
      </dgm:t>
    </dgm:pt>
    <dgm:pt modelId="{146FB697-3890-4F41-95CD-360516E45DF8}" type="pres">
      <dgm:prSet presAssocID="{1025510F-19BD-40C4-AA56-CECFD3DAC1BA}" presName="connTx" presStyleLbl="parChTrans1D2" presStyleIdx="4" presStyleCnt="5"/>
      <dgm:spPr/>
      <dgm:t>
        <a:bodyPr/>
        <a:lstStyle/>
        <a:p>
          <a:endParaRPr lang="fr-BE"/>
        </a:p>
      </dgm:t>
    </dgm:pt>
    <dgm:pt modelId="{2AF93809-F867-4F3B-A959-3659652C9E5B}" type="pres">
      <dgm:prSet presAssocID="{319E5A83-138E-4D31-B110-26C6ABAF6A1A}" presName="node" presStyleLbl="node1" presStyleIdx="4" presStyleCnt="5" custScaleX="87138" custScaleY="87138" custRadScaleRad="136871" custRadScaleInc="-83905">
        <dgm:presLayoutVars>
          <dgm:bulletEnabled val="1"/>
        </dgm:presLayoutVars>
      </dgm:prSet>
      <dgm:spPr/>
      <dgm:t>
        <a:bodyPr/>
        <a:lstStyle/>
        <a:p>
          <a:endParaRPr lang="fr-BE"/>
        </a:p>
      </dgm:t>
    </dgm:pt>
  </dgm:ptLst>
  <dgm:cxnLst>
    <dgm:cxn modelId="{1CA97E1F-7154-4B04-8AD2-233102389DC7}" type="presOf" srcId="{ACC441D5-1467-4935-BB0D-004002FF6891}" destId="{27FF56CB-E1B2-4877-91B3-9E50DCD7BB2F}" srcOrd="1" destOrd="0" presId="urn:microsoft.com/office/officeart/2005/8/layout/radial1"/>
    <dgm:cxn modelId="{434D2424-01BD-47E2-80FF-36127E753C89}" type="presOf" srcId="{F3BA08DB-3D1C-4E6B-83E7-98CDAC5B8CB7}" destId="{BF74283E-BAE5-4CCC-8D97-FC0363C608DB}" srcOrd="0" destOrd="0" presId="urn:microsoft.com/office/officeart/2005/8/layout/radial1"/>
    <dgm:cxn modelId="{56BA87EA-1946-4D23-924B-C8927769DCB1}" type="presOf" srcId="{DAD33BD0-DCE3-465B-A1FF-0E68647DE68D}" destId="{928EA029-0B6D-4917-A15F-48ABF7E9386F}" srcOrd="0" destOrd="0" presId="urn:microsoft.com/office/officeart/2005/8/layout/radial1"/>
    <dgm:cxn modelId="{2CC40D60-2794-4F1D-853F-CDFE3760E0BC}" type="presOf" srcId="{319E5A83-138E-4D31-B110-26C6ABAF6A1A}" destId="{2AF93809-F867-4F3B-A959-3659652C9E5B}" srcOrd="0" destOrd="0" presId="urn:microsoft.com/office/officeart/2005/8/layout/radial1"/>
    <dgm:cxn modelId="{FC2D6372-E50A-44B9-A894-1B5675646AD9}" type="presOf" srcId="{FA935B9E-089E-4015-A55A-274D0E84911A}" destId="{A8944A98-5766-4BA6-8F8E-77BFA139D18F}" srcOrd="0" destOrd="0" presId="urn:microsoft.com/office/officeart/2005/8/layout/radial1"/>
    <dgm:cxn modelId="{396DF9C0-D545-4E0D-A653-124AD2E99D56}" type="presOf" srcId="{1025510F-19BD-40C4-AA56-CECFD3DAC1BA}" destId="{FD6B2034-EE67-4C43-9149-F57AB8B9AB69}" srcOrd="0" destOrd="0" presId="urn:microsoft.com/office/officeart/2005/8/layout/radial1"/>
    <dgm:cxn modelId="{45C88897-4D46-40CC-B53C-91EDADC543B6}" srcId="{5B7E5EA9-E1AF-42EF-B5B9-87305A54E1AA}" destId="{319E5A83-138E-4D31-B110-26C6ABAF6A1A}" srcOrd="4" destOrd="0" parTransId="{1025510F-19BD-40C4-AA56-CECFD3DAC1BA}" sibTransId="{D9D43C29-A96D-4187-BE33-179A7E43C7C9}"/>
    <dgm:cxn modelId="{EE11928C-3DB3-444F-BF95-395BBE518294}" type="presOf" srcId="{00CCE98B-8933-4F86-80C2-F0F60B6ED2EF}" destId="{DC335B56-FB38-4EA6-8CCE-85E779B10281}" srcOrd="0" destOrd="0" presId="urn:microsoft.com/office/officeart/2005/8/layout/radial1"/>
    <dgm:cxn modelId="{78B30750-81C5-4BEC-9FA6-78FD8D571086}" type="presOf" srcId="{1025510F-19BD-40C4-AA56-CECFD3DAC1BA}" destId="{146FB697-3890-4F41-95CD-360516E45DF8}" srcOrd="1" destOrd="0" presId="urn:microsoft.com/office/officeart/2005/8/layout/radial1"/>
    <dgm:cxn modelId="{8D7D190E-BDDA-4EC0-BFB6-443A9BF40D31}" type="presOf" srcId="{8BA5494B-DA73-4256-B5BF-F7535620FDBA}" destId="{C438DA01-EB14-49F2-A8F7-A8C08DC99D01}" srcOrd="0" destOrd="0" presId="urn:microsoft.com/office/officeart/2005/8/layout/radial1"/>
    <dgm:cxn modelId="{25EA76B8-75F5-4C4B-9845-5587256564DB}" type="presOf" srcId="{ACC441D5-1467-4935-BB0D-004002FF6891}" destId="{A901E724-620F-4C53-81C4-3EBCF39D8CAA}" srcOrd="0" destOrd="0" presId="urn:microsoft.com/office/officeart/2005/8/layout/radial1"/>
    <dgm:cxn modelId="{B7CB1423-53CD-4338-9B0D-26F6832B4469}" type="presOf" srcId="{F3BA08DB-3D1C-4E6B-83E7-98CDAC5B8CB7}" destId="{684AC2FC-DCF8-4DA0-954F-44AEC7CB2734}" srcOrd="1" destOrd="0" presId="urn:microsoft.com/office/officeart/2005/8/layout/radial1"/>
    <dgm:cxn modelId="{04353FE1-0A35-4F0E-A1BF-46CFB8D15676}" type="presOf" srcId="{581DE9D3-833E-4C6F-A3BC-00101F6F43B7}" destId="{C4995C9C-5623-4FC8-A808-FEF099A0B8D4}" srcOrd="0" destOrd="0" presId="urn:microsoft.com/office/officeart/2005/8/layout/radial1"/>
    <dgm:cxn modelId="{DDFDD084-8047-4448-BFD5-9FAA5170DBB6}" type="presOf" srcId="{581DE9D3-833E-4C6F-A3BC-00101F6F43B7}" destId="{3F2F2692-3CA5-4578-B6A8-8367FBC62B14}" srcOrd="1" destOrd="0" presId="urn:microsoft.com/office/officeart/2005/8/layout/radial1"/>
    <dgm:cxn modelId="{EC2D1805-6DB7-4DD9-808C-861EE3F76321}" srcId="{5B7E5EA9-E1AF-42EF-B5B9-87305A54E1AA}" destId="{DC30568C-23A4-4FD5-9A50-F62402B1806C}" srcOrd="2" destOrd="0" parTransId="{DAD33BD0-DCE3-465B-A1FF-0E68647DE68D}" sibTransId="{3A8CF48A-9B26-4DB2-A89F-BD28D3FC6E88}"/>
    <dgm:cxn modelId="{F6ABA4BE-CA4E-4F54-AAAE-9F3630FE2ADF}" srcId="{00CCE98B-8933-4F86-80C2-F0F60B6ED2EF}" destId="{5B7E5EA9-E1AF-42EF-B5B9-87305A54E1AA}" srcOrd="0" destOrd="0" parTransId="{6E22C648-40DF-4BF5-8F7F-485FEEA1FBF1}" sibTransId="{C523AF2A-B575-45B8-ABB3-E7CDFA4868F4}"/>
    <dgm:cxn modelId="{E0176236-48B6-4A74-B57E-F0C6C5783A65}" srcId="{5B7E5EA9-E1AF-42EF-B5B9-87305A54E1AA}" destId="{FA935B9E-089E-4015-A55A-274D0E84911A}" srcOrd="3" destOrd="0" parTransId="{F3BA08DB-3D1C-4E6B-83E7-98CDAC5B8CB7}" sibTransId="{05928F8E-A464-4647-AED2-C86D8101EFD7}"/>
    <dgm:cxn modelId="{00594887-7313-4EF6-8893-F72CDABA90C3}" srcId="{5B7E5EA9-E1AF-42EF-B5B9-87305A54E1AA}" destId="{06BEF5D2-3E43-4BE9-830C-A1B176F3828C}" srcOrd="0" destOrd="0" parTransId="{ACC441D5-1467-4935-BB0D-004002FF6891}" sibTransId="{C696EFD0-F96F-47C4-B387-C7A92D0E928E}"/>
    <dgm:cxn modelId="{7F24E621-E6E1-41C7-A3E7-3B162FA23901}" type="presOf" srcId="{DAD33BD0-DCE3-465B-A1FF-0E68647DE68D}" destId="{C61371DC-F827-4645-A0F2-92A7BCF35822}" srcOrd="1" destOrd="0" presId="urn:microsoft.com/office/officeart/2005/8/layout/radial1"/>
    <dgm:cxn modelId="{367B6198-878E-4F4D-8544-CFA92EEC0AE2}" srcId="{5B7E5EA9-E1AF-42EF-B5B9-87305A54E1AA}" destId="{8BA5494B-DA73-4256-B5BF-F7535620FDBA}" srcOrd="1" destOrd="0" parTransId="{581DE9D3-833E-4C6F-A3BC-00101F6F43B7}" sibTransId="{EC44F8F4-8400-45E7-B158-4FAA18883CE0}"/>
    <dgm:cxn modelId="{38A4D907-3E02-4043-B326-E7FEB37D829A}" type="presOf" srcId="{5B7E5EA9-E1AF-42EF-B5B9-87305A54E1AA}" destId="{21A462EA-B488-469F-ADB4-1AEDA2928E02}" srcOrd="0" destOrd="0" presId="urn:microsoft.com/office/officeart/2005/8/layout/radial1"/>
    <dgm:cxn modelId="{611032E0-530B-44C3-9C43-AA2CF457BE44}" type="presOf" srcId="{DC30568C-23A4-4FD5-9A50-F62402B1806C}" destId="{6D2AD064-5744-421C-8C7F-A129BD06BDE0}" srcOrd="0" destOrd="0" presId="urn:microsoft.com/office/officeart/2005/8/layout/radial1"/>
    <dgm:cxn modelId="{1A880C54-D947-4830-8771-352509DB5DFE}" type="presOf" srcId="{06BEF5D2-3E43-4BE9-830C-A1B176F3828C}" destId="{093224E2-379B-4728-BE8B-1126A69515C3}" srcOrd="0" destOrd="0" presId="urn:microsoft.com/office/officeart/2005/8/layout/radial1"/>
    <dgm:cxn modelId="{AFFE9ACF-EEBB-4F8E-942F-8A519844FFBC}" type="presParOf" srcId="{DC335B56-FB38-4EA6-8CCE-85E779B10281}" destId="{21A462EA-B488-469F-ADB4-1AEDA2928E02}" srcOrd="0" destOrd="0" presId="urn:microsoft.com/office/officeart/2005/8/layout/radial1"/>
    <dgm:cxn modelId="{823AEAA2-72E2-4AF6-8301-F51FF55D29AB}" type="presParOf" srcId="{DC335B56-FB38-4EA6-8CCE-85E779B10281}" destId="{A901E724-620F-4C53-81C4-3EBCF39D8CAA}" srcOrd="1" destOrd="0" presId="urn:microsoft.com/office/officeart/2005/8/layout/radial1"/>
    <dgm:cxn modelId="{106A2869-84B1-4462-B66B-7FDE43968DD9}" type="presParOf" srcId="{A901E724-620F-4C53-81C4-3EBCF39D8CAA}" destId="{27FF56CB-E1B2-4877-91B3-9E50DCD7BB2F}" srcOrd="0" destOrd="0" presId="urn:microsoft.com/office/officeart/2005/8/layout/radial1"/>
    <dgm:cxn modelId="{A0775DE6-C11F-48C0-B7E3-F767F93D1EE5}" type="presParOf" srcId="{DC335B56-FB38-4EA6-8CCE-85E779B10281}" destId="{093224E2-379B-4728-BE8B-1126A69515C3}" srcOrd="2" destOrd="0" presId="urn:microsoft.com/office/officeart/2005/8/layout/radial1"/>
    <dgm:cxn modelId="{CF3A6617-9937-44DF-80CE-3FDEE334F65A}" type="presParOf" srcId="{DC335B56-FB38-4EA6-8CCE-85E779B10281}" destId="{C4995C9C-5623-4FC8-A808-FEF099A0B8D4}" srcOrd="3" destOrd="0" presId="urn:microsoft.com/office/officeart/2005/8/layout/radial1"/>
    <dgm:cxn modelId="{CED67BC6-A4B2-4E91-B5C9-5E12908BF8FF}" type="presParOf" srcId="{C4995C9C-5623-4FC8-A808-FEF099A0B8D4}" destId="{3F2F2692-3CA5-4578-B6A8-8367FBC62B14}" srcOrd="0" destOrd="0" presId="urn:microsoft.com/office/officeart/2005/8/layout/radial1"/>
    <dgm:cxn modelId="{7343842F-5986-4E9F-88CA-B7750CD5637E}" type="presParOf" srcId="{DC335B56-FB38-4EA6-8CCE-85E779B10281}" destId="{C438DA01-EB14-49F2-A8F7-A8C08DC99D01}" srcOrd="4" destOrd="0" presId="urn:microsoft.com/office/officeart/2005/8/layout/radial1"/>
    <dgm:cxn modelId="{E53BEF4F-E715-4C04-979D-7862CDA8DB7B}" type="presParOf" srcId="{DC335B56-FB38-4EA6-8CCE-85E779B10281}" destId="{928EA029-0B6D-4917-A15F-48ABF7E9386F}" srcOrd="5" destOrd="0" presId="urn:microsoft.com/office/officeart/2005/8/layout/radial1"/>
    <dgm:cxn modelId="{BBE15EA7-2DE6-4470-9861-0D536B4A518D}" type="presParOf" srcId="{928EA029-0B6D-4917-A15F-48ABF7E9386F}" destId="{C61371DC-F827-4645-A0F2-92A7BCF35822}" srcOrd="0" destOrd="0" presId="urn:microsoft.com/office/officeart/2005/8/layout/radial1"/>
    <dgm:cxn modelId="{2319BF58-498E-4F44-9CD6-49B192389ED7}" type="presParOf" srcId="{DC335B56-FB38-4EA6-8CCE-85E779B10281}" destId="{6D2AD064-5744-421C-8C7F-A129BD06BDE0}" srcOrd="6" destOrd="0" presId="urn:microsoft.com/office/officeart/2005/8/layout/radial1"/>
    <dgm:cxn modelId="{D4630D10-4C5B-4AB2-8B2F-9DD43A4BF28D}" type="presParOf" srcId="{DC335B56-FB38-4EA6-8CCE-85E779B10281}" destId="{BF74283E-BAE5-4CCC-8D97-FC0363C608DB}" srcOrd="7" destOrd="0" presId="urn:microsoft.com/office/officeart/2005/8/layout/radial1"/>
    <dgm:cxn modelId="{2B8B0601-831A-4948-9F21-FAFDF3E21CA5}" type="presParOf" srcId="{BF74283E-BAE5-4CCC-8D97-FC0363C608DB}" destId="{684AC2FC-DCF8-4DA0-954F-44AEC7CB2734}" srcOrd="0" destOrd="0" presId="urn:microsoft.com/office/officeart/2005/8/layout/radial1"/>
    <dgm:cxn modelId="{C0B12BD6-616A-4F6C-9744-709C8D202A44}" type="presParOf" srcId="{DC335B56-FB38-4EA6-8CCE-85E779B10281}" destId="{A8944A98-5766-4BA6-8F8E-77BFA139D18F}" srcOrd="8" destOrd="0" presId="urn:microsoft.com/office/officeart/2005/8/layout/radial1"/>
    <dgm:cxn modelId="{7E9CA738-1B75-4AAD-B2DC-85E02D4F91B4}" type="presParOf" srcId="{DC335B56-FB38-4EA6-8CCE-85E779B10281}" destId="{FD6B2034-EE67-4C43-9149-F57AB8B9AB69}" srcOrd="9" destOrd="0" presId="urn:microsoft.com/office/officeart/2005/8/layout/radial1"/>
    <dgm:cxn modelId="{7DB94A4B-28ED-4EFE-9E36-C45DB8F87A1E}" type="presParOf" srcId="{FD6B2034-EE67-4C43-9149-F57AB8B9AB69}" destId="{146FB697-3890-4F41-95CD-360516E45DF8}" srcOrd="0" destOrd="0" presId="urn:microsoft.com/office/officeart/2005/8/layout/radial1"/>
    <dgm:cxn modelId="{F64842FC-CD4D-4EBA-84D0-2D04ADFE54A8}" type="presParOf" srcId="{DC335B56-FB38-4EA6-8CCE-85E779B10281}" destId="{2AF93809-F867-4F3B-A959-3659652C9E5B}" srcOrd="10" destOrd="0" presId="urn:microsoft.com/office/officeart/2005/8/layout/radial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A462EA-B488-469F-ADB4-1AEDA2928E02}">
      <dsp:nvSpPr>
        <dsp:cNvPr id="0" name=""/>
        <dsp:cNvSpPr/>
      </dsp:nvSpPr>
      <dsp:spPr>
        <a:xfrm>
          <a:off x="3477222" y="824468"/>
          <a:ext cx="1802994" cy="1802994"/>
        </a:xfrm>
        <a:prstGeom prst="ellipse">
          <a:avLst/>
        </a:prstGeom>
        <a:solidFill>
          <a:schemeClr val="bg1"/>
        </a:solidFill>
        <a:ln w="76200" cap="flat" cmpd="sng" algn="ctr">
          <a:solidFill>
            <a:srgbClr val="BAD01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it-IT" sz="2900" b="1" kern="1200" dirty="0">
              <a:solidFill>
                <a:srgbClr val="BAD016"/>
              </a:solidFill>
              <a:latin typeface="Century Gothic" panose="020B0502020202020204" pitchFamily="34" charset="0"/>
              <a:ea typeface="+mj-ea"/>
              <a:cs typeface="+mj-cs"/>
            </a:rPr>
            <a:t>Where we are today</a:t>
          </a:r>
          <a:endParaRPr lang="fr-BE" sz="2900" kern="1200" dirty="0"/>
        </a:p>
      </dsp:txBody>
      <dsp:txXfrm>
        <a:off x="3741264" y="1088510"/>
        <a:ext cx="1274910" cy="1274910"/>
      </dsp:txXfrm>
    </dsp:sp>
    <dsp:sp modelId="{A901E724-620F-4C53-81C4-3EBCF39D8CAA}">
      <dsp:nvSpPr>
        <dsp:cNvPr id="0" name=""/>
        <dsp:cNvSpPr/>
      </dsp:nvSpPr>
      <dsp:spPr>
        <a:xfrm rot="20911098">
          <a:off x="5249164" y="1399350"/>
          <a:ext cx="1300357" cy="35492"/>
        </a:xfrm>
        <a:custGeom>
          <a:avLst/>
          <a:gdLst/>
          <a:ahLst/>
          <a:cxnLst/>
          <a:rect l="0" t="0" r="0" b="0"/>
          <a:pathLst>
            <a:path>
              <a:moveTo>
                <a:pt x="0" y="17746"/>
              </a:moveTo>
              <a:lnTo>
                <a:pt x="1300357" y="17746"/>
              </a:lnTo>
            </a:path>
          </a:pathLst>
        </a:custGeom>
        <a:noFill/>
        <a:ln w="12700" cap="flat" cmpd="sng" algn="ctr">
          <a:solidFill>
            <a:srgbClr val="BAD016"/>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BE" sz="500" kern="1200"/>
        </a:p>
      </dsp:txBody>
      <dsp:txXfrm>
        <a:off x="5866834" y="1384587"/>
        <a:ext cx="65017" cy="65017"/>
      </dsp:txXfrm>
    </dsp:sp>
    <dsp:sp modelId="{093224E2-379B-4728-BE8B-1126A69515C3}">
      <dsp:nvSpPr>
        <dsp:cNvPr id="0" name=""/>
        <dsp:cNvSpPr/>
      </dsp:nvSpPr>
      <dsp:spPr>
        <a:xfrm>
          <a:off x="6516913" y="113412"/>
          <a:ext cx="1958646" cy="1958646"/>
        </a:xfrm>
        <a:prstGeom prst="ellipse">
          <a:avLst/>
        </a:prstGeom>
        <a:blipFill dpi="0" rotWithShape="0">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76200" cap="flat" cmpd="sng" algn="ctr">
          <a:solidFill>
            <a:srgbClr val="203C8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fr-BE" sz="6500" kern="1200" dirty="0"/>
            <a:t> </a:t>
          </a:r>
        </a:p>
      </dsp:txBody>
      <dsp:txXfrm>
        <a:off x="6803750" y="400249"/>
        <a:ext cx="1384972" cy="1384972"/>
      </dsp:txXfrm>
    </dsp:sp>
    <dsp:sp modelId="{C4995C9C-5623-4FC8-A808-FEF099A0B8D4}">
      <dsp:nvSpPr>
        <dsp:cNvPr id="0" name=""/>
        <dsp:cNvSpPr/>
      </dsp:nvSpPr>
      <dsp:spPr>
        <a:xfrm rot="11543845">
          <a:off x="2431879" y="1398855"/>
          <a:ext cx="1078943" cy="35492"/>
        </a:xfrm>
        <a:custGeom>
          <a:avLst/>
          <a:gdLst/>
          <a:ahLst/>
          <a:cxnLst/>
          <a:rect l="0" t="0" r="0" b="0"/>
          <a:pathLst>
            <a:path>
              <a:moveTo>
                <a:pt x="0" y="17746"/>
              </a:moveTo>
              <a:lnTo>
                <a:pt x="1078943" y="17746"/>
              </a:lnTo>
            </a:path>
          </a:pathLst>
        </a:custGeom>
        <a:noFill/>
        <a:ln w="12700" cap="flat" cmpd="sng" algn="ctr">
          <a:solidFill>
            <a:srgbClr val="BAD016"/>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BE" sz="500" kern="1200"/>
        </a:p>
      </dsp:txBody>
      <dsp:txXfrm rot="10800000">
        <a:off x="2944377" y="1389628"/>
        <a:ext cx="53947" cy="53947"/>
      </dsp:txXfrm>
    </dsp:sp>
    <dsp:sp modelId="{C438DA01-EB14-49F2-A8F7-A8C08DC99D01}">
      <dsp:nvSpPr>
        <dsp:cNvPr id="0" name=""/>
        <dsp:cNvSpPr/>
      </dsp:nvSpPr>
      <dsp:spPr>
        <a:xfrm>
          <a:off x="469319" y="87038"/>
          <a:ext cx="1998438" cy="1998438"/>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76200" cap="flat" cmpd="sng" algn="ctr">
          <a:solidFill>
            <a:srgbClr val="DD75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endParaRPr lang="fr-BE" sz="3800" kern="1200" dirty="0"/>
        </a:p>
      </dsp:txBody>
      <dsp:txXfrm>
        <a:off x="761983" y="379702"/>
        <a:ext cx="1413110" cy="1413110"/>
      </dsp:txXfrm>
    </dsp:sp>
    <dsp:sp modelId="{928EA029-0B6D-4917-A15F-48ABF7E9386F}">
      <dsp:nvSpPr>
        <dsp:cNvPr id="0" name=""/>
        <dsp:cNvSpPr/>
      </dsp:nvSpPr>
      <dsp:spPr>
        <a:xfrm rot="5306385">
          <a:off x="4071077" y="2950741"/>
          <a:ext cx="682971" cy="35492"/>
        </a:xfrm>
        <a:custGeom>
          <a:avLst/>
          <a:gdLst/>
          <a:ahLst/>
          <a:cxnLst/>
          <a:rect l="0" t="0" r="0" b="0"/>
          <a:pathLst>
            <a:path>
              <a:moveTo>
                <a:pt x="0" y="17746"/>
              </a:moveTo>
              <a:lnTo>
                <a:pt x="682971" y="17746"/>
              </a:lnTo>
            </a:path>
          </a:pathLst>
        </a:custGeom>
        <a:noFill/>
        <a:ln w="12700" cap="flat" cmpd="sng" algn="ctr">
          <a:solidFill>
            <a:srgbClr val="BAD016"/>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BE" sz="500" kern="1200"/>
        </a:p>
      </dsp:txBody>
      <dsp:txXfrm>
        <a:off x="4395489" y="2951413"/>
        <a:ext cx="34148" cy="34148"/>
      </dsp:txXfrm>
    </dsp:sp>
    <dsp:sp modelId="{6D2AD064-5744-421C-8C7F-A129BD06BDE0}">
      <dsp:nvSpPr>
        <dsp:cNvPr id="0" name=""/>
        <dsp:cNvSpPr/>
      </dsp:nvSpPr>
      <dsp:spPr>
        <a:xfrm>
          <a:off x="3565027" y="3309519"/>
          <a:ext cx="1761633" cy="1761633"/>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76200" cap="flat" cmpd="sng" algn="ctr">
          <a:solidFill>
            <a:srgbClr val="6F2B4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fr-BE" sz="6500" kern="1200" dirty="0"/>
            <a:t> </a:t>
          </a:r>
        </a:p>
      </dsp:txBody>
      <dsp:txXfrm>
        <a:off x="3823012" y="3567504"/>
        <a:ext cx="1245663" cy="1245663"/>
      </dsp:txXfrm>
    </dsp:sp>
    <dsp:sp modelId="{BF74283E-BAE5-4CCC-8D97-FC0363C608DB}">
      <dsp:nvSpPr>
        <dsp:cNvPr id="0" name=""/>
        <dsp:cNvSpPr/>
      </dsp:nvSpPr>
      <dsp:spPr>
        <a:xfrm rot="2240304">
          <a:off x="4873764" y="2911160"/>
          <a:ext cx="2163694" cy="35492"/>
        </a:xfrm>
        <a:custGeom>
          <a:avLst/>
          <a:gdLst/>
          <a:ahLst/>
          <a:cxnLst/>
          <a:rect l="0" t="0" r="0" b="0"/>
          <a:pathLst>
            <a:path>
              <a:moveTo>
                <a:pt x="0" y="17746"/>
              </a:moveTo>
              <a:lnTo>
                <a:pt x="2163694" y="17746"/>
              </a:lnTo>
            </a:path>
          </a:pathLst>
        </a:custGeom>
        <a:noFill/>
        <a:ln w="12700" cap="flat" cmpd="sng" algn="ctr">
          <a:solidFill>
            <a:srgbClr val="BAD016"/>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fr-BE" sz="700" kern="1200"/>
        </a:p>
      </dsp:txBody>
      <dsp:txXfrm>
        <a:off x="5901518" y="2874813"/>
        <a:ext cx="108184" cy="108184"/>
      </dsp:txXfrm>
    </dsp:sp>
    <dsp:sp modelId="{A8944A98-5766-4BA6-8F8E-77BFA139D18F}">
      <dsp:nvSpPr>
        <dsp:cNvPr id="0" name=""/>
        <dsp:cNvSpPr/>
      </dsp:nvSpPr>
      <dsp:spPr>
        <a:xfrm>
          <a:off x="6667358" y="3300148"/>
          <a:ext cx="1448219" cy="1448219"/>
        </a:xfrm>
        <a:prstGeom prst="ellipse">
          <a:avLst/>
        </a:prstGeom>
        <a:blipFill dpi="0" rotWithShape="0">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76200" cap="flat" cmpd="sng" algn="ctr">
          <a:solidFill>
            <a:srgbClr val="3CB9BD"/>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fr-BE" sz="6500" kern="1200" dirty="0"/>
            <a:t> </a:t>
          </a:r>
        </a:p>
      </dsp:txBody>
      <dsp:txXfrm>
        <a:off x="6879445" y="3512235"/>
        <a:ext cx="1024045" cy="1024045"/>
      </dsp:txXfrm>
    </dsp:sp>
    <dsp:sp modelId="{FD6B2034-EE67-4C43-9149-F57AB8B9AB69}">
      <dsp:nvSpPr>
        <dsp:cNvPr id="0" name=""/>
        <dsp:cNvSpPr/>
      </dsp:nvSpPr>
      <dsp:spPr>
        <a:xfrm rot="8387220">
          <a:off x="2007233" y="2906381"/>
          <a:ext cx="1908608" cy="35492"/>
        </a:xfrm>
        <a:custGeom>
          <a:avLst/>
          <a:gdLst/>
          <a:ahLst/>
          <a:cxnLst/>
          <a:rect l="0" t="0" r="0" b="0"/>
          <a:pathLst>
            <a:path>
              <a:moveTo>
                <a:pt x="0" y="17746"/>
              </a:moveTo>
              <a:lnTo>
                <a:pt x="1908608" y="17746"/>
              </a:lnTo>
            </a:path>
          </a:pathLst>
        </a:custGeom>
        <a:noFill/>
        <a:ln w="12700" cap="flat" cmpd="sng" algn="ctr">
          <a:solidFill>
            <a:srgbClr val="BAD016"/>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fr-BE" sz="600" kern="1200"/>
        </a:p>
      </dsp:txBody>
      <dsp:txXfrm rot="10800000">
        <a:off x="2913822" y="2876412"/>
        <a:ext cx="95430" cy="95430"/>
      </dsp:txXfrm>
    </dsp:sp>
    <dsp:sp modelId="{2AF93809-F867-4F3B-A959-3659652C9E5B}">
      <dsp:nvSpPr>
        <dsp:cNvPr id="0" name=""/>
        <dsp:cNvSpPr/>
      </dsp:nvSpPr>
      <dsp:spPr>
        <a:xfrm>
          <a:off x="847354" y="3261882"/>
          <a:ext cx="1571093" cy="1571093"/>
        </a:xfrm>
        <a:prstGeom prst="ellipse">
          <a:avLst/>
        </a:prstGeom>
        <a:blipFill dpi="0" rotWithShape="0">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76200" cap="flat" cmpd="sng" algn="ctr">
          <a:solidFill>
            <a:srgbClr val="00853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fr-BE" sz="2400" b="1" kern="1200" dirty="0">
            <a:solidFill>
              <a:schemeClr val="tx1"/>
            </a:solidFill>
            <a:latin typeface="Century Gothic" panose="020B0502020202020204" pitchFamily="34" charset="0"/>
          </a:endParaRPr>
        </a:p>
      </dsp:txBody>
      <dsp:txXfrm>
        <a:off x="1077435" y="3491963"/>
        <a:ext cx="1110931" cy="11109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A462EA-B488-469F-ADB4-1AEDA2928E02}">
      <dsp:nvSpPr>
        <dsp:cNvPr id="0" name=""/>
        <dsp:cNvSpPr/>
      </dsp:nvSpPr>
      <dsp:spPr>
        <a:xfrm>
          <a:off x="3477222" y="779136"/>
          <a:ext cx="1802994" cy="1802994"/>
        </a:xfrm>
        <a:prstGeom prst="ellipse">
          <a:avLst/>
        </a:prstGeom>
        <a:solidFill>
          <a:schemeClr val="bg1"/>
        </a:solidFill>
        <a:ln w="76200" cap="flat" cmpd="sng" algn="ctr">
          <a:solidFill>
            <a:srgbClr val="BAD01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it-IT" sz="2800" b="1" kern="1200" dirty="0">
              <a:solidFill>
                <a:srgbClr val="BAD016"/>
              </a:solidFill>
              <a:latin typeface="Century Gothic" panose="020B0502020202020204" pitchFamily="34" charset="0"/>
              <a:ea typeface="+mj-ea"/>
              <a:cs typeface="+mj-cs"/>
            </a:rPr>
            <a:t>Path-way</a:t>
          </a:r>
          <a:br>
            <a:rPr lang="it-IT" sz="2800" b="1" kern="1200" dirty="0">
              <a:solidFill>
                <a:srgbClr val="BAD016"/>
              </a:solidFill>
              <a:latin typeface="Century Gothic" panose="020B0502020202020204" pitchFamily="34" charset="0"/>
              <a:ea typeface="+mj-ea"/>
              <a:cs typeface="+mj-cs"/>
            </a:rPr>
          </a:br>
          <a:r>
            <a:rPr lang="it-IT" sz="2800" b="1" kern="1200" dirty="0">
              <a:solidFill>
                <a:srgbClr val="BAD016"/>
              </a:solidFill>
              <a:latin typeface="Century Gothic" panose="020B0502020202020204" pitchFamily="34" charset="0"/>
              <a:ea typeface="+mj-ea"/>
              <a:cs typeface="+mj-cs"/>
            </a:rPr>
            <a:t>design</a:t>
          </a:r>
          <a:endParaRPr lang="fr-BE" sz="1800" kern="1200" dirty="0"/>
        </a:p>
      </dsp:txBody>
      <dsp:txXfrm>
        <a:off x="3741264" y="1043178"/>
        <a:ext cx="1274910" cy="1274910"/>
      </dsp:txXfrm>
    </dsp:sp>
    <dsp:sp modelId="{A901E724-620F-4C53-81C4-3EBCF39D8CAA}">
      <dsp:nvSpPr>
        <dsp:cNvPr id="0" name=""/>
        <dsp:cNvSpPr/>
      </dsp:nvSpPr>
      <dsp:spPr>
        <a:xfrm rot="20911098">
          <a:off x="5249164" y="1354018"/>
          <a:ext cx="1300357" cy="35492"/>
        </a:xfrm>
        <a:custGeom>
          <a:avLst/>
          <a:gdLst/>
          <a:ahLst/>
          <a:cxnLst/>
          <a:rect l="0" t="0" r="0" b="0"/>
          <a:pathLst>
            <a:path>
              <a:moveTo>
                <a:pt x="0" y="17746"/>
              </a:moveTo>
              <a:lnTo>
                <a:pt x="1300357" y="17746"/>
              </a:lnTo>
            </a:path>
          </a:pathLst>
        </a:custGeom>
        <a:noFill/>
        <a:ln w="12700" cap="flat" cmpd="sng" algn="ctr">
          <a:solidFill>
            <a:srgbClr val="BAD016"/>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BE" sz="500" kern="1200"/>
        </a:p>
      </dsp:txBody>
      <dsp:txXfrm>
        <a:off x="5866834" y="1339255"/>
        <a:ext cx="65017" cy="65017"/>
      </dsp:txXfrm>
    </dsp:sp>
    <dsp:sp modelId="{093224E2-379B-4728-BE8B-1126A69515C3}">
      <dsp:nvSpPr>
        <dsp:cNvPr id="0" name=""/>
        <dsp:cNvSpPr/>
      </dsp:nvSpPr>
      <dsp:spPr>
        <a:xfrm>
          <a:off x="6516913" y="68080"/>
          <a:ext cx="1958646" cy="1958646"/>
        </a:xfrm>
        <a:prstGeom prst="ellipse">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76200" cap="flat" cmpd="sng" algn="ctr">
          <a:solidFill>
            <a:srgbClr val="203C8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fr-BE" sz="6500" kern="1200" dirty="0"/>
            <a:t> </a:t>
          </a:r>
        </a:p>
      </dsp:txBody>
      <dsp:txXfrm>
        <a:off x="6803750" y="354917"/>
        <a:ext cx="1384972" cy="1384972"/>
      </dsp:txXfrm>
    </dsp:sp>
    <dsp:sp modelId="{C4995C9C-5623-4FC8-A808-FEF099A0B8D4}">
      <dsp:nvSpPr>
        <dsp:cNvPr id="0" name=""/>
        <dsp:cNvSpPr/>
      </dsp:nvSpPr>
      <dsp:spPr>
        <a:xfrm rot="11543845">
          <a:off x="2431879" y="1353524"/>
          <a:ext cx="1078943" cy="35492"/>
        </a:xfrm>
        <a:custGeom>
          <a:avLst/>
          <a:gdLst/>
          <a:ahLst/>
          <a:cxnLst/>
          <a:rect l="0" t="0" r="0" b="0"/>
          <a:pathLst>
            <a:path>
              <a:moveTo>
                <a:pt x="0" y="17746"/>
              </a:moveTo>
              <a:lnTo>
                <a:pt x="1078943" y="17746"/>
              </a:lnTo>
            </a:path>
          </a:pathLst>
        </a:custGeom>
        <a:noFill/>
        <a:ln w="12700" cap="flat" cmpd="sng" algn="ctr">
          <a:solidFill>
            <a:srgbClr val="BAD016"/>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BE" sz="500" kern="1200"/>
        </a:p>
      </dsp:txBody>
      <dsp:txXfrm rot="10800000">
        <a:off x="2944377" y="1344296"/>
        <a:ext cx="53947" cy="53947"/>
      </dsp:txXfrm>
    </dsp:sp>
    <dsp:sp modelId="{C438DA01-EB14-49F2-A8F7-A8C08DC99D01}">
      <dsp:nvSpPr>
        <dsp:cNvPr id="0" name=""/>
        <dsp:cNvSpPr/>
      </dsp:nvSpPr>
      <dsp:spPr>
        <a:xfrm>
          <a:off x="469319" y="41706"/>
          <a:ext cx="1998438" cy="1998438"/>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76200" cap="flat" cmpd="sng" algn="ctr">
          <a:solidFill>
            <a:srgbClr val="DD75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fr-BE" sz="6500" kern="1200" dirty="0"/>
            <a:t> </a:t>
          </a:r>
        </a:p>
      </dsp:txBody>
      <dsp:txXfrm>
        <a:off x="761983" y="334370"/>
        <a:ext cx="1413110" cy="1413110"/>
      </dsp:txXfrm>
    </dsp:sp>
    <dsp:sp modelId="{928EA029-0B6D-4917-A15F-48ABF7E9386F}">
      <dsp:nvSpPr>
        <dsp:cNvPr id="0" name=""/>
        <dsp:cNvSpPr/>
      </dsp:nvSpPr>
      <dsp:spPr>
        <a:xfrm rot="5306385">
          <a:off x="4071077" y="2905409"/>
          <a:ext cx="682971" cy="35492"/>
        </a:xfrm>
        <a:custGeom>
          <a:avLst/>
          <a:gdLst/>
          <a:ahLst/>
          <a:cxnLst/>
          <a:rect l="0" t="0" r="0" b="0"/>
          <a:pathLst>
            <a:path>
              <a:moveTo>
                <a:pt x="0" y="17746"/>
              </a:moveTo>
              <a:lnTo>
                <a:pt x="682971" y="17746"/>
              </a:lnTo>
            </a:path>
          </a:pathLst>
        </a:custGeom>
        <a:noFill/>
        <a:ln w="12700" cap="flat" cmpd="sng" algn="ctr">
          <a:solidFill>
            <a:srgbClr val="BAD016"/>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BE" sz="500" kern="1200"/>
        </a:p>
      </dsp:txBody>
      <dsp:txXfrm>
        <a:off x="4395489" y="2906081"/>
        <a:ext cx="34148" cy="34148"/>
      </dsp:txXfrm>
    </dsp:sp>
    <dsp:sp modelId="{6D2AD064-5744-421C-8C7F-A129BD06BDE0}">
      <dsp:nvSpPr>
        <dsp:cNvPr id="0" name=""/>
        <dsp:cNvSpPr/>
      </dsp:nvSpPr>
      <dsp:spPr>
        <a:xfrm>
          <a:off x="3565027" y="3264188"/>
          <a:ext cx="1761633" cy="1761633"/>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76200" cap="flat" cmpd="sng" algn="ctr">
          <a:solidFill>
            <a:srgbClr val="6F2B4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fr-BE" sz="6500" kern="1200" dirty="0"/>
            <a:t> </a:t>
          </a:r>
        </a:p>
      </dsp:txBody>
      <dsp:txXfrm>
        <a:off x="3823012" y="3522173"/>
        <a:ext cx="1245663" cy="1245663"/>
      </dsp:txXfrm>
    </dsp:sp>
    <dsp:sp modelId="{BF74283E-BAE5-4CCC-8D97-FC0363C608DB}">
      <dsp:nvSpPr>
        <dsp:cNvPr id="0" name=""/>
        <dsp:cNvSpPr/>
      </dsp:nvSpPr>
      <dsp:spPr>
        <a:xfrm rot="2240304">
          <a:off x="4899111" y="2790810"/>
          <a:ext cx="1916323" cy="35492"/>
        </a:xfrm>
        <a:custGeom>
          <a:avLst/>
          <a:gdLst/>
          <a:ahLst/>
          <a:cxnLst/>
          <a:rect l="0" t="0" r="0" b="0"/>
          <a:pathLst>
            <a:path>
              <a:moveTo>
                <a:pt x="0" y="17746"/>
              </a:moveTo>
              <a:lnTo>
                <a:pt x="1916323" y="17746"/>
              </a:lnTo>
            </a:path>
          </a:pathLst>
        </a:custGeom>
        <a:noFill/>
        <a:ln w="12700" cap="flat" cmpd="sng" algn="ctr">
          <a:solidFill>
            <a:srgbClr val="BAD016"/>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fr-BE" sz="600" kern="1200"/>
        </a:p>
      </dsp:txBody>
      <dsp:txXfrm>
        <a:off x="5809364" y="2760648"/>
        <a:ext cx="95816" cy="95816"/>
      </dsp:txXfrm>
    </dsp:sp>
    <dsp:sp modelId="{A8944A98-5766-4BA6-8F8E-77BFA139D18F}">
      <dsp:nvSpPr>
        <dsp:cNvPr id="0" name=""/>
        <dsp:cNvSpPr/>
      </dsp:nvSpPr>
      <dsp:spPr>
        <a:xfrm>
          <a:off x="6419987" y="3007445"/>
          <a:ext cx="1942960" cy="1942960"/>
        </a:xfrm>
        <a:prstGeom prst="ellipse">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76200" cap="flat" cmpd="sng" algn="ctr">
          <a:solidFill>
            <a:srgbClr val="3CB9BD"/>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fr-BE" sz="6500" kern="1200" dirty="0"/>
            <a:t> </a:t>
          </a:r>
        </a:p>
      </dsp:txBody>
      <dsp:txXfrm>
        <a:off x="6704527" y="3291985"/>
        <a:ext cx="1373880" cy="1373880"/>
      </dsp:txXfrm>
    </dsp:sp>
    <dsp:sp modelId="{FD6B2034-EE67-4C43-9149-F57AB8B9AB69}">
      <dsp:nvSpPr>
        <dsp:cNvPr id="0" name=""/>
        <dsp:cNvSpPr/>
      </dsp:nvSpPr>
      <dsp:spPr>
        <a:xfrm rot="8599258">
          <a:off x="1744415" y="2834948"/>
          <a:ext cx="2121325" cy="35492"/>
        </a:xfrm>
        <a:custGeom>
          <a:avLst/>
          <a:gdLst/>
          <a:ahLst/>
          <a:cxnLst/>
          <a:rect l="0" t="0" r="0" b="0"/>
          <a:pathLst>
            <a:path>
              <a:moveTo>
                <a:pt x="0" y="17746"/>
              </a:moveTo>
              <a:lnTo>
                <a:pt x="2121325" y="17746"/>
              </a:lnTo>
            </a:path>
          </a:pathLst>
        </a:custGeom>
        <a:noFill/>
        <a:ln w="12700" cap="flat" cmpd="sng" algn="ctr">
          <a:solidFill>
            <a:srgbClr val="BAD016"/>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fr-BE" sz="700" kern="1200"/>
        </a:p>
      </dsp:txBody>
      <dsp:txXfrm rot="10800000">
        <a:off x="2752045" y="2799660"/>
        <a:ext cx="106066" cy="106066"/>
      </dsp:txXfrm>
    </dsp:sp>
    <dsp:sp modelId="{2AF93809-F867-4F3B-A959-3659652C9E5B}">
      <dsp:nvSpPr>
        <dsp:cNvPr id="0" name=""/>
        <dsp:cNvSpPr/>
      </dsp:nvSpPr>
      <dsp:spPr>
        <a:xfrm>
          <a:off x="538882" y="3169947"/>
          <a:ext cx="1571093" cy="1571093"/>
        </a:xfrm>
        <a:prstGeom prst="ellipse">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76200" cap="flat" cmpd="sng" algn="ctr">
          <a:solidFill>
            <a:srgbClr val="00853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fr-BE" sz="2400" b="1" kern="1200" dirty="0">
            <a:solidFill>
              <a:schemeClr val="tx1"/>
            </a:solidFill>
            <a:latin typeface="Century Gothic" panose="020B0502020202020204" pitchFamily="34" charset="0"/>
          </a:endParaRPr>
        </a:p>
      </dsp:txBody>
      <dsp:txXfrm>
        <a:off x="768963" y="3400028"/>
        <a:ext cx="1110931" cy="111093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54939" y="0"/>
            <a:ext cx="2949099" cy="497205"/>
          </a:xfrm>
          <a:prstGeom prst="rect">
            <a:avLst/>
          </a:prstGeom>
        </p:spPr>
        <p:txBody>
          <a:bodyPr vert="horz" lIns="91440" tIns="45720" rIns="91440" bIns="45720" rtlCol="0"/>
          <a:lstStyle>
            <a:lvl1pPr algn="r">
              <a:defRPr sz="1200"/>
            </a:lvl1pPr>
          </a:lstStyle>
          <a:p>
            <a:fld id="{39B16ABC-DD65-465C-9E52-69B6B54F819A}" type="datetimeFigureOut">
              <a:rPr lang="fr-BE" smtClean="0"/>
              <a:t>17-06-19</a:t>
            </a:fld>
            <a:endParaRPr lang="fr-BE"/>
          </a:p>
        </p:txBody>
      </p:sp>
      <p:sp>
        <p:nvSpPr>
          <p:cNvPr id="4" name="Espace réservé de l'image des diapositives 3"/>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commentaires 4"/>
          <p:cNvSpPr>
            <a:spLocks noGrp="1"/>
          </p:cNvSpPr>
          <p:nvPr>
            <p:ph type="body" sz="quarter" idx="3"/>
          </p:nvPr>
        </p:nvSpPr>
        <p:spPr>
          <a:xfrm>
            <a:off x="680562" y="4723448"/>
            <a:ext cx="5444490" cy="4474845"/>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45169"/>
            <a:ext cx="2949099" cy="497205"/>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54939" y="9445169"/>
            <a:ext cx="2949099" cy="497205"/>
          </a:xfrm>
          <a:prstGeom prst="rect">
            <a:avLst/>
          </a:prstGeom>
        </p:spPr>
        <p:txBody>
          <a:bodyPr vert="horz" lIns="91440" tIns="45720" rIns="91440" bIns="45720" rtlCol="0" anchor="b"/>
          <a:lstStyle>
            <a:lvl1pPr algn="r">
              <a:defRPr sz="1200"/>
            </a:lvl1pPr>
          </a:lstStyle>
          <a:p>
            <a:fld id="{1D7EB661-FB91-40F8-9E86-A502DFA1A067}" type="slidenum">
              <a:rPr lang="fr-BE" smtClean="0"/>
              <a:t>‹N°›</a:t>
            </a:fld>
            <a:endParaRPr lang="fr-BE"/>
          </a:p>
        </p:txBody>
      </p:sp>
    </p:spTree>
    <p:extLst>
      <p:ext uri="{BB962C8B-B14F-4D97-AF65-F5344CB8AC3E}">
        <p14:creationId xmlns:p14="http://schemas.microsoft.com/office/powerpoint/2010/main" val="813794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1D7EB661-FB91-40F8-9E86-A502DFA1A067}" type="slidenum">
              <a:rPr lang="fr-BE" smtClean="0"/>
              <a:t>1</a:t>
            </a:fld>
            <a:endParaRPr lang="fr-BE"/>
          </a:p>
        </p:txBody>
      </p:sp>
    </p:spTree>
    <p:extLst>
      <p:ext uri="{BB962C8B-B14F-4D97-AF65-F5344CB8AC3E}">
        <p14:creationId xmlns:p14="http://schemas.microsoft.com/office/powerpoint/2010/main" val="2925743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cs typeface="Calibri"/>
            </a:endParaRPr>
          </a:p>
        </p:txBody>
      </p:sp>
      <p:sp>
        <p:nvSpPr>
          <p:cNvPr id="4" name="Espace réservé du numéro de diapositive 3"/>
          <p:cNvSpPr>
            <a:spLocks noGrp="1"/>
          </p:cNvSpPr>
          <p:nvPr>
            <p:ph type="sldNum" sz="quarter" idx="5"/>
          </p:nvPr>
        </p:nvSpPr>
        <p:spPr/>
        <p:txBody>
          <a:bodyPr/>
          <a:lstStyle/>
          <a:p>
            <a:fld id="{1D7EB661-FB91-40F8-9E86-A502DFA1A067}" type="slidenum">
              <a:rPr lang="fr-BE" smtClean="0"/>
              <a:t>2</a:t>
            </a:fld>
            <a:endParaRPr lang="fr-BE"/>
          </a:p>
        </p:txBody>
      </p:sp>
    </p:spTree>
    <p:extLst>
      <p:ext uri="{BB962C8B-B14F-4D97-AF65-F5344CB8AC3E}">
        <p14:creationId xmlns:p14="http://schemas.microsoft.com/office/powerpoint/2010/main" val="2166450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1D7EB661-FB91-40F8-9E86-A502DFA1A067}" type="slidenum">
              <a:rPr lang="fr-BE" smtClean="0"/>
              <a:t>3</a:t>
            </a:fld>
            <a:endParaRPr lang="fr-BE"/>
          </a:p>
        </p:txBody>
      </p:sp>
    </p:spTree>
    <p:extLst>
      <p:ext uri="{BB962C8B-B14F-4D97-AF65-F5344CB8AC3E}">
        <p14:creationId xmlns:p14="http://schemas.microsoft.com/office/powerpoint/2010/main" val="2925743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cs typeface="Calibri"/>
            </a:endParaRPr>
          </a:p>
        </p:txBody>
      </p:sp>
      <p:sp>
        <p:nvSpPr>
          <p:cNvPr id="4" name="Espace réservé du numéro de diapositive 3"/>
          <p:cNvSpPr>
            <a:spLocks noGrp="1"/>
          </p:cNvSpPr>
          <p:nvPr>
            <p:ph type="sldNum" sz="quarter" idx="5"/>
          </p:nvPr>
        </p:nvSpPr>
        <p:spPr/>
        <p:txBody>
          <a:bodyPr/>
          <a:lstStyle/>
          <a:p>
            <a:fld id="{1D7EB661-FB91-40F8-9E86-A502DFA1A067}" type="slidenum">
              <a:rPr lang="fr-BE" smtClean="0"/>
              <a:t>4</a:t>
            </a:fld>
            <a:endParaRPr lang="fr-BE"/>
          </a:p>
        </p:txBody>
      </p:sp>
    </p:spTree>
    <p:extLst>
      <p:ext uri="{BB962C8B-B14F-4D97-AF65-F5344CB8AC3E}">
        <p14:creationId xmlns:p14="http://schemas.microsoft.com/office/powerpoint/2010/main" val="2166450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1D7EB661-FB91-40F8-9E86-A502DFA1A067}" type="slidenum">
              <a:rPr lang="fr-BE" smtClean="0"/>
              <a:t>5</a:t>
            </a:fld>
            <a:endParaRPr lang="fr-BE"/>
          </a:p>
        </p:txBody>
      </p:sp>
    </p:spTree>
    <p:extLst>
      <p:ext uri="{BB962C8B-B14F-4D97-AF65-F5344CB8AC3E}">
        <p14:creationId xmlns:p14="http://schemas.microsoft.com/office/powerpoint/2010/main" val="2925743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1D7EB661-FB91-40F8-9E86-A502DFA1A067}" type="slidenum">
              <a:rPr lang="fr-BE" smtClean="0"/>
              <a:t>6</a:t>
            </a:fld>
            <a:endParaRPr lang="fr-BE"/>
          </a:p>
        </p:txBody>
      </p:sp>
    </p:spTree>
    <p:extLst>
      <p:ext uri="{BB962C8B-B14F-4D97-AF65-F5344CB8AC3E}">
        <p14:creationId xmlns:p14="http://schemas.microsoft.com/office/powerpoint/2010/main" val="2925743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cs typeface="Calibri"/>
            </a:endParaRPr>
          </a:p>
        </p:txBody>
      </p:sp>
      <p:sp>
        <p:nvSpPr>
          <p:cNvPr id="4" name="Espace réservé du numéro de diapositive 3"/>
          <p:cNvSpPr>
            <a:spLocks noGrp="1"/>
          </p:cNvSpPr>
          <p:nvPr>
            <p:ph type="sldNum" sz="quarter" idx="5"/>
          </p:nvPr>
        </p:nvSpPr>
        <p:spPr/>
        <p:txBody>
          <a:bodyPr/>
          <a:lstStyle/>
          <a:p>
            <a:fld id="{1D7EB661-FB91-40F8-9E86-A502DFA1A067}" type="slidenum">
              <a:rPr lang="fr-BE" smtClean="0"/>
              <a:t>7</a:t>
            </a:fld>
            <a:endParaRPr lang="fr-BE"/>
          </a:p>
        </p:txBody>
      </p:sp>
    </p:spTree>
    <p:extLst>
      <p:ext uri="{BB962C8B-B14F-4D97-AF65-F5344CB8AC3E}">
        <p14:creationId xmlns:p14="http://schemas.microsoft.com/office/powerpoint/2010/main" val="2166450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1D7EB661-FB91-40F8-9E86-A502DFA1A067}" type="slidenum">
              <a:rPr lang="fr-BE" smtClean="0"/>
              <a:t>8</a:t>
            </a:fld>
            <a:endParaRPr lang="fr-BE"/>
          </a:p>
        </p:txBody>
      </p:sp>
    </p:spTree>
    <p:extLst>
      <p:ext uri="{BB962C8B-B14F-4D97-AF65-F5344CB8AC3E}">
        <p14:creationId xmlns:p14="http://schemas.microsoft.com/office/powerpoint/2010/main" val="2925743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1D7EB661-FB91-40F8-9E86-A502DFA1A067}" type="slidenum">
              <a:rPr lang="fr-BE" smtClean="0"/>
              <a:t>9</a:t>
            </a:fld>
            <a:endParaRPr lang="fr-BE"/>
          </a:p>
        </p:txBody>
      </p:sp>
    </p:spTree>
    <p:extLst>
      <p:ext uri="{BB962C8B-B14F-4D97-AF65-F5344CB8AC3E}">
        <p14:creationId xmlns:p14="http://schemas.microsoft.com/office/powerpoint/2010/main" val="2925743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583BA7B4-FAB9-4386-896B-4ADACEF2EE7E}"/>
              </a:ext>
            </a:extLst>
          </p:cNvPr>
          <p:cNvPicPr>
            <a:picLocks noChangeAspect="1"/>
          </p:cNvPicPr>
          <p:nvPr/>
        </p:nvPicPr>
        <p:blipFill>
          <a:blip r:embed="rId3"/>
          <a:stretch>
            <a:fillRect/>
          </a:stretch>
        </p:blipFill>
        <p:spPr>
          <a:xfrm>
            <a:off x="1413474" y="321777"/>
            <a:ext cx="1587976" cy="594591"/>
          </a:xfrm>
          <a:prstGeom prst="rect">
            <a:avLst/>
          </a:prstGeom>
        </p:spPr>
      </p:pic>
      <p:sp>
        <p:nvSpPr>
          <p:cNvPr id="2" name="Slide Image Placeholder 1"/>
          <p:cNvSpPr>
            <a:spLocks noGrp="1" noRot="1" noChangeAspect="1"/>
          </p:cNvSpPr>
          <p:nvPr>
            <p:ph type="sldImg"/>
          </p:nvPr>
        </p:nvSpPr>
        <p:spPr>
          <a:xfrm>
            <a:off x="917575" y="746125"/>
            <a:ext cx="4972050" cy="3729038"/>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33C0BE8-88D8-4F90-9572-3E9430612903}" type="slidenum">
              <a:rPr lang="en-GB" smtClean="0"/>
              <a:t>10</a:t>
            </a:fld>
            <a:endParaRPr lang="en-GB"/>
          </a:p>
        </p:txBody>
      </p:sp>
    </p:spTree>
    <p:extLst>
      <p:ext uri="{BB962C8B-B14F-4D97-AF65-F5344CB8AC3E}">
        <p14:creationId xmlns:p14="http://schemas.microsoft.com/office/powerpoint/2010/main" val="819582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6125"/>
            <a:ext cx="4972050" cy="3729038"/>
          </a:xfrm>
        </p:spPr>
      </p:sp>
      <p:sp>
        <p:nvSpPr>
          <p:cNvPr id="3" name="Notes Placeholder 2"/>
          <p:cNvSpPr>
            <a:spLocks noGrp="1"/>
          </p:cNvSpPr>
          <p:nvPr>
            <p:ph type="body" idx="1"/>
          </p:nvPr>
        </p:nvSpPr>
        <p:spPr/>
        <p:txBody>
          <a:bodyPr/>
          <a:lstStyle/>
          <a:p>
            <a:r>
              <a:rPr lang="en-GB" dirty="0"/>
              <a:t>This is the global risk interconnectedness map 2019 from the WEF</a:t>
            </a:r>
          </a:p>
          <a:p>
            <a:r>
              <a:rPr lang="en-GB" dirty="0"/>
              <a:t> - environmental issues are now the biggest and most likely risks</a:t>
            </a:r>
          </a:p>
          <a:p>
            <a:r>
              <a:rPr lang="en-GB" dirty="0"/>
              <a:t> - social risks remain high, inequality key</a:t>
            </a:r>
          </a:p>
          <a:p>
            <a:r>
              <a:rPr lang="en-GB" dirty="0"/>
              <a:t> - narrow economic issues less important than the system overall</a:t>
            </a:r>
          </a:p>
          <a:p>
            <a:endParaRPr lang="en-GB" dirty="0"/>
          </a:p>
          <a:p>
            <a:r>
              <a:rPr lang="en-GB" dirty="0"/>
              <a:t>Climate – we are on a +3 degree pathway</a:t>
            </a:r>
          </a:p>
          <a:p>
            <a:r>
              <a:rPr lang="en-GB" dirty="0"/>
              <a:t>Circularity – Circle Economy estimate we are only 7% circular, 93% linear</a:t>
            </a:r>
          </a:p>
          <a:p>
            <a:r>
              <a:rPr lang="en-GB" dirty="0"/>
              <a:t>Biodiversity – species decline, mass extinction.</a:t>
            </a:r>
          </a:p>
          <a:p>
            <a:endParaRPr lang="en-GB" dirty="0"/>
          </a:p>
          <a:p>
            <a:r>
              <a:rPr lang="en-GB" dirty="0"/>
              <a:t>Reason for the planetary boundaries becoming more obviously relevant, as they are at risk of being breached.  Anthropocene. </a:t>
            </a:r>
          </a:p>
          <a:p>
            <a:endParaRPr lang="en-GB" dirty="0"/>
          </a:p>
          <a:p>
            <a:r>
              <a:rPr lang="en-GB" dirty="0"/>
              <a:t>Progress on economic and social and technology, whilst appreciable, are not sustainable absent the supporting environment/planet – Donut economics</a:t>
            </a:r>
          </a:p>
          <a:p>
            <a:endParaRPr lang="en-GB" dirty="0"/>
          </a:p>
          <a:p>
            <a:r>
              <a:rPr lang="en-GB" dirty="0"/>
              <a:t>Climate Emergency – immediate and urgent action necessary to become sustainable rather than unsustainable.</a:t>
            </a:r>
          </a:p>
        </p:txBody>
      </p:sp>
      <p:sp>
        <p:nvSpPr>
          <p:cNvPr id="4" name="Slide Number Placeholder 3"/>
          <p:cNvSpPr>
            <a:spLocks noGrp="1"/>
          </p:cNvSpPr>
          <p:nvPr>
            <p:ph type="sldNum" sz="quarter" idx="5"/>
          </p:nvPr>
        </p:nvSpPr>
        <p:spPr/>
        <p:txBody>
          <a:bodyPr/>
          <a:lstStyle/>
          <a:p>
            <a:fld id="{133C0BE8-88D8-4F90-9572-3E9430612903}" type="slidenum">
              <a:rPr lang="en-GB" smtClean="0"/>
              <a:t>12</a:t>
            </a:fld>
            <a:endParaRPr lang="en-GB"/>
          </a:p>
        </p:txBody>
      </p:sp>
    </p:spTree>
    <p:extLst>
      <p:ext uri="{BB962C8B-B14F-4D97-AF65-F5344CB8AC3E}">
        <p14:creationId xmlns:p14="http://schemas.microsoft.com/office/powerpoint/2010/main" val="4274717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6125"/>
            <a:ext cx="4972050" cy="3729038"/>
          </a:xfrm>
        </p:spPr>
      </p:sp>
      <p:sp>
        <p:nvSpPr>
          <p:cNvPr id="3" name="Notes Placeholder 2"/>
          <p:cNvSpPr>
            <a:spLocks noGrp="1"/>
          </p:cNvSpPr>
          <p:nvPr>
            <p:ph type="body" idx="1"/>
          </p:nvPr>
        </p:nvSpPr>
        <p:spPr>
          <a:xfrm>
            <a:off x="357732" y="4784735"/>
            <a:ext cx="6090150" cy="4909899"/>
          </a:xfrm>
        </p:spPr>
        <p:txBody>
          <a:bodyPr/>
          <a:lstStyle/>
          <a:p>
            <a:pPr lvl="0"/>
            <a:r>
              <a:rPr lang="en-GB" sz="900" b="1" dirty="0"/>
              <a:t>Core distinctive role: enabling sustainability leadership </a:t>
            </a:r>
            <a:endParaRPr lang="en-GB" sz="900" dirty="0"/>
          </a:p>
          <a:p>
            <a:pPr lvl="1"/>
            <a:r>
              <a:rPr lang="en-GB" sz="900" dirty="0"/>
              <a:t>Building capacity and ability to lead on sustainable development in both the public and private sectors, through provision of world-class education and training for individuals through to support on development of strategy and engagement for companies. </a:t>
            </a:r>
          </a:p>
          <a:p>
            <a:pPr lvl="1"/>
            <a:r>
              <a:rPr lang="en-GB" sz="900" dirty="0"/>
              <a:t>Built on leading academic and practitioner understanding of latest scientific knowledge and real-world experience of the current state of the planet, its society and economy, a clear and shared vision of the key elements necessary for the relationship between them to be sustainable, and the pursuit of development pathways to enable a successful transition.</a:t>
            </a:r>
          </a:p>
          <a:p>
            <a:pPr lvl="1"/>
            <a:r>
              <a:rPr lang="en-GB" sz="900" dirty="0"/>
              <a:t>NEED – a clear point of view around the (four?) stages of the sustainability journey that a company/organisation must take and how we can help differently at each stage:</a:t>
            </a:r>
          </a:p>
          <a:p>
            <a:pPr lvl="2"/>
            <a:r>
              <a:rPr lang="en-GB" sz="900" dirty="0"/>
              <a:t>acceptance of the need to change but otherwise business as usual</a:t>
            </a:r>
          </a:p>
          <a:p>
            <a:pPr lvl="2"/>
            <a:r>
              <a:rPr lang="en-GB" sz="900" dirty="0"/>
              <a:t>partial engagement and action in certain priority areas</a:t>
            </a:r>
          </a:p>
          <a:p>
            <a:pPr lvl="2"/>
            <a:r>
              <a:rPr lang="en-GB" sz="900" dirty="0"/>
              <a:t>holistic approach with greater ambition and an overall strategy</a:t>
            </a:r>
          </a:p>
          <a:p>
            <a:pPr lvl="2"/>
            <a:r>
              <a:rPr lang="en-GB" sz="900" dirty="0"/>
              <a:t>A transformational approach fully embracing the transition and its implications  </a:t>
            </a:r>
          </a:p>
          <a:p>
            <a:r>
              <a:rPr lang="en-GB" sz="900" dirty="0"/>
              <a:t> </a:t>
            </a:r>
          </a:p>
          <a:p>
            <a:pPr lvl="0"/>
            <a:r>
              <a:rPr lang="en-GB" sz="900" b="1" dirty="0"/>
              <a:t>Theory of change</a:t>
            </a:r>
            <a:endParaRPr lang="en-GB" sz="900" dirty="0"/>
          </a:p>
          <a:p>
            <a:pPr lvl="1"/>
            <a:r>
              <a:rPr lang="en-GB" sz="900" dirty="0"/>
              <a:t>enabling leadership in business and government through independent facilitation grounded in cutting edge and highly respected thought-leadership (and drawing also on that from outside of CU) can drive a virtuous cycle of change in two key constituencies of stakeholders involved in a complex system-level transition – the private and public sectors.  </a:t>
            </a:r>
          </a:p>
          <a:p>
            <a:pPr lvl="1"/>
            <a:r>
              <a:rPr lang="en-GB" sz="900" dirty="0"/>
              <a:t>Governments and public policy-makers establish market rules and expectations which will be adapted and improved to drive the transition when private sector players, the business and financial communities, themselves support these changes.  Creating the conditions for leadership in each constituency and enabling collaborative activities which re-enforce the connections and synergies between the two therefore supports the transition to sustainability.</a:t>
            </a:r>
          </a:p>
          <a:p>
            <a:r>
              <a:rPr lang="en-GB" sz="900" dirty="0"/>
              <a:t> </a:t>
            </a:r>
          </a:p>
          <a:p>
            <a:pPr lvl="0"/>
            <a:r>
              <a:rPr lang="en-GB" sz="900" b="1" dirty="0"/>
              <a:t>CISL delivery mechanism: organisation, strategy and goals</a:t>
            </a:r>
            <a:r>
              <a:rPr lang="en-GB" sz="900" dirty="0"/>
              <a:t> </a:t>
            </a:r>
          </a:p>
          <a:p>
            <a:pPr lvl="1"/>
            <a:r>
              <a:rPr lang="en-GB" sz="900" dirty="0"/>
              <a:t>are developed and pursued through a matrix of content-focused centres of expertise and collaborative platforms (Centre for Sustainable Finance, Centre for Business Transformation and Centre for Policy and Industrial Economy Transition) with cross-cutting services (Executive education, advisory, organisational support, engagement platforms…). </a:t>
            </a:r>
          </a:p>
          <a:p>
            <a:pPr lvl="1"/>
            <a:r>
              <a:rPr lang="en-GB" sz="900" dirty="0"/>
              <a:t>Strategic goals are set to be consistent with the SDGs in three inter-related key dimensions of sustainable development – climate, the natural environment and societal well-being.  </a:t>
            </a:r>
          </a:p>
          <a:p>
            <a:pPr lvl="1"/>
            <a:r>
              <a:rPr lang="en-GB" sz="900" dirty="0"/>
              <a:t>Priorities for programmes and activities are set within theses in areas of significant potential for improvement and where the role of public and private offers immediate interest.  They are currently focused around industrial systems, agriculture, food and land-use and the relationship between business and society more broadly.   </a:t>
            </a:r>
          </a:p>
          <a:p>
            <a:endParaRPr lang="en-GB" dirty="0"/>
          </a:p>
        </p:txBody>
      </p:sp>
      <p:sp>
        <p:nvSpPr>
          <p:cNvPr id="4" name="Slide Number Placeholder 3"/>
          <p:cNvSpPr>
            <a:spLocks noGrp="1"/>
          </p:cNvSpPr>
          <p:nvPr>
            <p:ph type="sldNum" sz="quarter" idx="5"/>
          </p:nvPr>
        </p:nvSpPr>
        <p:spPr/>
        <p:txBody>
          <a:bodyPr/>
          <a:lstStyle/>
          <a:p>
            <a:fld id="{133C0BE8-88D8-4F90-9572-3E9430612903}" type="slidenum">
              <a:rPr lang="en-GB" smtClean="0"/>
              <a:t>13</a:t>
            </a:fld>
            <a:endParaRPr lang="en-GB"/>
          </a:p>
        </p:txBody>
      </p:sp>
    </p:spTree>
    <p:extLst>
      <p:ext uri="{BB962C8B-B14F-4D97-AF65-F5344CB8AC3E}">
        <p14:creationId xmlns:p14="http://schemas.microsoft.com/office/powerpoint/2010/main" val="1904511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6125"/>
            <a:ext cx="4972050" cy="37290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3F5704-2579-41EE-80C4-84D551F18CF3}" type="slidenum">
              <a:rPr lang="en-US" smtClean="0"/>
              <a:t>15</a:t>
            </a:fld>
            <a:endParaRPr lang="en-US"/>
          </a:p>
        </p:txBody>
      </p:sp>
    </p:spTree>
    <p:extLst>
      <p:ext uri="{BB962C8B-B14F-4D97-AF65-F5344CB8AC3E}">
        <p14:creationId xmlns:p14="http://schemas.microsoft.com/office/powerpoint/2010/main" val="2497673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1D7EB661-FB91-40F8-9E86-A502DFA1A067}" type="slidenum">
              <a:rPr lang="fr-BE" smtClean="0"/>
              <a:t>16</a:t>
            </a:fld>
            <a:endParaRPr lang="fr-BE"/>
          </a:p>
        </p:txBody>
      </p:sp>
    </p:spTree>
    <p:extLst>
      <p:ext uri="{BB962C8B-B14F-4D97-AF65-F5344CB8AC3E}">
        <p14:creationId xmlns:p14="http://schemas.microsoft.com/office/powerpoint/2010/main" val="29257436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5988" y="746125"/>
            <a:ext cx="4973637" cy="37290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F9F6F0-E3E2-AD48-BC3F-910F2A82D9E0}"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4060665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5988" y="746125"/>
            <a:ext cx="4973637" cy="37290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SLIDE]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87220C0-FA1F-5F45-8406-49750610D8B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371658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5988" y="746125"/>
            <a:ext cx="4973637" cy="37290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DDC2F6-3849-9F47-9C69-E12890BF2F28}"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611064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5988" y="746125"/>
            <a:ext cx="4973637" cy="37290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DDC2F6-3849-9F47-9C69-E12890BF2F28}"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4103847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1D7EB661-FB91-40F8-9E86-A502DFA1A067}" type="slidenum">
              <a:rPr lang="fr-BE" smtClean="0"/>
              <a:t>26</a:t>
            </a:fld>
            <a:endParaRPr lang="fr-BE"/>
          </a:p>
        </p:txBody>
      </p:sp>
    </p:spTree>
    <p:extLst>
      <p:ext uri="{BB962C8B-B14F-4D97-AF65-F5344CB8AC3E}">
        <p14:creationId xmlns:p14="http://schemas.microsoft.com/office/powerpoint/2010/main" val="2925743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1.xml"/><Relationship Id="rId1" Type="http://schemas.openxmlformats.org/officeDocument/2006/relationships/customXml" Target="../../customXml/item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7C3882-5161-40E4-BD0B-5F575A3D3148}"/>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x-none"/>
          </a:p>
        </p:txBody>
      </p:sp>
      <p:sp>
        <p:nvSpPr>
          <p:cNvPr id="3" name="Subtitle 2">
            <a:extLst>
              <a:ext uri="{FF2B5EF4-FFF2-40B4-BE49-F238E27FC236}">
                <a16:creationId xmlns="" xmlns:a16="http://schemas.microsoft.com/office/drawing/2014/main" id="{7458D1C1-199E-4B2B-83F4-2B422FCD391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x-none"/>
          </a:p>
        </p:txBody>
      </p:sp>
      <p:sp>
        <p:nvSpPr>
          <p:cNvPr id="4" name="Date Placeholder 3">
            <a:extLst>
              <a:ext uri="{FF2B5EF4-FFF2-40B4-BE49-F238E27FC236}">
                <a16:creationId xmlns="" xmlns:a16="http://schemas.microsoft.com/office/drawing/2014/main" id="{CF7AF5D7-FFBE-4223-B6C5-ED246ACF5483}"/>
              </a:ext>
            </a:extLst>
          </p:cNvPr>
          <p:cNvSpPr>
            <a:spLocks noGrp="1"/>
          </p:cNvSpPr>
          <p:nvPr>
            <p:ph type="dt" sz="half" idx="10"/>
          </p:nvPr>
        </p:nvSpPr>
        <p:spPr/>
        <p:txBody>
          <a:bodyPr/>
          <a:lstStyle/>
          <a:p>
            <a:fld id="{D578995F-65FC-4B52-A32B-4E88D88261B4}" type="datetime1">
              <a:rPr lang="fr-BE" smtClean="0"/>
              <a:t>17-06-19</a:t>
            </a:fld>
            <a:endParaRPr lang="fr-BE"/>
          </a:p>
        </p:txBody>
      </p:sp>
      <p:sp>
        <p:nvSpPr>
          <p:cNvPr id="5" name="Footer Placeholder 4">
            <a:extLst>
              <a:ext uri="{FF2B5EF4-FFF2-40B4-BE49-F238E27FC236}">
                <a16:creationId xmlns="" xmlns:a16="http://schemas.microsoft.com/office/drawing/2014/main" id="{4121C813-A2DA-4D49-9A5D-0B21302D1053}"/>
              </a:ext>
            </a:extLst>
          </p:cNvPr>
          <p:cNvSpPr>
            <a:spLocks noGrp="1"/>
          </p:cNvSpPr>
          <p:nvPr>
            <p:ph type="ftr" sz="quarter" idx="11"/>
          </p:nvPr>
        </p:nvSpPr>
        <p:spPr/>
        <p:txBody>
          <a:bodyPr/>
          <a:lstStyle/>
          <a:p>
            <a:r>
              <a:rPr lang="en-US"/>
              <a:t>6. Approval of CEC budget for 2016</a:t>
            </a:r>
            <a:endParaRPr lang="fr-BE"/>
          </a:p>
        </p:txBody>
      </p:sp>
      <p:sp>
        <p:nvSpPr>
          <p:cNvPr id="6" name="Slide Number Placeholder 5">
            <a:extLst>
              <a:ext uri="{FF2B5EF4-FFF2-40B4-BE49-F238E27FC236}">
                <a16:creationId xmlns="" xmlns:a16="http://schemas.microsoft.com/office/drawing/2014/main" id="{0BD081FC-7C2E-4DF2-BFB5-2FD10FD2F9BF}"/>
              </a:ext>
            </a:extLst>
          </p:cNvPr>
          <p:cNvSpPr>
            <a:spLocks noGrp="1"/>
          </p:cNvSpPr>
          <p:nvPr>
            <p:ph type="sldNum" sz="quarter" idx="12"/>
          </p:nvPr>
        </p:nvSpPr>
        <p:spPr/>
        <p:txBody>
          <a:bodyPr/>
          <a:lstStyle/>
          <a:p>
            <a:fld id="{0DBE6342-CC21-4A85-9D9A-842AD2770D46}" type="slidenum">
              <a:rPr lang="fr-BE" smtClean="0"/>
              <a:t>‹N°›</a:t>
            </a:fld>
            <a:endParaRPr lang="fr-BE"/>
          </a:p>
        </p:txBody>
      </p:sp>
    </p:spTree>
    <p:extLst>
      <p:ext uri="{BB962C8B-B14F-4D97-AF65-F5344CB8AC3E}">
        <p14:creationId xmlns:p14="http://schemas.microsoft.com/office/powerpoint/2010/main" val="2433684816"/>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2B8E16-BC85-40A7-8156-EB9FC9629B63}"/>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86F7BDDC-116B-46F9-9129-03FA3C2B019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CECB9168-FAFC-4146-AA57-F46DBB9D9F78}"/>
              </a:ext>
            </a:extLst>
          </p:cNvPr>
          <p:cNvSpPr>
            <a:spLocks noGrp="1"/>
          </p:cNvSpPr>
          <p:nvPr>
            <p:ph type="dt" sz="half" idx="10"/>
          </p:nvPr>
        </p:nvSpPr>
        <p:spPr/>
        <p:txBody>
          <a:bodyPr/>
          <a:lstStyle/>
          <a:p>
            <a:fld id="{D578995F-65FC-4B52-A32B-4E88D88261B4}" type="datetime1">
              <a:rPr lang="fr-BE" smtClean="0"/>
              <a:t>17-06-19</a:t>
            </a:fld>
            <a:endParaRPr lang="fr-BE"/>
          </a:p>
        </p:txBody>
      </p:sp>
      <p:sp>
        <p:nvSpPr>
          <p:cNvPr id="5" name="Footer Placeholder 4">
            <a:extLst>
              <a:ext uri="{FF2B5EF4-FFF2-40B4-BE49-F238E27FC236}">
                <a16:creationId xmlns="" xmlns:a16="http://schemas.microsoft.com/office/drawing/2014/main" id="{451443D2-6ECE-45C8-8A56-3C6A9AFEFE63}"/>
              </a:ext>
            </a:extLst>
          </p:cNvPr>
          <p:cNvSpPr>
            <a:spLocks noGrp="1"/>
          </p:cNvSpPr>
          <p:nvPr>
            <p:ph type="ftr" sz="quarter" idx="11"/>
          </p:nvPr>
        </p:nvSpPr>
        <p:spPr/>
        <p:txBody>
          <a:bodyPr/>
          <a:lstStyle/>
          <a:p>
            <a:r>
              <a:rPr lang="en-US"/>
              <a:t>6. Approval of CEC budget for 2016</a:t>
            </a:r>
            <a:endParaRPr lang="fr-BE"/>
          </a:p>
        </p:txBody>
      </p:sp>
      <p:sp>
        <p:nvSpPr>
          <p:cNvPr id="6" name="Slide Number Placeholder 5">
            <a:extLst>
              <a:ext uri="{FF2B5EF4-FFF2-40B4-BE49-F238E27FC236}">
                <a16:creationId xmlns="" xmlns:a16="http://schemas.microsoft.com/office/drawing/2014/main" id="{F5D68152-7EE1-4919-A793-9E61FD9D82BD}"/>
              </a:ext>
            </a:extLst>
          </p:cNvPr>
          <p:cNvSpPr>
            <a:spLocks noGrp="1"/>
          </p:cNvSpPr>
          <p:nvPr>
            <p:ph type="sldNum" sz="quarter" idx="12"/>
          </p:nvPr>
        </p:nvSpPr>
        <p:spPr/>
        <p:txBody>
          <a:bodyPr/>
          <a:lstStyle/>
          <a:p>
            <a:fld id="{0DBE6342-CC21-4A85-9D9A-842AD2770D46}" type="slidenum">
              <a:rPr lang="fr-BE" smtClean="0"/>
              <a:t>‹N°›</a:t>
            </a:fld>
            <a:endParaRPr lang="fr-BE"/>
          </a:p>
        </p:txBody>
      </p:sp>
    </p:spTree>
    <p:extLst>
      <p:ext uri="{BB962C8B-B14F-4D97-AF65-F5344CB8AC3E}">
        <p14:creationId xmlns:p14="http://schemas.microsoft.com/office/powerpoint/2010/main" val="4042152304"/>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36D1FB-0521-4767-AE82-9AE64BB6D4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65AE63A8-684C-4989-AE9B-D5962D6A3E6E}"/>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E526AD9D-BEE4-4B8E-ADB9-554921F7C574}"/>
              </a:ext>
            </a:extLst>
          </p:cNvPr>
          <p:cNvSpPr>
            <a:spLocks noGrp="1"/>
          </p:cNvSpPr>
          <p:nvPr>
            <p:ph type="dt" sz="half" idx="10"/>
          </p:nvPr>
        </p:nvSpPr>
        <p:spPr/>
        <p:txBody>
          <a:bodyPr/>
          <a:lstStyle/>
          <a:p>
            <a:fld id="{D578995F-65FC-4B52-A32B-4E88D88261B4}" type="datetime1">
              <a:rPr lang="fr-BE" smtClean="0"/>
              <a:t>17-06-19</a:t>
            </a:fld>
            <a:endParaRPr lang="fr-BE"/>
          </a:p>
        </p:txBody>
      </p:sp>
      <p:sp>
        <p:nvSpPr>
          <p:cNvPr id="5" name="Footer Placeholder 4">
            <a:extLst>
              <a:ext uri="{FF2B5EF4-FFF2-40B4-BE49-F238E27FC236}">
                <a16:creationId xmlns="" xmlns:a16="http://schemas.microsoft.com/office/drawing/2014/main" id="{E5228ED2-B337-4A07-A9AD-448311763434}"/>
              </a:ext>
            </a:extLst>
          </p:cNvPr>
          <p:cNvSpPr>
            <a:spLocks noGrp="1"/>
          </p:cNvSpPr>
          <p:nvPr>
            <p:ph type="ftr" sz="quarter" idx="11"/>
          </p:nvPr>
        </p:nvSpPr>
        <p:spPr/>
        <p:txBody>
          <a:bodyPr/>
          <a:lstStyle/>
          <a:p>
            <a:r>
              <a:rPr lang="en-US"/>
              <a:t>6. Approval of CEC budget for 2016</a:t>
            </a:r>
            <a:endParaRPr lang="fr-BE"/>
          </a:p>
        </p:txBody>
      </p:sp>
      <p:sp>
        <p:nvSpPr>
          <p:cNvPr id="6" name="Slide Number Placeholder 5">
            <a:extLst>
              <a:ext uri="{FF2B5EF4-FFF2-40B4-BE49-F238E27FC236}">
                <a16:creationId xmlns="" xmlns:a16="http://schemas.microsoft.com/office/drawing/2014/main" id="{E4BD0372-8F2C-4018-8434-6F9A2AD452E9}"/>
              </a:ext>
            </a:extLst>
          </p:cNvPr>
          <p:cNvSpPr>
            <a:spLocks noGrp="1"/>
          </p:cNvSpPr>
          <p:nvPr>
            <p:ph type="sldNum" sz="quarter" idx="12"/>
          </p:nvPr>
        </p:nvSpPr>
        <p:spPr/>
        <p:txBody>
          <a:bodyPr/>
          <a:lstStyle/>
          <a:p>
            <a:fld id="{0DBE6342-CC21-4A85-9D9A-842AD2770D46}" type="slidenum">
              <a:rPr lang="fr-BE" smtClean="0"/>
              <a:t>‹N°›</a:t>
            </a:fld>
            <a:endParaRPr lang="fr-BE"/>
          </a:p>
        </p:txBody>
      </p:sp>
    </p:spTree>
    <p:extLst>
      <p:ext uri="{BB962C8B-B14F-4D97-AF65-F5344CB8AC3E}">
        <p14:creationId xmlns:p14="http://schemas.microsoft.com/office/powerpoint/2010/main" val="3048210754"/>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B273F2A-C55A-4D8F-9BC0-4BB682A85CA8}"/>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FA57DB07-EE27-4ACC-A2F1-3B0514F2F679}"/>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 xmlns:a16="http://schemas.microsoft.com/office/drawing/2014/main" id="{E2366C30-EF58-4718-A112-6E2ABE59F9B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 xmlns:a16="http://schemas.microsoft.com/office/drawing/2014/main" id="{BA5F7958-0EC9-40C7-A546-7E7EE6E3EE6B}"/>
              </a:ext>
            </a:extLst>
          </p:cNvPr>
          <p:cNvSpPr>
            <a:spLocks noGrp="1"/>
          </p:cNvSpPr>
          <p:nvPr>
            <p:ph type="dt" sz="half" idx="10"/>
          </p:nvPr>
        </p:nvSpPr>
        <p:spPr/>
        <p:txBody>
          <a:bodyPr/>
          <a:lstStyle/>
          <a:p>
            <a:fld id="{D578995F-65FC-4B52-A32B-4E88D88261B4}" type="datetime1">
              <a:rPr lang="fr-BE" smtClean="0"/>
              <a:t>17-06-19</a:t>
            </a:fld>
            <a:endParaRPr lang="fr-BE"/>
          </a:p>
        </p:txBody>
      </p:sp>
      <p:sp>
        <p:nvSpPr>
          <p:cNvPr id="6" name="Footer Placeholder 5">
            <a:extLst>
              <a:ext uri="{FF2B5EF4-FFF2-40B4-BE49-F238E27FC236}">
                <a16:creationId xmlns="" xmlns:a16="http://schemas.microsoft.com/office/drawing/2014/main" id="{35B5B8DB-A589-48B7-9F5D-497A5D3573EA}"/>
              </a:ext>
            </a:extLst>
          </p:cNvPr>
          <p:cNvSpPr>
            <a:spLocks noGrp="1"/>
          </p:cNvSpPr>
          <p:nvPr>
            <p:ph type="ftr" sz="quarter" idx="11"/>
          </p:nvPr>
        </p:nvSpPr>
        <p:spPr/>
        <p:txBody>
          <a:bodyPr/>
          <a:lstStyle/>
          <a:p>
            <a:r>
              <a:rPr lang="en-US"/>
              <a:t>6. Approval of CEC budget for 2016</a:t>
            </a:r>
            <a:endParaRPr lang="fr-BE"/>
          </a:p>
        </p:txBody>
      </p:sp>
      <p:sp>
        <p:nvSpPr>
          <p:cNvPr id="7" name="Slide Number Placeholder 6">
            <a:extLst>
              <a:ext uri="{FF2B5EF4-FFF2-40B4-BE49-F238E27FC236}">
                <a16:creationId xmlns="" xmlns:a16="http://schemas.microsoft.com/office/drawing/2014/main" id="{3DCC2460-F7D8-49B6-B061-D873F71FBD87}"/>
              </a:ext>
            </a:extLst>
          </p:cNvPr>
          <p:cNvSpPr>
            <a:spLocks noGrp="1"/>
          </p:cNvSpPr>
          <p:nvPr>
            <p:ph type="sldNum" sz="quarter" idx="12"/>
          </p:nvPr>
        </p:nvSpPr>
        <p:spPr/>
        <p:txBody>
          <a:bodyPr/>
          <a:lstStyle/>
          <a:p>
            <a:fld id="{0DBE6342-CC21-4A85-9D9A-842AD2770D46}" type="slidenum">
              <a:rPr lang="fr-BE" smtClean="0"/>
              <a:t>‹N°›</a:t>
            </a:fld>
            <a:endParaRPr lang="fr-BE"/>
          </a:p>
        </p:txBody>
      </p:sp>
    </p:spTree>
    <p:extLst>
      <p:ext uri="{BB962C8B-B14F-4D97-AF65-F5344CB8AC3E}">
        <p14:creationId xmlns:p14="http://schemas.microsoft.com/office/powerpoint/2010/main" val="3465837041"/>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BAB644-4F38-4D10-AD73-55DC1FFD8CD1}"/>
              </a:ext>
            </a:extLst>
          </p:cNvPr>
          <p:cNvSpPr>
            <a:spLocks noGrp="1"/>
          </p:cNvSpPr>
          <p:nvPr>
            <p:ph type="title"/>
          </p:nvPr>
        </p:nvSpPr>
        <p:spPr>
          <a:xfrm>
            <a:off x="629841" y="365126"/>
            <a:ext cx="7886700" cy="1325563"/>
          </a:xfrm>
        </p:spPr>
        <p:txBody>
          <a:body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D4AD4FCF-442F-4781-8054-27C3C28F77F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 xmlns:a16="http://schemas.microsoft.com/office/drawing/2014/main" id="{859E0177-51E2-489F-BADB-8EC69B05EBA2}"/>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 xmlns:a16="http://schemas.microsoft.com/office/drawing/2014/main" id="{9FDCBF1D-F5B9-4730-A252-84DFC3C115A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 xmlns:a16="http://schemas.microsoft.com/office/drawing/2014/main" id="{997C1A08-2586-46FD-8C11-751FE5781F79}"/>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 xmlns:a16="http://schemas.microsoft.com/office/drawing/2014/main" id="{82C6FF1A-5FFE-4426-B652-4AEB06BEE415}"/>
              </a:ext>
            </a:extLst>
          </p:cNvPr>
          <p:cNvSpPr>
            <a:spLocks noGrp="1"/>
          </p:cNvSpPr>
          <p:nvPr>
            <p:ph type="dt" sz="half" idx="10"/>
          </p:nvPr>
        </p:nvSpPr>
        <p:spPr/>
        <p:txBody>
          <a:bodyPr/>
          <a:lstStyle/>
          <a:p>
            <a:fld id="{D578995F-65FC-4B52-A32B-4E88D88261B4}" type="datetime1">
              <a:rPr lang="fr-BE" smtClean="0"/>
              <a:t>17-06-19</a:t>
            </a:fld>
            <a:endParaRPr lang="fr-BE"/>
          </a:p>
        </p:txBody>
      </p:sp>
      <p:sp>
        <p:nvSpPr>
          <p:cNvPr id="8" name="Footer Placeholder 7">
            <a:extLst>
              <a:ext uri="{FF2B5EF4-FFF2-40B4-BE49-F238E27FC236}">
                <a16:creationId xmlns="" xmlns:a16="http://schemas.microsoft.com/office/drawing/2014/main" id="{A6CFCD19-4016-4B05-83A8-6F36A4014DA7}"/>
              </a:ext>
            </a:extLst>
          </p:cNvPr>
          <p:cNvSpPr>
            <a:spLocks noGrp="1"/>
          </p:cNvSpPr>
          <p:nvPr>
            <p:ph type="ftr" sz="quarter" idx="11"/>
          </p:nvPr>
        </p:nvSpPr>
        <p:spPr/>
        <p:txBody>
          <a:bodyPr/>
          <a:lstStyle/>
          <a:p>
            <a:r>
              <a:rPr lang="en-US"/>
              <a:t>6. Approval of CEC budget for 2016</a:t>
            </a:r>
            <a:endParaRPr lang="fr-BE"/>
          </a:p>
        </p:txBody>
      </p:sp>
      <p:sp>
        <p:nvSpPr>
          <p:cNvPr id="9" name="Slide Number Placeholder 8">
            <a:extLst>
              <a:ext uri="{FF2B5EF4-FFF2-40B4-BE49-F238E27FC236}">
                <a16:creationId xmlns="" xmlns:a16="http://schemas.microsoft.com/office/drawing/2014/main" id="{88B904FE-645C-4664-B524-B2DA04A5CB33}"/>
              </a:ext>
            </a:extLst>
          </p:cNvPr>
          <p:cNvSpPr>
            <a:spLocks noGrp="1"/>
          </p:cNvSpPr>
          <p:nvPr>
            <p:ph type="sldNum" sz="quarter" idx="12"/>
          </p:nvPr>
        </p:nvSpPr>
        <p:spPr/>
        <p:txBody>
          <a:bodyPr/>
          <a:lstStyle/>
          <a:p>
            <a:fld id="{0DBE6342-CC21-4A85-9D9A-842AD2770D46}" type="slidenum">
              <a:rPr lang="fr-BE" smtClean="0"/>
              <a:t>‹N°›</a:t>
            </a:fld>
            <a:endParaRPr lang="fr-BE"/>
          </a:p>
        </p:txBody>
      </p:sp>
    </p:spTree>
    <p:extLst>
      <p:ext uri="{BB962C8B-B14F-4D97-AF65-F5344CB8AC3E}">
        <p14:creationId xmlns:p14="http://schemas.microsoft.com/office/powerpoint/2010/main" val="3335892728"/>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0C8A70-28C5-4E7C-B16B-13AE8CB0B233}"/>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 xmlns:a16="http://schemas.microsoft.com/office/drawing/2014/main" id="{250FD0EE-A977-4AA4-A91C-BA7C5E4142B0}"/>
              </a:ext>
            </a:extLst>
          </p:cNvPr>
          <p:cNvSpPr>
            <a:spLocks noGrp="1"/>
          </p:cNvSpPr>
          <p:nvPr>
            <p:ph type="dt" sz="half" idx="10"/>
          </p:nvPr>
        </p:nvSpPr>
        <p:spPr/>
        <p:txBody>
          <a:bodyPr/>
          <a:lstStyle/>
          <a:p>
            <a:fld id="{D578995F-65FC-4B52-A32B-4E88D88261B4}" type="datetime1">
              <a:rPr lang="fr-BE" smtClean="0"/>
              <a:t>17-06-19</a:t>
            </a:fld>
            <a:endParaRPr lang="fr-BE"/>
          </a:p>
        </p:txBody>
      </p:sp>
      <p:sp>
        <p:nvSpPr>
          <p:cNvPr id="4" name="Footer Placeholder 3">
            <a:extLst>
              <a:ext uri="{FF2B5EF4-FFF2-40B4-BE49-F238E27FC236}">
                <a16:creationId xmlns="" xmlns:a16="http://schemas.microsoft.com/office/drawing/2014/main" id="{874C7F8C-2650-4046-92B6-4E8275714099}"/>
              </a:ext>
            </a:extLst>
          </p:cNvPr>
          <p:cNvSpPr>
            <a:spLocks noGrp="1"/>
          </p:cNvSpPr>
          <p:nvPr>
            <p:ph type="ftr" sz="quarter" idx="11"/>
          </p:nvPr>
        </p:nvSpPr>
        <p:spPr/>
        <p:txBody>
          <a:bodyPr/>
          <a:lstStyle/>
          <a:p>
            <a:r>
              <a:rPr lang="en-US"/>
              <a:t>6. Approval of CEC budget for 2016</a:t>
            </a:r>
            <a:endParaRPr lang="fr-BE"/>
          </a:p>
        </p:txBody>
      </p:sp>
      <p:sp>
        <p:nvSpPr>
          <p:cNvPr id="5" name="Slide Number Placeholder 4">
            <a:extLst>
              <a:ext uri="{FF2B5EF4-FFF2-40B4-BE49-F238E27FC236}">
                <a16:creationId xmlns="" xmlns:a16="http://schemas.microsoft.com/office/drawing/2014/main" id="{7A8F8346-24CB-4EFC-AFC2-EED0CF6E12D6}"/>
              </a:ext>
            </a:extLst>
          </p:cNvPr>
          <p:cNvSpPr>
            <a:spLocks noGrp="1"/>
          </p:cNvSpPr>
          <p:nvPr>
            <p:ph type="sldNum" sz="quarter" idx="12"/>
          </p:nvPr>
        </p:nvSpPr>
        <p:spPr/>
        <p:txBody>
          <a:bodyPr/>
          <a:lstStyle/>
          <a:p>
            <a:fld id="{0DBE6342-CC21-4A85-9D9A-842AD2770D46}" type="slidenum">
              <a:rPr lang="fr-BE" smtClean="0"/>
              <a:t>‹N°›</a:t>
            </a:fld>
            <a:endParaRPr lang="fr-BE"/>
          </a:p>
        </p:txBody>
      </p:sp>
    </p:spTree>
    <p:extLst>
      <p:ext uri="{BB962C8B-B14F-4D97-AF65-F5344CB8AC3E}">
        <p14:creationId xmlns:p14="http://schemas.microsoft.com/office/powerpoint/2010/main" val="867462143"/>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34292EE0-5570-45C1-8EFC-35DB49E95ADE}"/>
              </a:ext>
            </a:extLst>
          </p:cNvPr>
          <p:cNvSpPr>
            <a:spLocks noGrp="1"/>
          </p:cNvSpPr>
          <p:nvPr>
            <p:ph type="dt" sz="half" idx="10"/>
          </p:nvPr>
        </p:nvSpPr>
        <p:spPr/>
        <p:txBody>
          <a:bodyPr/>
          <a:lstStyle/>
          <a:p>
            <a:fld id="{D578995F-65FC-4B52-A32B-4E88D88261B4}" type="datetime1">
              <a:rPr lang="fr-BE" smtClean="0"/>
              <a:t>17-06-19</a:t>
            </a:fld>
            <a:endParaRPr lang="fr-BE"/>
          </a:p>
        </p:txBody>
      </p:sp>
      <p:sp>
        <p:nvSpPr>
          <p:cNvPr id="3" name="Footer Placeholder 2">
            <a:extLst>
              <a:ext uri="{FF2B5EF4-FFF2-40B4-BE49-F238E27FC236}">
                <a16:creationId xmlns="" xmlns:a16="http://schemas.microsoft.com/office/drawing/2014/main" id="{2937AC72-B820-4E9A-B107-6763185CB59F}"/>
              </a:ext>
            </a:extLst>
          </p:cNvPr>
          <p:cNvSpPr>
            <a:spLocks noGrp="1"/>
          </p:cNvSpPr>
          <p:nvPr>
            <p:ph type="ftr" sz="quarter" idx="11"/>
          </p:nvPr>
        </p:nvSpPr>
        <p:spPr/>
        <p:txBody>
          <a:bodyPr/>
          <a:lstStyle/>
          <a:p>
            <a:r>
              <a:rPr lang="en-US"/>
              <a:t>6. Approval of CEC budget for 2016</a:t>
            </a:r>
            <a:endParaRPr lang="fr-BE"/>
          </a:p>
        </p:txBody>
      </p:sp>
      <p:sp>
        <p:nvSpPr>
          <p:cNvPr id="4" name="Slide Number Placeholder 3">
            <a:extLst>
              <a:ext uri="{FF2B5EF4-FFF2-40B4-BE49-F238E27FC236}">
                <a16:creationId xmlns="" xmlns:a16="http://schemas.microsoft.com/office/drawing/2014/main" id="{323035AE-1E00-46B3-AC04-DC23CF201B79}"/>
              </a:ext>
            </a:extLst>
          </p:cNvPr>
          <p:cNvSpPr>
            <a:spLocks noGrp="1"/>
          </p:cNvSpPr>
          <p:nvPr>
            <p:ph type="sldNum" sz="quarter" idx="12"/>
          </p:nvPr>
        </p:nvSpPr>
        <p:spPr/>
        <p:txBody>
          <a:bodyPr/>
          <a:lstStyle/>
          <a:p>
            <a:fld id="{0DBE6342-CC21-4A85-9D9A-842AD2770D46}" type="slidenum">
              <a:rPr lang="fr-BE" smtClean="0"/>
              <a:t>‹N°›</a:t>
            </a:fld>
            <a:endParaRPr lang="fr-BE"/>
          </a:p>
        </p:txBody>
      </p:sp>
    </p:spTree>
    <p:extLst>
      <p:ext uri="{BB962C8B-B14F-4D97-AF65-F5344CB8AC3E}">
        <p14:creationId xmlns:p14="http://schemas.microsoft.com/office/powerpoint/2010/main" val="3098143134"/>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51DA9D-B97D-4829-8223-8C983B20D2A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90406728-E6E7-46A2-ACCC-85869758247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 xmlns:a16="http://schemas.microsoft.com/office/drawing/2014/main" id="{10D8881F-7208-4B60-A592-610E45CB14B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 xmlns:a16="http://schemas.microsoft.com/office/drawing/2014/main" id="{95E3B882-CA9E-4D71-90DE-DD4E6A83B0E1}"/>
              </a:ext>
            </a:extLst>
          </p:cNvPr>
          <p:cNvSpPr>
            <a:spLocks noGrp="1"/>
          </p:cNvSpPr>
          <p:nvPr>
            <p:ph type="dt" sz="half" idx="10"/>
          </p:nvPr>
        </p:nvSpPr>
        <p:spPr/>
        <p:txBody>
          <a:bodyPr/>
          <a:lstStyle/>
          <a:p>
            <a:fld id="{D578995F-65FC-4B52-A32B-4E88D88261B4}" type="datetime1">
              <a:rPr lang="fr-BE" smtClean="0"/>
              <a:t>17-06-19</a:t>
            </a:fld>
            <a:endParaRPr lang="fr-BE"/>
          </a:p>
        </p:txBody>
      </p:sp>
      <p:sp>
        <p:nvSpPr>
          <p:cNvPr id="6" name="Footer Placeholder 5">
            <a:extLst>
              <a:ext uri="{FF2B5EF4-FFF2-40B4-BE49-F238E27FC236}">
                <a16:creationId xmlns="" xmlns:a16="http://schemas.microsoft.com/office/drawing/2014/main" id="{FB05A999-E317-42A0-B480-A283DB2AF69A}"/>
              </a:ext>
            </a:extLst>
          </p:cNvPr>
          <p:cNvSpPr>
            <a:spLocks noGrp="1"/>
          </p:cNvSpPr>
          <p:nvPr>
            <p:ph type="ftr" sz="quarter" idx="11"/>
          </p:nvPr>
        </p:nvSpPr>
        <p:spPr/>
        <p:txBody>
          <a:bodyPr/>
          <a:lstStyle/>
          <a:p>
            <a:r>
              <a:rPr lang="en-US"/>
              <a:t>6. Approval of CEC budget for 2016</a:t>
            </a:r>
            <a:endParaRPr lang="fr-BE"/>
          </a:p>
        </p:txBody>
      </p:sp>
      <p:sp>
        <p:nvSpPr>
          <p:cNvPr id="7" name="Slide Number Placeholder 6">
            <a:extLst>
              <a:ext uri="{FF2B5EF4-FFF2-40B4-BE49-F238E27FC236}">
                <a16:creationId xmlns="" xmlns:a16="http://schemas.microsoft.com/office/drawing/2014/main" id="{711AC816-EB92-4DA7-A472-FC654537F507}"/>
              </a:ext>
            </a:extLst>
          </p:cNvPr>
          <p:cNvSpPr>
            <a:spLocks noGrp="1"/>
          </p:cNvSpPr>
          <p:nvPr>
            <p:ph type="sldNum" sz="quarter" idx="12"/>
          </p:nvPr>
        </p:nvSpPr>
        <p:spPr/>
        <p:txBody>
          <a:bodyPr/>
          <a:lstStyle/>
          <a:p>
            <a:fld id="{0DBE6342-CC21-4A85-9D9A-842AD2770D46}" type="slidenum">
              <a:rPr lang="fr-BE" smtClean="0"/>
              <a:t>‹N°›</a:t>
            </a:fld>
            <a:endParaRPr lang="fr-BE"/>
          </a:p>
        </p:txBody>
      </p:sp>
    </p:spTree>
    <p:extLst>
      <p:ext uri="{BB962C8B-B14F-4D97-AF65-F5344CB8AC3E}">
        <p14:creationId xmlns:p14="http://schemas.microsoft.com/office/powerpoint/2010/main" val="3134173818"/>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3B8A27-B7C1-46D9-84AB-365AE28BA93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x-none"/>
          </a:p>
        </p:txBody>
      </p:sp>
      <p:sp>
        <p:nvSpPr>
          <p:cNvPr id="3" name="Picture Placeholder 2">
            <a:extLst>
              <a:ext uri="{FF2B5EF4-FFF2-40B4-BE49-F238E27FC236}">
                <a16:creationId xmlns="" xmlns:a16="http://schemas.microsoft.com/office/drawing/2014/main" id="{D7502649-4626-4047-A875-C9BDD06DAD1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x-none"/>
          </a:p>
        </p:txBody>
      </p:sp>
      <p:sp>
        <p:nvSpPr>
          <p:cNvPr id="4" name="Text Placeholder 3">
            <a:extLst>
              <a:ext uri="{FF2B5EF4-FFF2-40B4-BE49-F238E27FC236}">
                <a16:creationId xmlns="" xmlns:a16="http://schemas.microsoft.com/office/drawing/2014/main" id="{7BE71A90-CE5C-42BC-921C-4152529DD01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 xmlns:a16="http://schemas.microsoft.com/office/drawing/2014/main" id="{FC2F91E1-E718-41AD-B213-0B1D9B6F5732}"/>
              </a:ext>
            </a:extLst>
          </p:cNvPr>
          <p:cNvSpPr>
            <a:spLocks noGrp="1"/>
          </p:cNvSpPr>
          <p:nvPr>
            <p:ph type="dt" sz="half" idx="10"/>
          </p:nvPr>
        </p:nvSpPr>
        <p:spPr/>
        <p:txBody>
          <a:bodyPr/>
          <a:lstStyle/>
          <a:p>
            <a:fld id="{D578995F-65FC-4B52-A32B-4E88D88261B4}" type="datetime1">
              <a:rPr lang="fr-BE" smtClean="0"/>
              <a:t>17-06-19</a:t>
            </a:fld>
            <a:endParaRPr lang="fr-BE"/>
          </a:p>
        </p:txBody>
      </p:sp>
      <p:sp>
        <p:nvSpPr>
          <p:cNvPr id="6" name="Footer Placeholder 5">
            <a:extLst>
              <a:ext uri="{FF2B5EF4-FFF2-40B4-BE49-F238E27FC236}">
                <a16:creationId xmlns="" xmlns:a16="http://schemas.microsoft.com/office/drawing/2014/main" id="{3182CD77-2E06-400F-8679-1A7DE9B9A3AA}"/>
              </a:ext>
            </a:extLst>
          </p:cNvPr>
          <p:cNvSpPr>
            <a:spLocks noGrp="1"/>
          </p:cNvSpPr>
          <p:nvPr>
            <p:ph type="ftr" sz="quarter" idx="11"/>
          </p:nvPr>
        </p:nvSpPr>
        <p:spPr/>
        <p:txBody>
          <a:bodyPr/>
          <a:lstStyle/>
          <a:p>
            <a:r>
              <a:rPr lang="en-US"/>
              <a:t>6. Approval of CEC budget for 2016</a:t>
            </a:r>
            <a:endParaRPr lang="fr-BE"/>
          </a:p>
        </p:txBody>
      </p:sp>
      <p:sp>
        <p:nvSpPr>
          <p:cNvPr id="7" name="Slide Number Placeholder 6">
            <a:extLst>
              <a:ext uri="{FF2B5EF4-FFF2-40B4-BE49-F238E27FC236}">
                <a16:creationId xmlns="" xmlns:a16="http://schemas.microsoft.com/office/drawing/2014/main" id="{EEC50B28-99F8-4CDC-93F7-385A02D65A8E}"/>
              </a:ext>
            </a:extLst>
          </p:cNvPr>
          <p:cNvSpPr>
            <a:spLocks noGrp="1"/>
          </p:cNvSpPr>
          <p:nvPr>
            <p:ph type="sldNum" sz="quarter" idx="12"/>
          </p:nvPr>
        </p:nvSpPr>
        <p:spPr/>
        <p:txBody>
          <a:bodyPr/>
          <a:lstStyle/>
          <a:p>
            <a:fld id="{0DBE6342-CC21-4A85-9D9A-842AD2770D46}" type="slidenum">
              <a:rPr lang="fr-BE" smtClean="0"/>
              <a:t>‹N°›</a:t>
            </a:fld>
            <a:endParaRPr lang="fr-BE"/>
          </a:p>
        </p:txBody>
      </p:sp>
    </p:spTree>
    <p:extLst>
      <p:ext uri="{BB962C8B-B14F-4D97-AF65-F5344CB8AC3E}">
        <p14:creationId xmlns:p14="http://schemas.microsoft.com/office/powerpoint/2010/main" val="3155649526"/>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8E9A97-26A4-4F03-AADE-6DBF01992CF7}"/>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 xmlns:a16="http://schemas.microsoft.com/office/drawing/2014/main" id="{36B59F14-2A41-41A9-8C09-D6ED8AA1919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7EE36081-C96B-4D85-839E-CFB5BEEAFB2D}"/>
              </a:ext>
            </a:extLst>
          </p:cNvPr>
          <p:cNvSpPr>
            <a:spLocks noGrp="1"/>
          </p:cNvSpPr>
          <p:nvPr>
            <p:ph type="dt" sz="half" idx="10"/>
          </p:nvPr>
        </p:nvSpPr>
        <p:spPr/>
        <p:txBody>
          <a:bodyPr/>
          <a:lstStyle/>
          <a:p>
            <a:fld id="{D578995F-65FC-4B52-A32B-4E88D88261B4}" type="datetime1">
              <a:rPr lang="fr-BE" smtClean="0"/>
              <a:t>17-06-19</a:t>
            </a:fld>
            <a:endParaRPr lang="fr-BE"/>
          </a:p>
        </p:txBody>
      </p:sp>
      <p:sp>
        <p:nvSpPr>
          <p:cNvPr id="5" name="Footer Placeholder 4">
            <a:extLst>
              <a:ext uri="{FF2B5EF4-FFF2-40B4-BE49-F238E27FC236}">
                <a16:creationId xmlns="" xmlns:a16="http://schemas.microsoft.com/office/drawing/2014/main" id="{19E78B78-B1F0-47A1-A191-A3AA3B1BF608}"/>
              </a:ext>
            </a:extLst>
          </p:cNvPr>
          <p:cNvSpPr>
            <a:spLocks noGrp="1"/>
          </p:cNvSpPr>
          <p:nvPr>
            <p:ph type="ftr" sz="quarter" idx="11"/>
          </p:nvPr>
        </p:nvSpPr>
        <p:spPr/>
        <p:txBody>
          <a:bodyPr/>
          <a:lstStyle/>
          <a:p>
            <a:r>
              <a:rPr lang="en-US"/>
              <a:t>6. Approval of CEC budget for 2016</a:t>
            </a:r>
            <a:endParaRPr lang="fr-BE"/>
          </a:p>
        </p:txBody>
      </p:sp>
      <p:sp>
        <p:nvSpPr>
          <p:cNvPr id="6" name="Slide Number Placeholder 5">
            <a:extLst>
              <a:ext uri="{FF2B5EF4-FFF2-40B4-BE49-F238E27FC236}">
                <a16:creationId xmlns="" xmlns:a16="http://schemas.microsoft.com/office/drawing/2014/main" id="{426F2A56-EFFE-475C-8663-006C237920BB}"/>
              </a:ext>
            </a:extLst>
          </p:cNvPr>
          <p:cNvSpPr>
            <a:spLocks noGrp="1"/>
          </p:cNvSpPr>
          <p:nvPr>
            <p:ph type="sldNum" sz="quarter" idx="12"/>
          </p:nvPr>
        </p:nvSpPr>
        <p:spPr/>
        <p:txBody>
          <a:bodyPr/>
          <a:lstStyle/>
          <a:p>
            <a:fld id="{0DBE6342-CC21-4A85-9D9A-842AD2770D46}" type="slidenum">
              <a:rPr lang="fr-BE" smtClean="0"/>
              <a:t>‹N°›</a:t>
            </a:fld>
            <a:endParaRPr lang="fr-BE"/>
          </a:p>
        </p:txBody>
      </p:sp>
    </p:spTree>
    <p:extLst>
      <p:ext uri="{BB962C8B-B14F-4D97-AF65-F5344CB8AC3E}">
        <p14:creationId xmlns:p14="http://schemas.microsoft.com/office/powerpoint/2010/main" val="339348060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B4835B54-E7C0-48FD-982E-C0B7BAB563CE}"/>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 xmlns:a16="http://schemas.microsoft.com/office/drawing/2014/main" id="{BE42CD01-A031-432A-9A03-1A4A018DA123}"/>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1B94B4F5-BE73-4ECB-8E55-8B9CF6328BB3}"/>
              </a:ext>
            </a:extLst>
          </p:cNvPr>
          <p:cNvSpPr>
            <a:spLocks noGrp="1"/>
          </p:cNvSpPr>
          <p:nvPr>
            <p:ph type="dt" sz="half" idx="10"/>
          </p:nvPr>
        </p:nvSpPr>
        <p:spPr/>
        <p:txBody>
          <a:bodyPr/>
          <a:lstStyle/>
          <a:p>
            <a:fld id="{D578995F-65FC-4B52-A32B-4E88D88261B4}" type="datetime1">
              <a:rPr lang="fr-BE" smtClean="0"/>
              <a:t>17-06-19</a:t>
            </a:fld>
            <a:endParaRPr lang="fr-BE"/>
          </a:p>
        </p:txBody>
      </p:sp>
      <p:sp>
        <p:nvSpPr>
          <p:cNvPr id="5" name="Footer Placeholder 4">
            <a:extLst>
              <a:ext uri="{FF2B5EF4-FFF2-40B4-BE49-F238E27FC236}">
                <a16:creationId xmlns="" xmlns:a16="http://schemas.microsoft.com/office/drawing/2014/main" id="{6D27AB86-045A-4A97-B26D-29F2F258F39A}"/>
              </a:ext>
            </a:extLst>
          </p:cNvPr>
          <p:cNvSpPr>
            <a:spLocks noGrp="1"/>
          </p:cNvSpPr>
          <p:nvPr>
            <p:ph type="ftr" sz="quarter" idx="11"/>
          </p:nvPr>
        </p:nvSpPr>
        <p:spPr/>
        <p:txBody>
          <a:bodyPr/>
          <a:lstStyle/>
          <a:p>
            <a:r>
              <a:rPr lang="en-US"/>
              <a:t>6. Approval of CEC budget for 2016</a:t>
            </a:r>
            <a:endParaRPr lang="fr-BE"/>
          </a:p>
        </p:txBody>
      </p:sp>
      <p:sp>
        <p:nvSpPr>
          <p:cNvPr id="6" name="Slide Number Placeholder 5">
            <a:extLst>
              <a:ext uri="{FF2B5EF4-FFF2-40B4-BE49-F238E27FC236}">
                <a16:creationId xmlns="" xmlns:a16="http://schemas.microsoft.com/office/drawing/2014/main" id="{860E17C8-1257-4A8C-A627-74EC0E2B2349}"/>
              </a:ext>
            </a:extLst>
          </p:cNvPr>
          <p:cNvSpPr>
            <a:spLocks noGrp="1"/>
          </p:cNvSpPr>
          <p:nvPr>
            <p:ph type="sldNum" sz="quarter" idx="12"/>
          </p:nvPr>
        </p:nvSpPr>
        <p:spPr/>
        <p:txBody>
          <a:bodyPr/>
          <a:lstStyle/>
          <a:p>
            <a:fld id="{0DBE6342-CC21-4A85-9D9A-842AD2770D46}" type="slidenum">
              <a:rPr lang="fr-BE" smtClean="0"/>
              <a:t>‹N°›</a:t>
            </a:fld>
            <a:endParaRPr lang="fr-BE"/>
          </a:p>
        </p:txBody>
      </p:sp>
    </p:spTree>
    <p:extLst>
      <p:ext uri="{BB962C8B-B14F-4D97-AF65-F5344CB8AC3E}">
        <p14:creationId xmlns:p14="http://schemas.microsoft.com/office/powerpoint/2010/main" val="3165039341"/>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6"/>
          </a:p>
        </p:txBody>
      </p:sp>
      <p:sp>
        <p:nvSpPr>
          <p:cNvPr id="8" name="Title 1"/>
          <p:cNvSpPr>
            <a:spLocks noGrp="1" noChangeAspect="1"/>
          </p:cNvSpPr>
          <p:nvPr>
            <p:ph type="title"/>
          </p:nvPr>
        </p:nvSpPr>
        <p:spPr>
          <a:xfrm>
            <a:off x="542072" y="106590"/>
            <a:ext cx="8491703" cy="979332"/>
          </a:xfrm>
          <a:prstGeom prst="rect">
            <a:avLst/>
          </a:prstGeom>
        </p:spPr>
        <p:txBody>
          <a:bodyPr vert="horz" lIns="0" tIns="49629" rIns="0" bIns="49629" rtlCol="0" anchor="b">
            <a:noAutofit/>
          </a:bodyPr>
          <a:lstStyle>
            <a:lvl1pPr>
              <a:defRPr sz="2909">
                <a:solidFill>
                  <a:schemeClr val="tx2"/>
                </a:solidFill>
              </a:defRPr>
            </a:lvl1pPr>
          </a:lstStyle>
          <a:p>
            <a:r>
              <a:rPr lang="en-US" dirty="0"/>
              <a:t>Click to add title</a:t>
            </a:r>
          </a:p>
        </p:txBody>
      </p:sp>
      <p:pic>
        <p:nvPicPr>
          <p:cNvPr id="9"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24015" y="6353464"/>
            <a:ext cx="1191361" cy="239202"/>
          </a:xfrm>
          <a:prstGeom prst="rect">
            <a:avLst/>
          </a:prstGeom>
        </p:spPr>
      </p:pic>
      <p:sp>
        <p:nvSpPr>
          <p:cNvPr id="5" name="Rectangle 4"/>
          <p:cNvSpPr/>
          <p:nvPr userDrawn="1"/>
        </p:nvSpPr>
        <p:spPr>
          <a:xfrm>
            <a:off x="1" y="0"/>
            <a:ext cx="157510" cy="6858000"/>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6"/>
          </a:p>
        </p:txBody>
      </p:sp>
      <p:sp>
        <p:nvSpPr>
          <p:cNvPr id="6" name="Slide Number Placeholder 2"/>
          <p:cNvSpPr txBox="1">
            <a:spLocks/>
          </p:cNvSpPr>
          <p:nvPr userDrawn="1"/>
        </p:nvSpPr>
        <p:spPr>
          <a:xfrm>
            <a:off x="262312" y="6439345"/>
            <a:ext cx="357608" cy="221853"/>
          </a:xfrm>
          <a:prstGeom prst="rect">
            <a:avLst/>
          </a:prstGeom>
        </p:spPr>
        <p:txBody>
          <a:bodyPr vert="horz" lIns="0" tIns="0" rIns="0" bIns="24931" rtlCol="0" anchor="ctr"/>
          <a:lstStyle>
            <a:defPPr>
              <a:defRPr lang="en-US"/>
            </a:defPPr>
            <a:lvl1pPr marL="0" indent="0" algn="r" defTabSz="127980" rtl="0" eaLnBrk="1" latinLnBrk="0" hangingPunct="1">
              <a:spcBef>
                <a:spcPts val="264"/>
              </a:spcBef>
              <a:buNone/>
              <a:defRPr sz="1100" kern="1200">
                <a:solidFill>
                  <a:schemeClr val="tx1"/>
                </a:solidFill>
                <a:latin typeface="+mn-lt"/>
                <a:ea typeface="+mn-ea"/>
                <a:cs typeface="+mn-cs"/>
              </a:defRPr>
            </a:lvl1pPr>
            <a:lvl2pPr marL="127980" algn="l" defTabSz="127980" rtl="0" eaLnBrk="1" latinLnBrk="0" hangingPunct="1">
              <a:spcBef>
                <a:spcPts val="264"/>
              </a:spcBef>
              <a:defRPr sz="1100" kern="1200">
                <a:solidFill>
                  <a:schemeClr val="tx1"/>
                </a:solidFill>
                <a:latin typeface="+mn-lt"/>
                <a:ea typeface="+mn-ea"/>
                <a:cs typeface="+mn-cs"/>
              </a:defRPr>
            </a:lvl2pPr>
            <a:lvl3pPr marL="255959" algn="l" defTabSz="127980" rtl="0" eaLnBrk="1" latinLnBrk="0" hangingPunct="1">
              <a:spcBef>
                <a:spcPts val="264"/>
              </a:spcBef>
              <a:defRPr sz="1100" kern="1200">
                <a:solidFill>
                  <a:schemeClr val="tx1"/>
                </a:solidFill>
                <a:latin typeface="+mn-lt"/>
                <a:ea typeface="+mn-ea"/>
                <a:cs typeface="+mn-cs"/>
              </a:defRPr>
            </a:lvl3pPr>
            <a:lvl4pPr marL="383939" algn="l" defTabSz="127980" rtl="0" eaLnBrk="1" latinLnBrk="0" hangingPunct="1">
              <a:spcBef>
                <a:spcPts val="264"/>
              </a:spcBef>
              <a:defRPr sz="1100" kern="1200">
                <a:solidFill>
                  <a:schemeClr val="tx1"/>
                </a:solidFill>
                <a:latin typeface="+mn-lt"/>
                <a:ea typeface="+mn-ea"/>
                <a:cs typeface="+mn-cs"/>
              </a:defRPr>
            </a:lvl4pPr>
            <a:lvl5pPr marL="511919" algn="l" defTabSz="127980" rtl="0" eaLnBrk="1" latinLnBrk="0" hangingPunct="1">
              <a:spcBef>
                <a:spcPts val="264"/>
              </a:spcBef>
              <a:defRPr sz="1100" kern="1200" baseline="0">
                <a:solidFill>
                  <a:schemeClr val="tx1"/>
                </a:solidFill>
                <a:latin typeface="+mn-lt"/>
                <a:ea typeface="+mn-ea"/>
                <a:cs typeface="+mn-cs"/>
              </a:defRPr>
            </a:lvl5pPr>
            <a:lvl6pPr marL="639900" algn="l" defTabSz="127980" rtl="0" eaLnBrk="1" latinLnBrk="0" hangingPunct="1">
              <a:spcBef>
                <a:spcPts val="264"/>
              </a:spcBef>
              <a:defRPr sz="1100" kern="1200">
                <a:solidFill>
                  <a:schemeClr val="tx1"/>
                </a:solidFill>
                <a:latin typeface="+mn-lt"/>
                <a:ea typeface="+mn-ea"/>
                <a:cs typeface="+mn-cs"/>
              </a:defRPr>
            </a:lvl6pPr>
            <a:lvl7pPr marL="767880" algn="l" defTabSz="127980" rtl="0" eaLnBrk="1" latinLnBrk="0" hangingPunct="1">
              <a:spcBef>
                <a:spcPts val="264"/>
              </a:spcBef>
              <a:defRPr sz="1100" kern="1200" baseline="0">
                <a:solidFill>
                  <a:schemeClr val="tx1"/>
                </a:solidFill>
                <a:latin typeface="+mn-lt"/>
                <a:ea typeface="+mn-ea"/>
                <a:cs typeface="+mn-cs"/>
              </a:defRPr>
            </a:lvl7pPr>
            <a:lvl8pPr marL="895860" algn="l" defTabSz="127980" rtl="0" eaLnBrk="1" latinLnBrk="0" hangingPunct="1">
              <a:spcBef>
                <a:spcPts val="264"/>
              </a:spcBef>
              <a:defRPr sz="1100" kern="1200" baseline="0">
                <a:solidFill>
                  <a:schemeClr val="tx1"/>
                </a:solidFill>
                <a:latin typeface="+mn-lt"/>
                <a:ea typeface="+mn-ea"/>
                <a:cs typeface="+mn-cs"/>
              </a:defRPr>
            </a:lvl8pPr>
            <a:lvl9pPr marL="1023840" algn="l" defTabSz="127980" rtl="0" eaLnBrk="1" latinLnBrk="0" hangingPunct="1">
              <a:spcBef>
                <a:spcPts val="264"/>
              </a:spcBef>
              <a:defRPr sz="1100" kern="1200" baseline="0">
                <a:solidFill>
                  <a:schemeClr val="tx1"/>
                </a:solidFill>
                <a:latin typeface="+mn-lt"/>
                <a:ea typeface="+mn-ea"/>
                <a:cs typeface="+mn-cs"/>
              </a:defRPr>
            </a:lvl9pPr>
          </a:lstStyle>
          <a:p>
            <a:fld id="{0AF8A4B7-68D6-47C7-8DF0-E856C990106D}" type="slidenum">
              <a:rPr lang="en-US" sz="1000" smtClean="0">
                <a:solidFill>
                  <a:schemeClr val="bg2">
                    <a:lumMod val="65000"/>
                  </a:schemeClr>
                </a:solidFill>
              </a:rPr>
              <a:pPr/>
              <a:t>‹N°›</a:t>
            </a:fld>
            <a:endParaRPr lang="en-US" sz="1000" dirty="0">
              <a:solidFill>
                <a:schemeClr val="bg2">
                  <a:lumMod val="65000"/>
                </a:schemeClr>
              </a:solidFill>
            </a:endParaRPr>
          </a:p>
        </p:txBody>
      </p:sp>
    </p:spTree>
    <p:custDataLst>
      <p:custData r:id="rId1"/>
    </p:custDataLst>
    <p:extLst>
      <p:ext uri="{BB962C8B-B14F-4D97-AF65-F5344CB8AC3E}">
        <p14:creationId xmlns:p14="http://schemas.microsoft.com/office/powerpoint/2010/main" val="14182456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F Slides - Titl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17694" y="2708920"/>
            <a:ext cx="6642738" cy="2160240"/>
          </a:xfrm>
          <a:prstGeom prst="rect">
            <a:avLst/>
          </a:prstGeom>
          <a:ln>
            <a:noFill/>
          </a:ln>
        </p:spPr>
        <p:txBody>
          <a:bodyPr vert="horz" lIns="54000" tIns="0" rIns="54000" bIns="0" rtlCol="0" anchor="t">
            <a:noAutofit/>
          </a:bodyPr>
          <a:lstStyle>
            <a:lvl1pPr>
              <a:defRPr lang="en-US" sz="6000" dirty="0">
                <a:solidFill>
                  <a:schemeClr val="bg1"/>
                </a:solidFill>
              </a:defRPr>
            </a:lvl1pPr>
          </a:lstStyle>
          <a:p>
            <a:pPr lvl="0"/>
            <a:r>
              <a:rPr lang="en-US" dirty="0"/>
              <a:t>Title Slide</a:t>
            </a:r>
          </a:p>
        </p:txBody>
      </p:sp>
      <p:sp>
        <p:nvSpPr>
          <p:cNvPr id="9" name="Rectangle 8"/>
          <p:cNvSpPr/>
          <p:nvPr userDrawn="1"/>
        </p:nvSpPr>
        <p:spPr>
          <a:xfrm>
            <a:off x="8883254" y="0"/>
            <a:ext cx="26074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xmlns="" id="{46A651A9-54C8-3C47-9024-F51782CEAAAE}"/>
              </a:ext>
            </a:extLst>
          </p:cNvPr>
          <p:cNvSpPr/>
          <p:nvPr userDrawn="1"/>
        </p:nvSpPr>
        <p:spPr>
          <a:xfrm>
            <a:off x="1836204" y="5013176"/>
            <a:ext cx="4301970" cy="1646605"/>
          </a:xfrm>
          <a:prstGeom prst="rect">
            <a:avLst/>
          </a:prstGeom>
        </p:spPr>
        <p:txBody>
          <a:bodyPr wrap="square">
            <a:spAutoFit/>
          </a:bodyPr>
          <a:lstStyle/>
          <a:p>
            <a:pPr>
              <a:spcAft>
                <a:spcPts val="600"/>
              </a:spcAft>
            </a:pPr>
            <a:r>
              <a:rPr lang="en-US" sz="1600" b="1" dirty="0">
                <a:solidFill>
                  <a:srgbClr val="FFFFFF"/>
                </a:solidFill>
                <a:ea typeface="Calibri" charset="0"/>
                <a:cs typeface="Calibri" charset="0"/>
              </a:rPr>
              <a:t>Copyright </a:t>
            </a:r>
            <a:r>
              <a:rPr lang="de-DE" sz="1600" b="1" dirty="0">
                <a:solidFill>
                  <a:srgbClr val="FFFFFF"/>
                </a:solidFill>
                <a:ea typeface="Calibri" charset="0"/>
                <a:cs typeface="Calibri" charset="0"/>
              </a:rPr>
              <a:t>© Future-Fit </a:t>
            </a:r>
            <a:r>
              <a:rPr lang="de-DE" sz="1600" b="1" dirty="0" err="1">
                <a:solidFill>
                  <a:srgbClr val="FFFFFF"/>
                </a:solidFill>
                <a:ea typeface="Calibri" charset="0"/>
                <a:cs typeface="Calibri" charset="0"/>
              </a:rPr>
              <a:t>Foundation</a:t>
            </a:r>
            <a:r>
              <a:rPr lang="de-DE" sz="1600" b="1" dirty="0">
                <a:solidFill>
                  <a:srgbClr val="FFFFFF"/>
                </a:solidFill>
                <a:ea typeface="Calibri" charset="0"/>
                <a:cs typeface="Calibri" charset="0"/>
              </a:rPr>
              <a:t>, </a:t>
            </a:r>
            <a:r>
              <a:rPr lang="en-US" sz="1600" b="1" dirty="0">
                <a:solidFill>
                  <a:srgbClr val="FFFFFF"/>
                </a:solidFill>
                <a:ea typeface="Calibri" charset="0"/>
                <a:cs typeface="Calibri" charset="0"/>
              </a:rPr>
              <a:t>2019</a:t>
            </a:r>
          </a:p>
          <a:p>
            <a:pPr>
              <a:spcAft>
                <a:spcPts val="600"/>
              </a:spcAft>
            </a:pPr>
            <a:r>
              <a:rPr lang="en-US" sz="1600" dirty="0">
                <a:solidFill>
                  <a:srgbClr val="FFFFFF"/>
                </a:solidFill>
              </a:rPr>
              <a:t>Future-Fit Foundation creates free tools to help companies and investors respond to today's biggest challenges in ways that</a:t>
            </a:r>
            <a:br>
              <a:rPr lang="en-US" sz="1600" dirty="0">
                <a:solidFill>
                  <a:srgbClr val="FFFFFF"/>
                </a:solidFill>
              </a:rPr>
            </a:br>
            <a:r>
              <a:rPr lang="en-US" sz="1600" dirty="0">
                <a:solidFill>
                  <a:srgbClr val="FFFFFF"/>
                </a:solidFill>
              </a:rPr>
              <a:t>create long-term value for themselves and society as a whole.</a:t>
            </a:r>
            <a:endParaRPr lang="en-GB" sz="1600" dirty="0">
              <a:solidFill>
                <a:srgbClr val="FFFFFF"/>
              </a:solidFill>
            </a:endParaRPr>
          </a:p>
        </p:txBody>
      </p:sp>
      <p:pic>
        <p:nvPicPr>
          <p:cNvPr id="7" name="Picture 6">
            <a:extLst>
              <a:ext uri="{FF2B5EF4-FFF2-40B4-BE49-F238E27FC236}">
                <a16:creationId xmlns:a16="http://schemas.microsoft.com/office/drawing/2014/main" xmlns="" id="{679D12A2-BDA4-DD42-A45A-C9A4BBA9395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91580" y="736917"/>
            <a:ext cx="3362325" cy="1485900"/>
          </a:xfrm>
          <a:prstGeom prst="rect">
            <a:avLst/>
          </a:prstGeom>
        </p:spPr>
      </p:pic>
    </p:spTree>
    <p:extLst>
      <p:ext uri="{BB962C8B-B14F-4D97-AF65-F5344CB8AC3E}">
        <p14:creationId xmlns:p14="http://schemas.microsoft.com/office/powerpoint/2010/main" val="39432532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F Slides - Transition Dark Blue">
    <p:bg>
      <p:bgPr>
        <a:solidFill>
          <a:schemeClr val="tx2">
            <a:lumMod val="75000"/>
          </a:schemeClr>
        </a:solidFill>
        <a:effectLst/>
      </p:bgPr>
    </p:bg>
    <p:spTree>
      <p:nvGrpSpPr>
        <p:cNvPr id="1" name=""/>
        <p:cNvGrpSpPr/>
        <p:nvPr/>
      </p:nvGrpSpPr>
      <p:grpSpPr>
        <a:xfrm>
          <a:off x="0" y="0"/>
          <a:ext cx="0" cy="0"/>
          <a:chOff x="0" y="0"/>
          <a:chExt cx="0" cy="0"/>
        </a:xfrm>
      </p:grpSpPr>
      <p:sp>
        <p:nvSpPr>
          <p:cNvPr id="9" name="Rectangle 8"/>
          <p:cNvSpPr/>
          <p:nvPr userDrawn="1"/>
        </p:nvSpPr>
        <p:spPr>
          <a:xfrm>
            <a:off x="8883254" y="0"/>
            <a:ext cx="26074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Title 1">
            <a:extLst>
              <a:ext uri="{FF2B5EF4-FFF2-40B4-BE49-F238E27FC236}">
                <a16:creationId xmlns:a16="http://schemas.microsoft.com/office/drawing/2014/main" xmlns="" id="{5648DBCB-0D01-EA4C-A9DE-A83237F901AD}"/>
              </a:ext>
            </a:extLst>
          </p:cNvPr>
          <p:cNvSpPr>
            <a:spLocks noGrp="1"/>
          </p:cNvSpPr>
          <p:nvPr>
            <p:ph type="ctrTitle" hasCustomPrompt="1"/>
          </p:nvPr>
        </p:nvSpPr>
        <p:spPr>
          <a:xfrm>
            <a:off x="1143001" y="2057401"/>
            <a:ext cx="5401733" cy="1452563"/>
          </a:xfrm>
          <a:prstGeom prst="rect">
            <a:avLst/>
          </a:prstGeom>
        </p:spPr>
        <p:txBody>
          <a:bodyPr anchor="b"/>
          <a:lstStyle>
            <a:lvl1pPr algn="l">
              <a:defRPr sz="6000" b="1">
                <a:solidFill>
                  <a:schemeClr val="bg1"/>
                </a:solidFill>
                <a:latin typeface="+mn-lt"/>
              </a:defRPr>
            </a:lvl1pPr>
          </a:lstStyle>
          <a:p>
            <a:r>
              <a:rPr lang="en-US" dirty="0"/>
              <a:t>Transition Slide</a:t>
            </a:r>
          </a:p>
        </p:txBody>
      </p:sp>
    </p:spTree>
    <p:extLst>
      <p:ext uri="{BB962C8B-B14F-4D97-AF65-F5344CB8AC3E}">
        <p14:creationId xmlns:p14="http://schemas.microsoft.com/office/powerpoint/2010/main" val="26360176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F Slides - Transition Orang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1" y="2057401"/>
            <a:ext cx="5401733" cy="1452563"/>
          </a:xfrm>
          <a:prstGeom prst="rect">
            <a:avLst/>
          </a:prstGeom>
        </p:spPr>
        <p:txBody>
          <a:bodyPr anchor="b"/>
          <a:lstStyle>
            <a:lvl1pPr algn="l">
              <a:defRPr sz="6000" b="1">
                <a:solidFill>
                  <a:schemeClr val="bg1"/>
                </a:solidFill>
                <a:latin typeface="+mn-lt"/>
              </a:defRPr>
            </a:lvl1pPr>
          </a:lstStyle>
          <a:p>
            <a:r>
              <a:rPr lang="en-US" dirty="0"/>
              <a:t>Transition Slide</a:t>
            </a:r>
          </a:p>
        </p:txBody>
      </p:sp>
      <p:sp>
        <p:nvSpPr>
          <p:cNvPr id="9" name="Rectangle 8"/>
          <p:cNvSpPr/>
          <p:nvPr userDrawn="1"/>
        </p:nvSpPr>
        <p:spPr>
          <a:xfrm>
            <a:off x="8883254" y="0"/>
            <a:ext cx="26074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3112332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F Slides - Transition Green">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8883254" y="0"/>
            <a:ext cx="26074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Title 1"/>
          <p:cNvSpPr>
            <a:spLocks noGrp="1"/>
          </p:cNvSpPr>
          <p:nvPr>
            <p:ph type="ctrTitle" hasCustomPrompt="1"/>
          </p:nvPr>
        </p:nvSpPr>
        <p:spPr>
          <a:xfrm>
            <a:off x="1143001" y="2057401"/>
            <a:ext cx="5401733" cy="1452563"/>
          </a:xfrm>
          <a:prstGeom prst="rect">
            <a:avLst/>
          </a:prstGeom>
        </p:spPr>
        <p:txBody>
          <a:bodyPr anchor="b"/>
          <a:lstStyle>
            <a:lvl1pPr algn="l">
              <a:defRPr sz="6000" b="1">
                <a:solidFill>
                  <a:schemeClr val="bg1"/>
                </a:solidFill>
                <a:latin typeface="+mn-lt"/>
              </a:defRPr>
            </a:lvl1pPr>
          </a:lstStyle>
          <a:p>
            <a:r>
              <a:rPr lang="en-US" dirty="0"/>
              <a:t>Transition Slide</a:t>
            </a:r>
          </a:p>
        </p:txBody>
      </p:sp>
    </p:spTree>
    <p:extLst>
      <p:ext uri="{BB962C8B-B14F-4D97-AF65-F5344CB8AC3E}">
        <p14:creationId xmlns:p14="http://schemas.microsoft.com/office/powerpoint/2010/main" val="3045670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F Slides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A80E31-6AD0-AA4A-BD61-E57969FF0FEE}"/>
              </a:ext>
            </a:extLst>
          </p:cNvPr>
          <p:cNvSpPr>
            <a:spLocks noGrp="1"/>
          </p:cNvSpPr>
          <p:nvPr>
            <p:ph type="title"/>
          </p:nvPr>
        </p:nvSpPr>
        <p:spPr>
          <a:xfrm>
            <a:off x="251520" y="260648"/>
            <a:ext cx="8263830" cy="432048"/>
          </a:xfrm>
          <a:prstGeom prst="rect">
            <a:avLst/>
          </a:prstGeom>
          <a:ln>
            <a:noFill/>
          </a:ln>
        </p:spPr>
        <p:txBody>
          <a:bodyPr vert="horz" lIns="54000" tIns="0" rIns="54000" bIns="0" rtlCol="0" anchor="t">
            <a:noAutofit/>
          </a:bodyPr>
          <a:lstStyle>
            <a:lvl1pPr>
              <a:defRPr lang="en-US" dirty="0"/>
            </a:lvl1pPr>
          </a:lstStyle>
          <a:p>
            <a:pPr marL="0" lvl="0"/>
            <a:r>
              <a:rPr lang="en-US" dirty="0"/>
              <a:t>Click to edit Master title style</a:t>
            </a:r>
          </a:p>
        </p:txBody>
      </p:sp>
      <p:sp>
        <p:nvSpPr>
          <p:cNvPr id="3" name="Rectangle 2">
            <a:extLst>
              <a:ext uri="{FF2B5EF4-FFF2-40B4-BE49-F238E27FC236}">
                <a16:creationId xmlns:a16="http://schemas.microsoft.com/office/drawing/2014/main" xmlns="" id="{CD176B19-40FD-1F43-9DA7-6EE55A21CD54}"/>
              </a:ext>
            </a:extLst>
          </p:cNvPr>
          <p:cNvSpPr/>
          <p:nvPr userDrawn="1"/>
        </p:nvSpPr>
        <p:spPr>
          <a:xfrm>
            <a:off x="8883254" y="0"/>
            <a:ext cx="26074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ext Placeholder 2">
            <a:extLst>
              <a:ext uri="{FF2B5EF4-FFF2-40B4-BE49-F238E27FC236}">
                <a16:creationId xmlns:a16="http://schemas.microsoft.com/office/drawing/2014/main" xmlns="" id="{7F6D1E30-8421-6E4D-80EA-B0FDC0AA2791}"/>
              </a:ext>
            </a:extLst>
          </p:cNvPr>
          <p:cNvSpPr>
            <a:spLocks noGrp="1"/>
          </p:cNvSpPr>
          <p:nvPr>
            <p:ph idx="1"/>
          </p:nvPr>
        </p:nvSpPr>
        <p:spPr>
          <a:xfrm>
            <a:off x="305526" y="1124744"/>
            <a:ext cx="8208912" cy="53285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123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77E31865-DE0E-401D-B0DD-47F4F8E21EE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2FAA9846-132C-4C11-9759-720D7461531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78583265-16B9-419B-9545-E67F610E4ED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578995F-65FC-4B52-A32B-4E88D88261B4}" type="datetime1">
              <a:rPr lang="fr-BE" smtClean="0"/>
              <a:t>17-06-19</a:t>
            </a:fld>
            <a:endParaRPr lang="fr-BE"/>
          </a:p>
        </p:txBody>
      </p:sp>
      <p:sp>
        <p:nvSpPr>
          <p:cNvPr id="5" name="Footer Placeholder 4">
            <a:extLst>
              <a:ext uri="{FF2B5EF4-FFF2-40B4-BE49-F238E27FC236}">
                <a16:creationId xmlns="" xmlns:a16="http://schemas.microsoft.com/office/drawing/2014/main" id="{241B8300-1663-4D9E-8858-87D18D45F27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6. Approval of CEC budget for 2016</a:t>
            </a:r>
            <a:endParaRPr lang="fr-BE"/>
          </a:p>
        </p:txBody>
      </p:sp>
      <p:sp>
        <p:nvSpPr>
          <p:cNvPr id="6" name="Slide Number Placeholder 5">
            <a:extLst>
              <a:ext uri="{FF2B5EF4-FFF2-40B4-BE49-F238E27FC236}">
                <a16:creationId xmlns="" xmlns:a16="http://schemas.microsoft.com/office/drawing/2014/main" id="{8616FB63-D4E5-4062-BA29-8BB881EC6F7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DBE6342-CC21-4A85-9D9A-842AD2770D46}" type="slidenum">
              <a:rPr lang="fr-BE" smtClean="0"/>
              <a:t>‹N°›</a:t>
            </a:fld>
            <a:endParaRPr lang="fr-BE"/>
          </a:p>
        </p:txBody>
      </p:sp>
    </p:spTree>
    <p:extLst>
      <p:ext uri="{BB962C8B-B14F-4D97-AF65-F5344CB8AC3E}">
        <p14:creationId xmlns:p14="http://schemas.microsoft.com/office/powerpoint/2010/main" val="9461947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8" r:id="rId12"/>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x-non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1520" y="260648"/>
            <a:ext cx="8263830" cy="432048"/>
          </a:xfrm>
          <a:prstGeom prst="rect">
            <a:avLst/>
          </a:prstGeom>
          <a:ln>
            <a:noFill/>
          </a:ln>
        </p:spPr>
        <p:txBody>
          <a:bodyPr vert="horz" lIns="54000" tIns="0" rIns="54000" bIns="0" rtlCol="0" anchor="t">
            <a:noAutofit/>
          </a:bodyPr>
          <a:lstStyle/>
          <a:p>
            <a:pPr marL="0" lvl="0"/>
            <a:r>
              <a:rPr lang="en-US" dirty="0"/>
              <a:t>Click to edit Master title style</a:t>
            </a:r>
          </a:p>
        </p:txBody>
      </p:sp>
      <p:sp>
        <p:nvSpPr>
          <p:cNvPr id="3" name="Text Placeholder 2"/>
          <p:cNvSpPr>
            <a:spLocks noGrp="1"/>
          </p:cNvSpPr>
          <p:nvPr>
            <p:ph type="body" idx="1"/>
          </p:nvPr>
        </p:nvSpPr>
        <p:spPr>
          <a:xfrm>
            <a:off x="305526" y="1124744"/>
            <a:ext cx="8208912" cy="53285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637219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lang="en-US" sz="3200" b="1" kern="1200" baseline="0" dirty="0">
          <a:solidFill>
            <a:schemeClr val="tx2"/>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lang="en-US" sz="2800" kern="1200">
          <a:solidFill>
            <a:schemeClr val="tx1">
              <a:lumMod val="50000"/>
              <a:lumOff val="50000"/>
            </a:schemeClr>
          </a:solidFill>
          <a:latin typeface="Calibri" charset="0"/>
          <a:ea typeface="+mn-ea"/>
          <a:cs typeface="Calibri" charset="0"/>
        </a:defRPr>
      </a:lvl1pPr>
      <a:lvl2pPr marL="685800" indent="-228600" algn="l" defTabSz="914400" rtl="0" eaLnBrk="1" latinLnBrk="0" hangingPunct="1">
        <a:lnSpc>
          <a:spcPct val="90000"/>
        </a:lnSpc>
        <a:spcBef>
          <a:spcPts val="500"/>
        </a:spcBef>
        <a:buFont typeface="Arial"/>
        <a:buChar char="•"/>
        <a:defRPr lang="en-US" sz="2400" kern="1200">
          <a:solidFill>
            <a:schemeClr val="tx1">
              <a:lumMod val="50000"/>
              <a:lumOff val="50000"/>
            </a:schemeClr>
          </a:solidFill>
          <a:latin typeface="Calibri" charset="0"/>
          <a:ea typeface="+mn-ea"/>
          <a:cs typeface="Calibri" charset="0"/>
        </a:defRPr>
      </a:lvl2pPr>
      <a:lvl3pPr marL="1143000" indent="-228600" algn="l" defTabSz="914400" rtl="0" eaLnBrk="1" latinLnBrk="0" hangingPunct="1">
        <a:lnSpc>
          <a:spcPct val="90000"/>
        </a:lnSpc>
        <a:spcBef>
          <a:spcPts val="500"/>
        </a:spcBef>
        <a:buFont typeface="Arial"/>
        <a:buChar char="•"/>
        <a:defRPr lang="en-US" sz="2000" kern="1200">
          <a:solidFill>
            <a:schemeClr val="tx1">
              <a:lumMod val="50000"/>
              <a:lumOff val="50000"/>
            </a:schemeClr>
          </a:solidFill>
          <a:latin typeface="Calibri" charset="0"/>
          <a:ea typeface="+mn-ea"/>
          <a:cs typeface="Calibri" charset="0"/>
        </a:defRPr>
      </a:lvl3pPr>
      <a:lvl4pPr marL="1600200" indent="-228600" algn="l" defTabSz="914400" rtl="0" eaLnBrk="1" latinLnBrk="0" hangingPunct="1">
        <a:lnSpc>
          <a:spcPct val="90000"/>
        </a:lnSpc>
        <a:spcBef>
          <a:spcPts val="500"/>
        </a:spcBef>
        <a:buFont typeface="Arial"/>
        <a:buChar char="•"/>
        <a:defRPr lang="en-US" sz="1800" kern="1200">
          <a:solidFill>
            <a:schemeClr val="tx1">
              <a:lumMod val="50000"/>
              <a:lumOff val="50000"/>
            </a:schemeClr>
          </a:solidFill>
          <a:latin typeface="Calibri" charset="0"/>
          <a:ea typeface="+mn-ea"/>
          <a:cs typeface="Calibri" charset="0"/>
        </a:defRPr>
      </a:lvl4pPr>
      <a:lvl5pPr marL="2057400" indent="-228600" algn="l" defTabSz="914400" rtl="0" eaLnBrk="1" latinLnBrk="0" hangingPunct="1">
        <a:lnSpc>
          <a:spcPct val="90000"/>
        </a:lnSpc>
        <a:spcBef>
          <a:spcPts val="500"/>
        </a:spcBef>
        <a:buFont typeface="Arial"/>
        <a:buChar char="•"/>
        <a:defRPr lang="en-US" sz="1800" kern="1200">
          <a:solidFill>
            <a:schemeClr val="tx1">
              <a:lumMod val="50000"/>
              <a:lumOff val="50000"/>
            </a:schemeClr>
          </a:solidFill>
          <a:latin typeface="Calibri" charset="0"/>
          <a:ea typeface="+mn-ea"/>
          <a:cs typeface="Calibr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3.jpeg"/><Relationship Id="rId7" Type="http://schemas.openxmlformats.org/officeDocument/2006/relationships/image" Target="../media/image7.png"/><Relationship Id="rId12"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diagramColors" Target="../diagrams/colors1.xml"/><Relationship Id="rId5" Type="http://schemas.openxmlformats.org/officeDocument/2006/relationships/image" Target="../media/image6.png"/><Relationship Id="rId10" Type="http://schemas.openxmlformats.org/officeDocument/2006/relationships/diagramQuickStyle" Target="../diagrams/quickStyle1.xml"/><Relationship Id="rId4" Type="http://schemas.microsoft.com/office/2007/relationships/hdphoto" Target="../media/hdphoto1.wdp"/><Relationship Id="rId9"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jpe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jpe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image" Target="../media/image3.jpeg"/><Relationship Id="rId7" Type="http://schemas.openxmlformats.org/officeDocument/2006/relationships/image" Target="../media/image7.png"/><Relationship Id="rId12"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diagramColors" Target="../diagrams/colors2.xml"/><Relationship Id="rId5" Type="http://schemas.openxmlformats.org/officeDocument/2006/relationships/image" Target="../media/image6.png"/><Relationship Id="rId10" Type="http://schemas.openxmlformats.org/officeDocument/2006/relationships/diagramQuickStyle" Target="../diagrams/quickStyle2.xml"/><Relationship Id="rId4" Type="http://schemas.microsoft.com/office/2007/relationships/hdphoto" Target="../media/hdphoto1.wdp"/><Relationship Id="rId9"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31.emf"/><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jpeg"/><Relationship Id="rId7"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 Id="rId9"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extLst>
              <a:ext uri="{BEBA8EAE-BF5A-486C-A8C5-ECC9F3942E4B}">
                <a14:imgProps xmlns:a14="http://schemas.microsoft.com/office/drawing/2010/main">
                  <a14:imgLayer r:embed="rId4">
                    <a14:imgEffect>
                      <a14:artisticMosiaicBubbles trans="40000"/>
                    </a14:imgEffect>
                  </a14:imgLayer>
                </a14:imgProps>
              </a:ext>
              <a:ext uri="{28A0092B-C50C-407E-A947-70E740481C1C}">
                <a14:useLocalDpi xmlns:a14="http://schemas.microsoft.com/office/drawing/2010/main" val="0"/>
              </a:ext>
            </a:extLst>
          </a:blip>
          <a:stretch>
            <a:fillRect/>
          </a:stretch>
        </p:blipFill>
        <p:spPr>
          <a:xfrm>
            <a:off x="-17860" y="-113405"/>
            <a:ext cx="9144000" cy="6096000"/>
          </a:xfrm>
          <a:prstGeom prst="rect">
            <a:avLst/>
          </a:prstGeom>
          <a:effectLst>
            <a:reflection endPos="0" dist="50800" dir="5400000" sy="-100000" algn="bl" rotWithShape="0"/>
          </a:effectLst>
        </p:spPr>
      </p:pic>
      <p:sp>
        <p:nvSpPr>
          <p:cNvPr id="3" name="Rectangle 2"/>
          <p:cNvSpPr/>
          <p:nvPr/>
        </p:nvSpPr>
        <p:spPr>
          <a:xfrm>
            <a:off x="-17860" y="-113405"/>
            <a:ext cx="9144000" cy="6096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4" name="Titre 33"/>
          <p:cNvSpPr>
            <a:spLocks noGrp="1"/>
          </p:cNvSpPr>
          <p:nvPr>
            <p:ph type="ctrTitle"/>
          </p:nvPr>
        </p:nvSpPr>
        <p:spPr>
          <a:xfrm>
            <a:off x="413680" y="1164491"/>
            <a:ext cx="8280920" cy="2349989"/>
          </a:xfrm>
        </p:spPr>
        <p:txBody>
          <a:bodyPr>
            <a:noAutofit/>
          </a:bodyPr>
          <a:lstStyle/>
          <a:p>
            <a:r>
              <a:rPr lang="fr-BE" sz="4400" b="1" dirty="0" err="1">
                <a:solidFill>
                  <a:srgbClr val="BAD016"/>
                </a:solidFill>
                <a:latin typeface="Century Gothic" panose="020B0502020202020204" pitchFamily="34" charset="0"/>
              </a:rPr>
              <a:t>Sustainable</a:t>
            </a:r>
            <a:r>
              <a:rPr lang="fr-BE" sz="4400" b="1" dirty="0">
                <a:solidFill>
                  <a:srgbClr val="BAD016"/>
                </a:solidFill>
                <a:latin typeface="Century Gothic" panose="020B0502020202020204" pitchFamily="34" charset="0"/>
              </a:rPr>
              <a:t> leadership</a:t>
            </a:r>
            <a:br>
              <a:rPr lang="fr-BE" sz="4400" b="1" dirty="0">
                <a:solidFill>
                  <a:srgbClr val="BAD016"/>
                </a:solidFill>
                <a:latin typeface="Century Gothic" panose="020B0502020202020204" pitchFamily="34" charset="0"/>
              </a:rPr>
            </a:br>
            <a:r>
              <a:rPr lang="fr-BE" sz="4400" b="1" dirty="0">
                <a:solidFill>
                  <a:srgbClr val="BAD016"/>
                </a:solidFill>
                <a:latin typeface="Century Gothic" panose="020B0502020202020204" pitchFamily="34" charset="0"/>
              </a:rPr>
              <a:t>for a world in transition</a:t>
            </a:r>
            <a:br>
              <a:rPr lang="fr-BE" sz="4400" b="1" dirty="0">
                <a:solidFill>
                  <a:srgbClr val="BAD016"/>
                </a:solidFill>
                <a:latin typeface="Century Gothic" panose="020B0502020202020204" pitchFamily="34" charset="0"/>
              </a:rPr>
            </a:br>
            <a:r>
              <a:rPr lang="fr-BE" sz="4400" b="1" dirty="0">
                <a:solidFill>
                  <a:srgbClr val="BAD016"/>
                </a:solidFill>
                <a:latin typeface="Century Gothic" panose="020B0502020202020204" pitchFamily="34" charset="0"/>
              </a:rPr>
              <a:t/>
            </a:r>
            <a:br>
              <a:rPr lang="fr-BE" sz="4400" b="1" dirty="0">
                <a:solidFill>
                  <a:srgbClr val="BAD016"/>
                </a:solidFill>
                <a:latin typeface="Century Gothic" panose="020B0502020202020204" pitchFamily="34" charset="0"/>
              </a:rPr>
            </a:br>
            <a:r>
              <a:rPr lang="fr-BE" sz="2400" b="1" dirty="0">
                <a:latin typeface="Century Gothic" panose="020B0502020202020204" pitchFamily="34" charset="0"/>
              </a:rPr>
              <a:t>The </a:t>
            </a:r>
            <a:r>
              <a:rPr lang="fr-BE" sz="2400" b="1" dirty="0" err="1">
                <a:latin typeface="Century Gothic" panose="020B0502020202020204" pitchFamily="34" charset="0"/>
              </a:rPr>
              <a:t>changing</a:t>
            </a:r>
            <a:r>
              <a:rPr lang="fr-BE" sz="2400" b="1" dirty="0">
                <a:latin typeface="Century Gothic" panose="020B0502020202020204" pitchFamily="34" charset="0"/>
              </a:rPr>
              <a:t> </a:t>
            </a:r>
            <a:r>
              <a:rPr lang="fr-BE" sz="2400" b="1" dirty="0" err="1">
                <a:latin typeface="Century Gothic" panose="020B0502020202020204" pitchFamily="34" charset="0"/>
              </a:rPr>
              <a:t>role</a:t>
            </a:r>
            <a:r>
              <a:rPr lang="fr-BE" sz="2400" b="1" dirty="0">
                <a:latin typeface="Century Gothic" panose="020B0502020202020204" pitchFamily="34" charset="0"/>
              </a:rPr>
              <a:t> of the </a:t>
            </a:r>
            <a:r>
              <a:rPr lang="fr-BE" sz="2400" b="1" dirty="0" err="1">
                <a:latin typeface="Century Gothic" panose="020B0502020202020204" pitchFamily="34" charset="0"/>
              </a:rPr>
              <a:t>managerial</a:t>
            </a:r>
            <a:r>
              <a:rPr lang="fr-BE" sz="2400" b="1" dirty="0">
                <a:latin typeface="Century Gothic" panose="020B0502020202020204" pitchFamily="34" charset="0"/>
              </a:rPr>
              <a:t> profession</a:t>
            </a:r>
          </a:p>
        </p:txBody>
      </p:sp>
      <p:sp>
        <p:nvSpPr>
          <p:cNvPr id="35" name="Sous-titre 34"/>
          <p:cNvSpPr>
            <a:spLocks noGrp="1"/>
          </p:cNvSpPr>
          <p:nvPr>
            <p:ph type="subTitle" idx="1"/>
          </p:nvPr>
        </p:nvSpPr>
        <p:spPr>
          <a:xfrm>
            <a:off x="998984" y="3992563"/>
            <a:ext cx="6858000" cy="1655762"/>
          </a:xfrm>
        </p:spPr>
        <p:txBody>
          <a:bodyPr>
            <a:normAutofit/>
          </a:bodyPr>
          <a:lstStyle/>
          <a:p>
            <a:r>
              <a:rPr lang="fr-BE" sz="2400" dirty="0">
                <a:latin typeface="Century Gothic" panose="020B0502020202020204" pitchFamily="34" charset="0"/>
              </a:rPr>
              <a:t>17 </a:t>
            </a:r>
            <a:r>
              <a:rPr lang="fr-BE" sz="2400" dirty="0" err="1">
                <a:latin typeface="Century Gothic" panose="020B0502020202020204" pitchFamily="34" charset="0"/>
              </a:rPr>
              <a:t>June</a:t>
            </a:r>
            <a:r>
              <a:rPr lang="fr-BE" sz="2400" dirty="0">
                <a:latin typeface="Century Gothic" panose="020B0502020202020204" pitchFamily="34" charset="0"/>
              </a:rPr>
              <a:t> 2019, Brussels</a:t>
            </a:r>
          </a:p>
        </p:txBody>
      </p:sp>
      <p:sp>
        <p:nvSpPr>
          <p:cNvPr id="5" name="Espace réservé du numéro de diapositive 4"/>
          <p:cNvSpPr>
            <a:spLocks noGrp="1"/>
          </p:cNvSpPr>
          <p:nvPr>
            <p:ph type="sldNum" sz="quarter" idx="12"/>
          </p:nvPr>
        </p:nvSpPr>
        <p:spPr/>
        <p:txBody>
          <a:bodyPr/>
          <a:lstStyle/>
          <a:p>
            <a:fld id="{0DBE6342-CC21-4A85-9D9A-842AD2770D46}" type="slidenum">
              <a:rPr lang="fr-BE" smtClean="0"/>
              <a:t>1</a:t>
            </a:fld>
            <a:endParaRPr lang="fr-BE"/>
          </a:p>
        </p:txBody>
      </p:sp>
      <p:sp>
        <p:nvSpPr>
          <p:cNvPr id="30" name="Rectangle 29"/>
          <p:cNvSpPr/>
          <p:nvPr/>
        </p:nvSpPr>
        <p:spPr>
          <a:xfrm>
            <a:off x="1403648"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4661" y="6089837"/>
            <a:ext cx="1296144" cy="654540"/>
          </a:xfrm>
          <a:prstGeom prst="rect">
            <a:avLst/>
          </a:prstGeom>
        </p:spPr>
      </p:pic>
      <p:pic>
        <p:nvPicPr>
          <p:cNvPr id="27" name="Imag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3750" y="6034023"/>
            <a:ext cx="1023055" cy="767291"/>
          </a:xfrm>
          <a:prstGeom prst="rect">
            <a:avLst/>
          </a:prstGeom>
        </p:spPr>
      </p:pic>
      <p:sp>
        <p:nvSpPr>
          <p:cNvPr id="31" name="Rectangle 30"/>
          <p:cNvSpPr/>
          <p:nvPr/>
        </p:nvSpPr>
        <p:spPr>
          <a:xfrm>
            <a:off x="6489213"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Rectangle 12"/>
          <p:cNvSpPr/>
          <p:nvPr/>
        </p:nvSpPr>
        <p:spPr>
          <a:xfrm>
            <a:off x="-17860" y="6005419"/>
            <a:ext cx="9161859" cy="885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4" name="Imag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9912" y="6121079"/>
            <a:ext cx="1296144" cy="654540"/>
          </a:xfrm>
          <a:prstGeom prst="rect">
            <a:avLst/>
          </a:prstGeom>
        </p:spPr>
      </p:pic>
      <p:sp>
        <p:nvSpPr>
          <p:cNvPr id="15" name="Titre 33"/>
          <p:cNvSpPr txBox="1">
            <a:spLocks/>
          </p:cNvSpPr>
          <p:nvPr/>
        </p:nvSpPr>
        <p:spPr>
          <a:xfrm>
            <a:off x="5886450" y="6124742"/>
            <a:ext cx="3257550" cy="76653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000" b="1" dirty="0">
                <a:solidFill>
                  <a:schemeClr val="bg1"/>
                </a:solidFill>
                <a:latin typeface="Century Gothic" panose="020B0502020202020204" pitchFamily="34" charset="0"/>
              </a:rPr>
              <a:t>#</a:t>
            </a:r>
            <a:r>
              <a:rPr lang="fr-BE" sz="2000" b="1" dirty="0" err="1">
                <a:solidFill>
                  <a:schemeClr val="bg1"/>
                </a:solidFill>
                <a:latin typeface="Century Gothic" panose="020B0502020202020204" pitchFamily="34" charset="0"/>
              </a:rPr>
              <a:t>SustainableLeadership</a:t>
            </a:r>
            <a:endParaRPr lang="fr-BE" sz="2000" b="1" dirty="0">
              <a:solidFill>
                <a:schemeClr val="bg1"/>
              </a:solidFill>
              <a:latin typeface="Century Gothic" panose="020B0502020202020204" pitchFamily="34" charset="0"/>
            </a:endParaRPr>
          </a:p>
          <a:p>
            <a:endParaRPr lang="fr-BE" sz="2000" b="1" dirty="0">
              <a:solidFill>
                <a:schemeClr val="bg1"/>
              </a:solidFill>
              <a:latin typeface="Century Gothic" panose="020B0502020202020204" pitchFamily="34" charset="0"/>
            </a:endParaRPr>
          </a:p>
          <a:p>
            <a:endParaRPr lang="fr-BE" sz="11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96093998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cstate="print">
            <a:extLst>
              <a:ext uri="{BEBA8EAE-BF5A-486C-A8C5-ECC9F3942E4B}">
                <a14:imgProps xmlns:a14="http://schemas.microsoft.com/office/drawing/2010/main">
                  <a14:imgLayer r:embed="rId4">
                    <a14:imgEffect>
                      <a14:artisticMosiaicBubbles trans="40000"/>
                    </a14:imgEffect>
                  </a14:imgLayer>
                </a14:imgProps>
              </a:ext>
              <a:ext uri="{28A0092B-C50C-407E-A947-70E740481C1C}">
                <a14:useLocalDpi xmlns:a14="http://schemas.microsoft.com/office/drawing/2010/main" val="0"/>
              </a:ext>
            </a:extLst>
          </a:blip>
          <a:stretch>
            <a:fillRect/>
          </a:stretch>
        </p:blipFill>
        <p:spPr>
          <a:xfrm>
            <a:off x="-17860" y="-113405"/>
            <a:ext cx="9144000" cy="6096000"/>
          </a:xfrm>
          <a:prstGeom prst="rect">
            <a:avLst/>
          </a:prstGeom>
          <a:effectLst>
            <a:reflection endPos="0" dist="50800" dir="5400000" sy="-100000" algn="bl" rotWithShape="0"/>
          </a:effectLst>
        </p:spPr>
      </p:pic>
      <p:sp>
        <p:nvSpPr>
          <p:cNvPr id="15" name="Rectangle 14"/>
          <p:cNvSpPr/>
          <p:nvPr/>
        </p:nvSpPr>
        <p:spPr>
          <a:xfrm>
            <a:off x="-17860" y="-113405"/>
            <a:ext cx="9144000" cy="6096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Slide Number Placeholder 4"/>
          <p:cNvSpPr>
            <a:spLocks noGrp="1"/>
          </p:cNvSpPr>
          <p:nvPr>
            <p:ph type="sldNum" sz="quarter" idx="12"/>
          </p:nvPr>
        </p:nvSpPr>
        <p:spPr/>
        <p:txBody>
          <a:bodyPr/>
          <a:lstStyle/>
          <a:p>
            <a:fld id="{0DBE6342-CC21-4A85-9D9A-842AD2770D46}" type="slidenum">
              <a:rPr lang="fr-BE" smtClean="0"/>
              <a:t>2</a:t>
            </a:fld>
            <a:endParaRPr lang="fr-BE"/>
          </a:p>
        </p:txBody>
      </p:sp>
      <p:sp>
        <p:nvSpPr>
          <p:cNvPr id="6" name="Rectangle 5"/>
          <p:cNvSpPr/>
          <p:nvPr/>
        </p:nvSpPr>
        <p:spPr>
          <a:xfrm>
            <a:off x="-17860" y="6005419"/>
            <a:ext cx="9161859" cy="885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Espace réservé du contenu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68537" y="6033429"/>
            <a:ext cx="1022350" cy="766762"/>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84661" y="6089837"/>
            <a:ext cx="1296144" cy="654540"/>
          </a:xfrm>
          <a:prstGeom prst="rect">
            <a:avLst/>
          </a:prstGeom>
        </p:spPr>
      </p:pic>
      <p:pic>
        <p:nvPicPr>
          <p:cNvPr id="9" name="Imag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55248" y="6034023"/>
            <a:ext cx="1021557" cy="766168"/>
          </a:xfrm>
          <a:prstGeom prst="rect">
            <a:avLst/>
          </a:prstGeom>
        </p:spPr>
      </p:pic>
      <p:sp>
        <p:nvSpPr>
          <p:cNvPr id="10" name="ZoneTexte 2"/>
          <p:cNvSpPr txBox="1"/>
          <p:nvPr/>
        </p:nvSpPr>
        <p:spPr>
          <a:xfrm>
            <a:off x="501798" y="341163"/>
            <a:ext cx="8280920" cy="523220"/>
          </a:xfrm>
          <a:prstGeom prst="rect">
            <a:avLst/>
          </a:prstGeom>
          <a:noFill/>
        </p:spPr>
        <p:txBody>
          <a:bodyPr wrap="square" rtlCol="0">
            <a:spAutoFit/>
          </a:bodyPr>
          <a:lstStyle/>
          <a:p>
            <a:pPr algn="ctr"/>
            <a:r>
              <a:rPr lang="it-IT" sz="2800" b="1" dirty="0">
                <a:solidFill>
                  <a:srgbClr val="BAD016"/>
                </a:solidFill>
                <a:latin typeface="Century Gothic" panose="020B0502020202020204" pitchFamily="34" charset="0"/>
                <a:ea typeface="+mj-ea"/>
                <a:cs typeface="+mj-cs"/>
              </a:rPr>
              <a:t>Agenda</a:t>
            </a:r>
            <a:endParaRPr lang="it-IT" sz="2400" b="1" dirty="0">
              <a:solidFill>
                <a:srgbClr val="BAD016"/>
              </a:solidFill>
              <a:latin typeface="Century Gothic" panose="020B0502020202020204" pitchFamily="34" charset="0"/>
              <a:ea typeface="+mj-ea"/>
              <a:cs typeface="+mj-cs"/>
            </a:endParaRPr>
          </a:p>
        </p:txBody>
      </p:sp>
      <p:sp>
        <p:nvSpPr>
          <p:cNvPr id="11" name="ZoneTexte 10"/>
          <p:cNvSpPr txBox="1"/>
          <p:nvPr/>
        </p:nvSpPr>
        <p:spPr>
          <a:xfrm>
            <a:off x="361626" y="1350380"/>
            <a:ext cx="8964246" cy="3662541"/>
          </a:xfrm>
          <a:prstGeom prst="rect">
            <a:avLst/>
          </a:prstGeom>
          <a:noFill/>
        </p:spPr>
        <p:txBody>
          <a:bodyPr wrap="square" rtlCol="0" anchor="t">
            <a:spAutoFit/>
          </a:bodyPr>
          <a:lstStyle/>
          <a:p>
            <a:r>
              <a:rPr lang="en-US" b="1" dirty="0">
                <a:latin typeface="Century Gothic" panose="020B0502020202020204" pitchFamily="34" charset="0"/>
              </a:rPr>
              <a:t>Welcome</a:t>
            </a:r>
            <a:r>
              <a:rPr lang="en-US" dirty="0">
                <a:latin typeface="Century Gothic" panose="020B0502020202020204" pitchFamily="34" charset="0"/>
              </a:rPr>
              <a:t> by CEC President Ludger Ramme</a:t>
            </a:r>
            <a:br>
              <a:rPr lang="en-US" dirty="0">
                <a:latin typeface="Century Gothic" panose="020B0502020202020204" pitchFamily="34" charset="0"/>
              </a:rPr>
            </a:br>
            <a:endParaRPr lang="fr-BE" dirty="0">
              <a:latin typeface="Century Gothic" panose="020B0502020202020204" pitchFamily="34" charset="0"/>
            </a:endParaRPr>
          </a:p>
          <a:p>
            <a:r>
              <a:rPr lang="en-US" b="1" dirty="0">
                <a:latin typeface="Century Gothic" panose="020B0502020202020204" pitchFamily="34" charset="0"/>
              </a:rPr>
              <a:t>Introduction</a:t>
            </a:r>
            <a:r>
              <a:rPr lang="en-US" dirty="0">
                <a:latin typeface="Century Gothic" panose="020B0502020202020204" pitchFamily="34" charset="0"/>
              </a:rPr>
              <a:t> and presentation of the “Sustainable Leadership Guidelines”</a:t>
            </a:r>
            <a:endParaRPr lang="fr-BE" dirty="0">
              <a:latin typeface="Century Gothic" panose="020B0502020202020204" pitchFamily="34" charset="0"/>
            </a:endParaRPr>
          </a:p>
          <a:p>
            <a:r>
              <a:rPr lang="en-US" dirty="0">
                <a:latin typeface="Century Gothic" panose="020B0502020202020204" pitchFamily="34" charset="0"/>
              </a:rPr>
              <a:t/>
            </a:r>
            <a:br>
              <a:rPr lang="en-US" dirty="0">
                <a:latin typeface="Century Gothic" panose="020B0502020202020204" pitchFamily="34" charset="0"/>
              </a:rPr>
            </a:br>
            <a:r>
              <a:rPr lang="en-US" b="1" dirty="0">
                <a:latin typeface="Century Gothic" panose="020B0502020202020204" pitchFamily="34" charset="0"/>
              </a:rPr>
              <a:t>Panel debate </a:t>
            </a:r>
            <a:r>
              <a:rPr lang="en-US" dirty="0">
                <a:latin typeface="Century Gothic" panose="020B0502020202020204" pitchFamily="34" charset="0"/>
              </a:rPr>
              <a:t>and input speeches on sustainable leadership for Europe </a:t>
            </a:r>
            <a:br>
              <a:rPr lang="en-US" dirty="0">
                <a:latin typeface="Century Gothic" panose="020B0502020202020204" pitchFamily="34" charset="0"/>
              </a:rPr>
            </a:br>
            <a:endParaRPr lang="fr-BE" dirty="0">
              <a:latin typeface="Century Gothic" panose="020B0502020202020204" pitchFamily="34" charset="0"/>
            </a:endParaRPr>
          </a:p>
          <a:p>
            <a:r>
              <a:rPr lang="en-US" dirty="0">
                <a:latin typeface="Century Gothic" panose="020B0502020202020204" pitchFamily="34" charset="0"/>
              </a:rPr>
              <a:t>- Martin Rich, Future Fit Foundation</a:t>
            </a:r>
            <a:endParaRPr lang="fr-BE" dirty="0">
              <a:latin typeface="Century Gothic" panose="020B0502020202020204" pitchFamily="34" charset="0"/>
            </a:endParaRPr>
          </a:p>
          <a:p>
            <a:r>
              <a:rPr lang="en-US" dirty="0">
                <a:latin typeface="Century Gothic" panose="020B0502020202020204" pitchFamily="34" charset="0"/>
              </a:rPr>
              <a:t>- Martin Porter, University of Cambridge Institute for Sustainable Leadership</a:t>
            </a:r>
            <a:br>
              <a:rPr lang="en-US" dirty="0">
                <a:latin typeface="Century Gothic" panose="020B0502020202020204" pitchFamily="34" charset="0"/>
              </a:rPr>
            </a:br>
            <a:r>
              <a:rPr lang="en-US" dirty="0">
                <a:latin typeface="Century Gothic" panose="020B0502020202020204" pitchFamily="34" charset="0"/>
              </a:rPr>
              <a:t>- Ebba Öhlund,</a:t>
            </a:r>
            <a:r>
              <a:rPr lang="en-US" dirty="0">
                <a:solidFill>
                  <a:srgbClr val="FF0000"/>
                </a:solidFill>
                <a:latin typeface="Century Gothic" panose="020B0502020202020204" pitchFamily="34" charset="0"/>
              </a:rPr>
              <a:t> </a:t>
            </a:r>
            <a:r>
              <a:rPr lang="en-US" dirty="0">
                <a:latin typeface="Century Gothic" panose="020B0502020202020204" pitchFamily="34" charset="0"/>
              </a:rPr>
              <a:t>Deputy Secretary General of CEC European Managers</a:t>
            </a:r>
            <a:br>
              <a:rPr lang="en-US" dirty="0">
                <a:latin typeface="Century Gothic" panose="020B0502020202020204" pitchFamily="34" charset="0"/>
              </a:rPr>
            </a:br>
            <a:endParaRPr lang="fr-BE" dirty="0">
              <a:latin typeface="Century Gothic" panose="020B0502020202020204" pitchFamily="34" charset="0"/>
            </a:endParaRPr>
          </a:p>
          <a:p>
            <a:r>
              <a:rPr lang="fr-BE" b="1" dirty="0">
                <a:latin typeface="Century Gothic" panose="020B0502020202020204" pitchFamily="34" charset="0"/>
              </a:rPr>
              <a:t>Networking</a:t>
            </a:r>
            <a:r>
              <a:rPr lang="fr-BE" dirty="0">
                <a:latin typeface="Century Gothic" panose="020B0502020202020204" pitchFamily="34" charset="0"/>
              </a:rPr>
              <a:t> drinks and snacks (</a:t>
            </a:r>
            <a:r>
              <a:rPr lang="fr-BE" dirty="0" err="1">
                <a:latin typeface="Century Gothic" panose="020B0502020202020204" pitchFamily="34" charset="0"/>
              </a:rPr>
              <a:t>Kamilou</a:t>
            </a:r>
            <a:r>
              <a:rPr lang="fr-BE" dirty="0">
                <a:latin typeface="Century Gothic" panose="020B0502020202020204" pitchFamily="34" charset="0"/>
              </a:rPr>
              <a:t>)</a:t>
            </a:r>
          </a:p>
          <a:p>
            <a:r>
              <a:rPr lang="en-US" dirty="0">
                <a:latin typeface="Century Gothic" panose="020B0502020202020204" pitchFamily="34" charset="0"/>
              </a:rPr>
              <a:t/>
            </a:r>
            <a:br>
              <a:rPr lang="en-US" dirty="0">
                <a:latin typeface="Century Gothic" panose="020B0502020202020204" pitchFamily="34" charset="0"/>
              </a:rPr>
            </a:br>
            <a:endParaRPr lang="it-IT" sz="1600" dirty="0">
              <a:solidFill>
                <a:srgbClr val="002060"/>
              </a:solidFill>
              <a:latin typeface="Century Gothic" panose="020B0502020202020204" pitchFamily="34" charset="0"/>
              <a:ea typeface="Verdana" panose="020B0604030504040204" pitchFamily="34" charset="0"/>
              <a:cs typeface="Segoe UI Light"/>
            </a:endParaRPr>
          </a:p>
        </p:txBody>
      </p:sp>
      <p:sp>
        <p:nvSpPr>
          <p:cNvPr id="12" name="Rectangle 11"/>
          <p:cNvSpPr/>
          <p:nvPr/>
        </p:nvSpPr>
        <p:spPr>
          <a:xfrm>
            <a:off x="-17860" y="6005419"/>
            <a:ext cx="9161859" cy="885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4" name="Imag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79912" y="6121079"/>
            <a:ext cx="1296144" cy="654540"/>
          </a:xfrm>
          <a:prstGeom prst="rect">
            <a:avLst/>
          </a:prstGeom>
        </p:spPr>
      </p:pic>
      <p:sp>
        <p:nvSpPr>
          <p:cNvPr id="16" name="Titre 33"/>
          <p:cNvSpPr txBox="1">
            <a:spLocks/>
          </p:cNvSpPr>
          <p:nvPr/>
        </p:nvSpPr>
        <p:spPr>
          <a:xfrm>
            <a:off x="5886450" y="6124742"/>
            <a:ext cx="3257550" cy="76653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000" b="1" dirty="0">
                <a:solidFill>
                  <a:schemeClr val="bg1"/>
                </a:solidFill>
                <a:latin typeface="Century Gothic" panose="020B0502020202020204" pitchFamily="34" charset="0"/>
              </a:rPr>
              <a:t>#</a:t>
            </a:r>
            <a:r>
              <a:rPr lang="fr-BE" sz="2000" b="1" dirty="0" err="1">
                <a:solidFill>
                  <a:schemeClr val="bg1"/>
                </a:solidFill>
                <a:latin typeface="Century Gothic" panose="020B0502020202020204" pitchFamily="34" charset="0"/>
              </a:rPr>
              <a:t>SustainableLeadership</a:t>
            </a:r>
            <a:endParaRPr lang="fr-BE" sz="2000" b="1" dirty="0">
              <a:solidFill>
                <a:schemeClr val="bg1"/>
              </a:solidFill>
              <a:latin typeface="Century Gothic" panose="020B0502020202020204" pitchFamily="34" charset="0"/>
            </a:endParaRPr>
          </a:p>
          <a:p>
            <a:endParaRPr lang="fr-BE" sz="2000" b="1" dirty="0">
              <a:solidFill>
                <a:schemeClr val="bg1"/>
              </a:solidFill>
              <a:latin typeface="Century Gothic" panose="020B0502020202020204" pitchFamily="34" charset="0"/>
            </a:endParaRPr>
          </a:p>
          <a:p>
            <a:endParaRPr lang="fr-BE" sz="11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82530986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extLst>
              <a:ext uri="{BEBA8EAE-BF5A-486C-A8C5-ECC9F3942E4B}">
                <a14:imgProps xmlns:a14="http://schemas.microsoft.com/office/drawing/2010/main">
                  <a14:imgLayer r:embed="rId4">
                    <a14:imgEffect>
                      <a14:artisticMosiaicBubbles trans="40000"/>
                    </a14:imgEffect>
                  </a14:imgLayer>
                </a14:imgProps>
              </a:ext>
              <a:ext uri="{28A0092B-C50C-407E-A947-70E740481C1C}">
                <a14:useLocalDpi xmlns:a14="http://schemas.microsoft.com/office/drawing/2010/main" val="0"/>
              </a:ext>
            </a:extLst>
          </a:blip>
          <a:stretch>
            <a:fillRect/>
          </a:stretch>
        </p:blipFill>
        <p:spPr>
          <a:xfrm>
            <a:off x="-17860" y="-113405"/>
            <a:ext cx="9144000" cy="6096000"/>
          </a:xfrm>
          <a:prstGeom prst="rect">
            <a:avLst/>
          </a:prstGeom>
          <a:effectLst>
            <a:reflection endPos="0" dist="50800" dir="5400000" sy="-100000" algn="bl" rotWithShape="0"/>
          </a:effectLst>
        </p:spPr>
      </p:pic>
      <p:sp>
        <p:nvSpPr>
          <p:cNvPr id="3" name="Rectangle 2"/>
          <p:cNvSpPr/>
          <p:nvPr/>
        </p:nvSpPr>
        <p:spPr>
          <a:xfrm>
            <a:off x="-17860" y="-113405"/>
            <a:ext cx="9144000" cy="6096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4" name="Titre 33"/>
          <p:cNvSpPr>
            <a:spLocks noGrp="1"/>
          </p:cNvSpPr>
          <p:nvPr>
            <p:ph type="ctrTitle"/>
          </p:nvPr>
        </p:nvSpPr>
        <p:spPr>
          <a:xfrm>
            <a:off x="422609" y="1450241"/>
            <a:ext cx="8280920" cy="2349989"/>
          </a:xfrm>
        </p:spPr>
        <p:txBody>
          <a:bodyPr>
            <a:noAutofit/>
          </a:bodyPr>
          <a:lstStyle/>
          <a:p>
            <a:r>
              <a:rPr lang="fr-BE" sz="6000" b="1" dirty="0" err="1">
                <a:solidFill>
                  <a:srgbClr val="BAD016"/>
                </a:solidFill>
                <a:latin typeface="Century Gothic" panose="020B0502020202020204" pitchFamily="34" charset="0"/>
              </a:rPr>
              <a:t>Welcome</a:t>
            </a:r>
            <a:r>
              <a:rPr lang="fr-BE" sz="4400" b="1" dirty="0">
                <a:solidFill>
                  <a:srgbClr val="BAD016"/>
                </a:solidFill>
                <a:latin typeface="Century Gothic" panose="020B0502020202020204" pitchFamily="34" charset="0"/>
              </a:rPr>
              <a:t/>
            </a:r>
            <a:br>
              <a:rPr lang="fr-BE" sz="4400" b="1" dirty="0">
                <a:solidFill>
                  <a:srgbClr val="BAD016"/>
                </a:solidFill>
                <a:latin typeface="Century Gothic" panose="020B0502020202020204" pitchFamily="34" charset="0"/>
              </a:rPr>
            </a:br>
            <a:r>
              <a:rPr lang="fr-BE" sz="4400" b="1" dirty="0">
                <a:solidFill>
                  <a:srgbClr val="BAD016"/>
                </a:solidFill>
                <a:latin typeface="Century Gothic" panose="020B0502020202020204" pitchFamily="34" charset="0"/>
              </a:rPr>
              <a:t/>
            </a:r>
            <a:br>
              <a:rPr lang="fr-BE" sz="4400" b="1" dirty="0">
                <a:solidFill>
                  <a:srgbClr val="BAD016"/>
                </a:solidFill>
                <a:latin typeface="Century Gothic" panose="020B0502020202020204" pitchFamily="34" charset="0"/>
              </a:rPr>
            </a:br>
            <a:r>
              <a:rPr lang="fr-BE" sz="2400" b="1" dirty="0">
                <a:latin typeface="Century Gothic" panose="020B0502020202020204" pitchFamily="34" charset="0"/>
              </a:rPr>
              <a:t>Ludger Ramme</a:t>
            </a:r>
            <a:br>
              <a:rPr lang="fr-BE" sz="2400" b="1" dirty="0">
                <a:latin typeface="Century Gothic" panose="020B0502020202020204" pitchFamily="34" charset="0"/>
              </a:rPr>
            </a:br>
            <a:r>
              <a:rPr lang="fr-BE" sz="2400" b="1" dirty="0">
                <a:latin typeface="Century Gothic" panose="020B0502020202020204" pitchFamily="34" charset="0"/>
              </a:rPr>
              <a:t/>
            </a:r>
            <a:br>
              <a:rPr lang="fr-BE" sz="2400" b="1" dirty="0">
                <a:latin typeface="Century Gothic" panose="020B0502020202020204" pitchFamily="34" charset="0"/>
              </a:rPr>
            </a:br>
            <a:r>
              <a:rPr lang="fr-BE" sz="2400" dirty="0" err="1">
                <a:latin typeface="Century Gothic" panose="020B0502020202020204" pitchFamily="34" charset="0"/>
              </a:rPr>
              <a:t>President</a:t>
            </a:r>
            <a:r>
              <a:rPr lang="fr-BE" sz="2400" dirty="0">
                <a:latin typeface="Century Gothic" panose="020B0502020202020204" pitchFamily="34" charset="0"/>
              </a:rPr>
              <a:t> of CEC </a:t>
            </a:r>
            <a:r>
              <a:rPr lang="fr-BE" sz="2400" dirty="0" err="1">
                <a:latin typeface="Century Gothic" panose="020B0502020202020204" pitchFamily="34" charset="0"/>
              </a:rPr>
              <a:t>European</a:t>
            </a:r>
            <a:r>
              <a:rPr lang="fr-BE" sz="2400" dirty="0">
                <a:latin typeface="Century Gothic" panose="020B0502020202020204" pitchFamily="34" charset="0"/>
              </a:rPr>
              <a:t> Managers</a:t>
            </a:r>
          </a:p>
        </p:txBody>
      </p:sp>
      <p:sp>
        <p:nvSpPr>
          <p:cNvPr id="5" name="Espace réservé du numéro de diapositive 4"/>
          <p:cNvSpPr>
            <a:spLocks noGrp="1"/>
          </p:cNvSpPr>
          <p:nvPr>
            <p:ph type="sldNum" sz="quarter" idx="12"/>
          </p:nvPr>
        </p:nvSpPr>
        <p:spPr/>
        <p:txBody>
          <a:bodyPr/>
          <a:lstStyle/>
          <a:p>
            <a:fld id="{0DBE6342-CC21-4A85-9D9A-842AD2770D46}" type="slidenum">
              <a:rPr lang="fr-BE" smtClean="0"/>
              <a:t>3</a:t>
            </a:fld>
            <a:endParaRPr lang="fr-BE"/>
          </a:p>
        </p:txBody>
      </p:sp>
      <p:sp>
        <p:nvSpPr>
          <p:cNvPr id="30" name="Rectangle 29"/>
          <p:cNvSpPr/>
          <p:nvPr/>
        </p:nvSpPr>
        <p:spPr>
          <a:xfrm>
            <a:off x="1403648"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4661" y="6089837"/>
            <a:ext cx="1296144" cy="654540"/>
          </a:xfrm>
          <a:prstGeom prst="rect">
            <a:avLst/>
          </a:prstGeom>
        </p:spPr>
      </p:pic>
      <p:pic>
        <p:nvPicPr>
          <p:cNvPr id="27" name="Imag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3750" y="6034023"/>
            <a:ext cx="1023055" cy="767291"/>
          </a:xfrm>
          <a:prstGeom prst="rect">
            <a:avLst/>
          </a:prstGeom>
        </p:spPr>
      </p:pic>
      <p:sp>
        <p:nvSpPr>
          <p:cNvPr id="31" name="Rectangle 30"/>
          <p:cNvSpPr/>
          <p:nvPr/>
        </p:nvSpPr>
        <p:spPr>
          <a:xfrm>
            <a:off x="6489213"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Rectangle 12"/>
          <p:cNvSpPr/>
          <p:nvPr/>
        </p:nvSpPr>
        <p:spPr>
          <a:xfrm>
            <a:off x="-17860" y="6005419"/>
            <a:ext cx="9161859" cy="885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4" name="Imag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9912" y="6121079"/>
            <a:ext cx="1296144" cy="654540"/>
          </a:xfrm>
          <a:prstGeom prst="rect">
            <a:avLst/>
          </a:prstGeom>
        </p:spPr>
      </p:pic>
      <p:sp>
        <p:nvSpPr>
          <p:cNvPr id="16" name="Titre 33"/>
          <p:cNvSpPr txBox="1">
            <a:spLocks/>
          </p:cNvSpPr>
          <p:nvPr/>
        </p:nvSpPr>
        <p:spPr>
          <a:xfrm>
            <a:off x="5886450" y="6124742"/>
            <a:ext cx="3257550" cy="76653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000" b="1" dirty="0">
                <a:solidFill>
                  <a:schemeClr val="bg1"/>
                </a:solidFill>
                <a:latin typeface="Century Gothic" panose="020B0502020202020204" pitchFamily="34" charset="0"/>
              </a:rPr>
              <a:t>#</a:t>
            </a:r>
            <a:r>
              <a:rPr lang="fr-BE" sz="2000" b="1" dirty="0" err="1">
                <a:solidFill>
                  <a:schemeClr val="bg1"/>
                </a:solidFill>
                <a:latin typeface="Century Gothic" panose="020B0502020202020204" pitchFamily="34" charset="0"/>
              </a:rPr>
              <a:t>SustainableLeadership</a:t>
            </a:r>
            <a:endParaRPr lang="fr-BE" sz="2000" b="1" dirty="0">
              <a:solidFill>
                <a:schemeClr val="bg1"/>
              </a:solidFill>
              <a:latin typeface="Century Gothic" panose="020B0502020202020204" pitchFamily="34" charset="0"/>
            </a:endParaRPr>
          </a:p>
          <a:p>
            <a:endParaRPr lang="fr-BE" sz="2000" b="1" dirty="0">
              <a:solidFill>
                <a:schemeClr val="bg1"/>
              </a:solidFill>
              <a:latin typeface="Century Gothic" panose="020B0502020202020204" pitchFamily="34" charset="0"/>
            </a:endParaRPr>
          </a:p>
          <a:p>
            <a:endParaRPr lang="fr-BE" sz="11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063339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cstate="print">
            <a:extLst>
              <a:ext uri="{BEBA8EAE-BF5A-486C-A8C5-ECC9F3942E4B}">
                <a14:imgProps xmlns:a14="http://schemas.microsoft.com/office/drawing/2010/main">
                  <a14:imgLayer r:embed="rId4">
                    <a14:imgEffect>
                      <a14:artisticMosiaicBubbles trans="40000"/>
                    </a14:imgEffect>
                  </a14:imgLayer>
                </a14:imgProps>
              </a:ext>
              <a:ext uri="{28A0092B-C50C-407E-A947-70E740481C1C}">
                <a14:useLocalDpi xmlns:a14="http://schemas.microsoft.com/office/drawing/2010/main" val="0"/>
              </a:ext>
            </a:extLst>
          </a:blip>
          <a:stretch>
            <a:fillRect/>
          </a:stretch>
        </p:blipFill>
        <p:spPr>
          <a:xfrm>
            <a:off x="-17860" y="-113405"/>
            <a:ext cx="9144000" cy="6096000"/>
          </a:xfrm>
          <a:prstGeom prst="rect">
            <a:avLst/>
          </a:prstGeom>
          <a:effectLst>
            <a:reflection endPos="0" dist="50800" dir="5400000" sy="-100000" algn="bl" rotWithShape="0"/>
          </a:effectLst>
        </p:spPr>
      </p:pic>
      <p:sp>
        <p:nvSpPr>
          <p:cNvPr id="15" name="Rectangle 14"/>
          <p:cNvSpPr/>
          <p:nvPr/>
        </p:nvSpPr>
        <p:spPr>
          <a:xfrm>
            <a:off x="-8931" y="-113405"/>
            <a:ext cx="9144000" cy="6096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Slide Number Placeholder 4"/>
          <p:cNvSpPr>
            <a:spLocks noGrp="1"/>
          </p:cNvSpPr>
          <p:nvPr>
            <p:ph type="sldNum" sz="quarter" idx="12"/>
          </p:nvPr>
        </p:nvSpPr>
        <p:spPr/>
        <p:txBody>
          <a:bodyPr/>
          <a:lstStyle/>
          <a:p>
            <a:fld id="{0DBE6342-CC21-4A85-9D9A-842AD2770D46}" type="slidenum">
              <a:rPr lang="fr-BE" smtClean="0"/>
              <a:t>4</a:t>
            </a:fld>
            <a:endParaRPr lang="fr-BE"/>
          </a:p>
        </p:txBody>
      </p:sp>
      <p:sp>
        <p:nvSpPr>
          <p:cNvPr id="6" name="Rectangle 5"/>
          <p:cNvSpPr/>
          <p:nvPr/>
        </p:nvSpPr>
        <p:spPr>
          <a:xfrm>
            <a:off x="-17860" y="6005419"/>
            <a:ext cx="9161859" cy="885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Espace réservé du contenu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68537" y="6033429"/>
            <a:ext cx="1022350" cy="766762"/>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84661" y="6089837"/>
            <a:ext cx="1296144" cy="654540"/>
          </a:xfrm>
          <a:prstGeom prst="rect">
            <a:avLst/>
          </a:prstGeom>
        </p:spPr>
      </p:pic>
      <p:pic>
        <p:nvPicPr>
          <p:cNvPr id="9" name="Imag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55248" y="6034023"/>
            <a:ext cx="1021557" cy="766168"/>
          </a:xfrm>
          <a:prstGeom prst="rect">
            <a:avLst/>
          </a:prstGeom>
        </p:spPr>
      </p:pic>
      <p:sp>
        <p:nvSpPr>
          <p:cNvPr id="12" name="Rectangle 11"/>
          <p:cNvSpPr/>
          <p:nvPr/>
        </p:nvSpPr>
        <p:spPr>
          <a:xfrm>
            <a:off x="-17860" y="6005419"/>
            <a:ext cx="9161859" cy="885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4" name="Imag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79912" y="6121079"/>
            <a:ext cx="1296144" cy="654540"/>
          </a:xfrm>
          <a:prstGeom prst="rect">
            <a:avLst/>
          </a:prstGeom>
        </p:spPr>
      </p:pic>
      <p:graphicFrame>
        <p:nvGraphicFramePr>
          <p:cNvPr id="2" name="Diagramme 1"/>
          <p:cNvGraphicFramePr/>
          <p:nvPr>
            <p:extLst>
              <p:ext uri="{D42A27DB-BD31-4B8C-83A1-F6EECF244321}">
                <p14:modId xmlns:p14="http://schemas.microsoft.com/office/powerpoint/2010/main" val="362134815"/>
              </p:ext>
            </p:extLst>
          </p:nvPr>
        </p:nvGraphicFramePr>
        <p:xfrm>
          <a:off x="1" y="-90580"/>
          <a:ext cx="9143999" cy="609599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6" name="ZoneTexte 15"/>
          <p:cNvSpPr txBox="1"/>
          <p:nvPr/>
        </p:nvSpPr>
        <p:spPr>
          <a:xfrm>
            <a:off x="59301" y="2003544"/>
            <a:ext cx="2818472" cy="830997"/>
          </a:xfrm>
          <a:prstGeom prst="rect">
            <a:avLst/>
          </a:prstGeom>
          <a:noFill/>
        </p:spPr>
        <p:txBody>
          <a:bodyPr wrap="square" rtlCol="0" anchor="t">
            <a:spAutoFit/>
          </a:bodyPr>
          <a:lstStyle/>
          <a:p>
            <a:pPr algn="ctr"/>
            <a:r>
              <a:rPr lang="en-US" sz="1600" b="1" dirty="0">
                <a:solidFill>
                  <a:srgbClr val="DD7500"/>
                </a:solidFill>
                <a:latin typeface="Century Gothic" panose="020B0502020202020204" pitchFamily="34" charset="0"/>
              </a:rPr>
              <a:t>Single capital growth</a:t>
            </a:r>
            <a:br>
              <a:rPr lang="en-US" sz="1600" b="1" dirty="0">
                <a:solidFill>
                  <a:srgbClr val="DD7500"/>
                </a:solidFill>
                <a:latin typeface="Century Gothic" panose="020B0502020202020204" pitchFamily="34" charset="0"/>
              </a:rPr>
            </a:br>
            <a:r>
              <a:rPr lang="en-US" sz="1600" b="1" dirty="0">
                <a:solidFill>
                  <a:srgbClr val="DD7500"/>
                </a:solidFill>
                <a:latin typeface="Century Gothic" panose="020B0502020202020204" pitchFamily="34" charset="0"/>
              </a:rPr>
              <a:t>Systemic economic risks</a:t>
            </a:r>
            <a:br>
              <a:rPr lang="en-US" sz="1600" b="1" dirty="0">
                <a:solidFill>
                  <a:srgbClr val="DD7500"/>
                </a:solidFill>
                <a:latin typeface="Century Gothic" panose="020B0502020202020204" pitchFamily="34" charset="0"/>
              </a:rPr>
            </a:br>
            <a:r>
              <a:rPr lang="en-US" sz="1600" b="1" dirty="0">
                <a:solidFill>
                  <a:srgbClr val="DD7500"/>
                </a:solidFill>
                <a:latin typeface="Century Gothic" panose="020B0502020202020204" pitchFamily="34" charset="0"/>
              </a:rPr>
              <a:t>Global competition</a:t>
            </a:r>
            <a:endParaRPr lang="it-IT" sz="1400" b="1" dirty="0">
              <a:solidFill>
                <a:srgbClr val="DD7500"/>
              </a:solidFill>
              <a:latin typeface="Century Gothic" panose="020B0502020202020204" pitchFamily="34" charset="0"/>
              <a:ea typeface="Verdana" panose="020B0604030504040204" pitchFamily="34" charset="0"/>
              <a:cs typeface="Segoe UI Light"/>
            </a:endParaRPr>
          </a:p>
        </p:txBody>
      </p:sp>
      <p:sp>
        <p:nvSpPr>
          <p:cNvPr id="17" name="ZoneTexte 16"/>
          <p:cNvSpPr txBox="1"/>
          <p:nvPr/>
        </p:nvSpPr>
        <p:spPr>
          <a:xfrm>
            <a:off x="-17860" y="4774536"/>
            <a:ext cx="3301526" cy="830997"/>
          </a:xfrm>
          <a:prstGeom prst="rect">
            <a:avLst/>
          </a:prstGeom>
          <a:noFill/>
        </p:spPr>
        <p:txBody>
          <a:bodyPr wrap="square" rtlCol="0" anchor="t">
            <a:spAutoFit/>
          </a:bodyPr>
          <a:lstStyle/>
          <a:p>
            <a:pPr algn="ctr"/>
            <a:r>
              <a:rPr lang="en-US" sz="1600" b="1" dirty="0">
                <a:solidFill>
                  <a:srgbClr val="00853E"/>
                </a:solidFill>
                <a:latin typeface="Century Gothic" panose="020B0502020202020204" pitchFamily="34" charset="0"/>
              </a:rPr>
              <a:t>Biodiversity loss</a:t>
            </a:r>
            <a:br>
              <a:rPr lang="en-US" sz="1600" b="1" dirty="0">
                <a:solidFill>
                  <a:srgbClr val="00853E"/>
                </a:solidFill>
                <a:latin typeface="Century Gothic" panose="020B0502020202020204" pitchFamily="34" charset="0"/>
              </a:rPr>
            </a:br>
            <a:r>
              <a:rPr lang="en-US" sz="1600" b="1" dirty="0">
                <a:solidFill>
                  <a:srgbClr val="00853E"/>
                </a:solidFill>
                <a:latin typeface="Century Gothic" panose="020B0502020202020204" pitchFamily="34" charset="0"/>
              </a:rPr>
              <a:t>Global </a:t>
            </a:r>
            <a:r>
              <a:rPr lang="en-US" sz="1600" b="1" dirty="0" smtClean="0">
                <a:solidFill>
                  <a:srgbClr val="00853E"/>
                </a:solidFill>
                <a:latin typeface="Century Gothic" panose="020B0502020202020204" pitchFamily="34" charset="0"/>
              </a:rPr>
              <a:t>heating &amp; </a:t>
            </a:r>
            <a:r>
              <a:rPr lang="en-US" sz="1600" b="1" dirty="0" err="1" smtClean="0">
                <a:solidFill>
                  <a:srgbClr val="00853E"/>
                </a:solidFill>
                <a:latin typeface="Century Gothic" panose="020B0502020202020204" pitchFamily="34" charset="0"/>
              </a:rPr>
              <a:t>extr</a:t>
            </a:r>
            <a:r>
              <a:rPr lang="en-US" sz="1600" b="1" dirty="0" smtClean="0">
                <a:solidFill>
                  <a:srgbClr val="00853E"/>
                </a:solidFill>
                <a:latin typeface="Century Gothic" panose="020B0502020202020204" pitchFamily="34" charset="0"/>
              </a:rPr>
              <a:t>. weather</a:t>
            </a:r>
            <a:r>
              <a:rPr lang="en-US" sz="1600" b="1" dirty="0">
                <a:solidFill>
                  <a:srgbClr val="00853E"/>
                </a:solidFill>
                <a:latin typeface="Century Gothic" panose="020B0502020202020204" pitchFamily="34" charset="0"/>
              </a:rPr>
              <a:t/>
            </a:r>
            <a:br>
              <a:rPr lang="en-US" sz="1600" b="1" dirty="0">
                <a:solidFill>
                  <a:srgbClr val="00853E"/>
                </a:solidFill>
                <a:latin typeface="Century Gothic" panose="020B0502020202020204" pitchFamily="34" charset="0"/>
              </a:rPr>
            </a:br>
            <a:r>
              <a:rPr lang="en-US" sz="1600" b="1" dirty="0">
                <a:solidFill>
                  <a:srgbClr val="00853E"/>
                </a:solidFill>
                <a:latin typeface="Century Gothic" panose="020B0502020202020204" pitchFamily="34" charset="0"/>
              </a:rPr>
              <a:t>Depletion of resources</a:t>
            </a:r>
            <a:endParaRPr lang="it-IT" sz="1400" b="1" dirty="0">
              <a:solidFill>
                <a:srgbClr val="00853E"/>
              </a:solidFill>
              <a:latin typeface="Century Gothic" panose="020B0502020202020204" pitchFamily="34" charset="0"/>
              <a:ea typeface="Verdana" panose="020B0604030504040204" pitchFamily="34" charset="0"/>
              <a:cs typeface="Segoe UI Light"/>
            </a:endParaRPr>
          </a:p>
        </p:txBody>
      </p:sp>
      <p:sp>
        <p:nvSpPr>
          <p:cNvPr id="18" name="ZoneTexte 17"/>
          <p:cNvSpPr txBox="1"/>
          <p:nvPr/>
        </p:nvSpPr>
        <p:spPr>
          <a:xfrm>
            <a:off x="2657590" y="5048229"/>
            <a:ext cx="3540788" cy="830997"/>
          </a:xfrm>
          <a:prstGeom prst="rect">
            <a:avLst/>
          </a:prstGeom>
          <a:noFill/>
        </p:spPr>
        <p:txBody>
          <a:bodyPr wrap="square" rtlCol="0" anchor="t">
            <a:spAutoFit/>
          </a:bodyPr>
          <a:lstStyle/>
          <a:p>
            <a:pPr algn="ctr"/>
            <a:r>
              <a:rPr lang="en-US" sz="1600" b="1" dirty="0">
                <a:solidFill>
                  <a:srgbClr val="6F2B4F"/>
                </a:solidFill>
                <a:latin typeface="Century Gothic" panose="020B0502020202020204" pitchFamily="34" charset="0"/>
              </a:rPr>
              <a:t>Inequalities</a:t>
            </a:r>
            <a:br>
              <a:rPr lang="en-US" sz="1600" b="1" dirty="0">
                <a:solidFill>
                  <a:srgbClr val="6F2B4F"/>
                </a:solidFill>
                <a:latin typeface="Century Gothic" panose="020B0502020202020204" pitchFamily="34" charset="0"/>
              </a:rPr>
            </a:br>
            <a:r>
              <a:rPr lang="en-US" sz="1600" b="1" dirty="0" err="1">
                <a:solidFill>
                  <a:srgbClr val="6F2B4F"/>
                </a:solidFill>
                <a:latin typeface="Century Gothic" panose="020B0502020202020204" pitchFamily="34" charset="0"/>
              </a:rPr>
              <a:t>Labour</a:t>
            </a:r>
            <a:r>
              <a:rPr lang="en-US" sz="1600" b="1" dirty="0">
                <a:solidFill>
                  <a:srgbClr val="6F2B4F"/>
                </a:solidFill>
                <a:latin typeface="Century Gothic" panose="020B0502020202020204" pitchFamily="34" charset="0"/>
              </a:rPr>
              <a:t> rights</a:t>
            </a:r>
            <a:br>
              <a:rPr lang="en-US" sz="1600" b="1" dirty="0">
                <a:solidFill>
                  <a:srgbClr val="6F2B4F"/>
                </a:solidFill>
                <a:latin typeface="Century Gothic" panose="020B0502020202020204" pitchFamily="34" charset="0"/>
              </a:rPr>
            </a:br>
            <a:r>
              <a:rPr lang="en-US" sz="1600" b="1" dirty="0">
                <a:solidFill>
                  <a:srgbClr val="6F2B4F"/>
                </a:solidFill>
                <a:latin typeface="Century Gothic" panose="020B0502020202020204" pitchFamily="34" charset="0"/>
              </a:rPr>
              <a:t>New forms of employment</a:t>
            </a:r>
            <a:endParaRPr lang="it-IT" sz="1400" b="1" dirty="0">
              <a:solidFill>
                <a:srgbClr val="6F2B4F"/>
              </a:solidFill>
              <a:latin typeface="Century Gothic" panose="020B0502020202020204" pitchFamily="34" charset="0"/>
              <a:ea typeface="Verdana" panose="020B0604030504040204" pitchFamily="34" charset="0"/>
              <a:cs typeface="Segoe UI Light"/>
            </a:endParaRPr>
          </a:p>
        </p:txBody>
      </p:sp>
      <p:sp>
        <p:nvSpPr>
          <p:cNvPr id="19" name="ZoneTexte 18"/>
          <p:cNvSpPr txBox="1"/>
          <p:nvPr/>
        </p:nvSpPr>
        <p:spPr>
          <a:xfrm>
            <a:off x="5603212" y="4742402"/>
            <a:ext cx="3540788" cy="830997"/>
          </a:xfrm>
          <a:prstGeom prst="rect">
            <a:avLst/>
          </a:prstGeom>
          <a:noFill/>
        </p:spPr>
        <p:txBody>
          <a:bodyPr wrap="square" rtlCol="0" anchor="t">
            <a:spAutoFit/>
          </a:bodyPr>
          <a:lstStyle/>
          <a:p>
            <a:pPr algn="ctr"/>
            <a:r>
              <a:rPr lang="en-US" sz="1600" b="1" dirty="0">
                <a:solidFill>
                  <a:srgbClr val="3CB9BD"/>
                </a:solidFill>
                <a:latin typeface="Century Gothic" panose="020B0502020202020204" pitchFamily="34" charset="0"/>
              </a:rPr>
              <a:t>Loneliness, depression, burn-out</a:t>
            </a:r>
            <a:br>
              <a:rPr lang="en-US" sz="1600" b="1" dirty="0">
                <a:solidFill>
                  <a:srgbClr val="3CB9BD"/>
                </a:solidFill>
                <a:latin typeface="Century Gothic" panose="020B0502020202020204" pitchFamily="34" charset="0"/>
              </a:rPr>
            </a:br>
            <a:r>
              <a:rPr lang="en-US" sz="1600" b="1" dirty="0">
                <a:solidFill>
                  <a:srgbClr val="3CB9BD"/>
                </a:solidFill>
                <a:latin typeface="Century Gothic" panose="020B0502020202020204" pitchFamily="34" charset="0"/>
              </a:rPr>
              <a:t>“Technical” skill bias</a:t>
            </a:r>
            <a:br>
              <a:rPr lang="en-US" sz="1600" b="1" dirty="0">
                <a:solidFill>
                  <a:srgbClr val="3CB9BD"/>
                </a:solidFill>
                <a:latin typeface="Century Gothic" panose="020B0502020202020204" pitchFamily="34" charset="0"/>
              </a:rPr>
            </a:br>
            <a:r>
              <a:rPr lang="en-US" sz="1600" b="1" dirty="0">
                <a:solidFill>
                  <a:srgbClr val="3CB9BD"/>
                </a:solidFill>
                <a:latin typeface="Century Gothic" panose="020B0502020202020204" pitchFamily="34" charset="0"/>
              </a:rPr>
              <a:t>(Un)meaningful work</a:t>
            </a:r>
            <a:endParaRPr lang="it-IT" sz="1400" b="1" dirty="0">
              <a:solidFill>
                <a:srgbClr val="3CB9BD"/>
              </a:solidFill>
              <a:latin typeface="Century Gothic" panose="020B0502020202020204" pitchFamily="34" charset="0"/>
              <a:ea typeface="Verdana" panose="020B0604030504040204" pitchFamily="34" charset="0"/>
              <a:cs typeface="Segoe UI Light"/>
            </a:endParaRPr>
          </a:p>
        </p:txBody>
      </p:sp>
      <p:sp>
        <p:nvSpPr>
          <p:cNvPr id="20" name="ZoneTexte 19"/>
          <p:cNvSpPr txBox="1"/>
          <p:nvPr/>
        </p:nvSpPr>
        <p:spPr>
          <a:xfrm>
            <a:off x="5707987" y="2000470"/>
            <a:ext cx="3540788" cy="830997"/>
          </a:xfrm>
          <a:prstGeom prst="rect">
            <a:avLst/>
          </a:prstGeom>
          <a:noFill/>
        </p:spPr>
        <p:txBody>
          <a:bodyPr wrap="square" rtlCol="0" anchor="t">
            <a:spAutoFit/>
          </a:bodyPr>
          <a:lstStyle/>
          <a:p>
            <a:pPr algn="ctr"/>
            <a:r>
              <a:rPr lang="en-US" sz="1600" b="1" dirty="0">
                <a:solidFill>
                  <a:srgbClr val="203C84"/>
                </a:solidFill>
                <a:latin typeface="Century Gothic" panose="020B0502020202020204" pitchFamily="34" charset="0"/>
              </a:rPr>
              <a:t>Structures impeding innovation</a:t>
            </a:r>
          </a:p>
          <a:p>
            <a:pPr algn="ctr"/>
            <a:r>
              <a:rPr lang="en-US" sz="1600" b="1" dirty="0">
                <a:solidFill>
                  <a:srgbClr val="203C84"/>
                </a:solidFill>
                <a:latin typeface="Century Gothic" panose="020B0502020202020204" pitchFamily="34" charset="0"/>
              </a:rPr>
              <a:t>Fail fast, fail often</a:t>
            </a:r>
          </a:p>
          <a:p>
            <a:pPr algn="ctr"/>
            <a:r>
              <a:rPr lang="en-US" sz="1600" b="1" dirty="0">
                <a:solidFill>
                  <a:srgbClr val="203C84"/>
                </a:solidFill>
                <a:latin typeface="Century Gothic" panose="020B0502020202020204" pitchFamily="34" charset="0"/>
              </a:rPr>
              <a:t>“Diversity fatigue”</a:t>
            </a:r>
            <a:endParaRPr lang="it-IT" sz="1600" b="1" dirty="0">
              <a:solidFill>
                <a:srgbClr val="203C84"/>
              </a:solidFill>
              <a:latin typeface="Century Gothic" panose="020B0502020202020204" pitchFamily="34" charset="0"/>
              <a:ea typeface="Verdana" panose="020B0604030504040204" pitchFamily="34" charset="0"/>
              <a:cs typeface="Segoe UI Light"/>
            </a:endParaRPr>
          </a:p>
        </p:txBody>
      </p:sp>
      <p:sp>
        <p:nvSpPr>
          <p:cNvPr id="24" name="Titre 33"/>
          <p:cNvSpPr txBox="1">
            <a:spLocks/>
          </p:cNvSpPr>
          <p:nvPr/>
        </p:nvSpPr>
        <p:spPr>
          <a:xfrm>
            <a:off x="5886450" y="6124742"/>
            <a:ext cx="3257550" cy="76653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000" b="1" dirty="0">
                <a:solidFill>
                  <a:schemeClr val="bg1"/>
                </a:solidFill>
                <a:latin typeface="Century Gothic" panose="020B0502020202020204" pitchFamily="34" charset="0"/>
              </a:rPr>
              <a:t>#</a:t>
            </a:r>
            <a:r>
              <a:rPr lang="fr-BE" sz="2000" b="1" dirty="0" err="1">
                <a:solidFill>
                  <a:schemeClr val="bg1"/>
                </a:solidFill>
                <a:latin typeface="Century Gothic" panose="020B0502020202020204" pitchFamily="34" charset="0"/>
              </a:rPr>
              <a:t>SustainableLeadership</a:t>
            </a:r>
            <a:endParaRPr lang="fr-BE" sz="2000" b="1" dirty="0">
              <a:solidFill>
                <a:schemeClr val="bg1"/>
              </a:solidFill>
              <a:latin typeface="Century Gothic" panose="020B0502020202020204" pitchFamily="34" charset="0"/>
            </a:endParaRPr>
          </a:p>
          <a:p>
            <a:endParaRPr lang="fr-BE" sz="2000" b="1" dirty="0">
              <a:solidFill>
                <a:schemeClr val="bg1"/>
              </a:solidFill>
              <a:latin typeface="Century Gothic" panose="020B0502020202020204" pitchFamily="34" charset="0"/>
            </a:endParaRPr>
          </a:p>
          <a:p>
            <a:endParaRPr lang="fr-BE" sz="11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768738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extLst>
              <a:ext uri="{BEBA8EAE-BF5A-486C-A8C5-ECC9F3942E4B}">
                <a14:imgProps xmlns:a14="http://schemas.microsoft.com/office/drawing/2010/main">
                  <a14:imgLayer r:embed="rId4">
                    <a14:imgEffect>
                      <a14:artisticMosiaicBubbles trans="40000"/>
                    </a14:imgEffect>
                  </a14:imgLayer>
                </a14:imgProps>
              </a:ext>
              <a:ext uri="{28A0092B-C50C-407E-A947-70E740481C1C}">
                <a14:useLocalDpi xmlns:a14="http://schemas.microsoft.com/office/drawing/2010/main" val="0"/>
              </a:ext>
            </a:extLst>
          </a:blip>
          <a:stretch>
            <a:fillRect/>
          </a:stretch>
        </p:blipFill>
        <p:spPr>
          <a:xfrm>
            <a:off x="-17860" y="-113405"/>
            <a:ext cx="9144000" cy="6096000"/>
          </a:xfrm>
          <a:prstGeom prst="rect">
            <a:avLst/>
          </a:prstGeom>
          <a:effectLst>
            <a:reflection endPos="0" dist="50800" dir="5400000" sy="-100000" algn="bl" rotWithShape="0"/>
          </a:effectLst>
        </p:spPr>
      </p:pic>
      <p:sp>
        <p:nvSpPr>
          <p:cNvPr id="3" name="Rectangle 2"/>
          <p:cNvSpPr/>
          <p:nvPr/>
        </p:nvSpPr>
        <p:spPr>
          <a:xfrm>
            <a:off x="-17860" y="-113405"/>
            <a:ext cx="9144000" cy="6096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4" name="Titre 33"/>
          <p:cNvSpPr>
            <a:spLocks noGrp="1"/>
          </p:cNvSpPr>
          <p:nvPr>
            <p:ph type="ctrTitle"/>
          </p:nvPr>
        </p:nvSpPr>
        <p:spPr>
          <a:xfrm>
            <a:off x="413680" y="584606"/>
            <a:ext cx="8280920" cy="2349989"/>
          </a:xfrm>
        </p:spPr>
        <p:txBody>
          <a:bodyPr>
            <a:noAutofit/>
          </a:bodyPr>
          <a:lstStyle/>
          <a:p>
            <a:r>
              <a:rPr lang="fr-BE" sz="2400" b="1" dirty="0">
                <a:latin typeface="Century Gothic" panose="020B0502020202020204" pitchFamily="34" charset="0"/>
              </a:rPr>
              <a:t>« </a:t>
            </a:r>
            <a:r>
              <a:rPr lang="fr-BE" sz="2400" b="1" dirty="0" err="1">
                <a:latin typeface="Century Gothic" panose="020B0502020202020204" pitchFamily="34" charset="0"/>
              </a:rPr>
              <a:t>We</a:t>
            </a:r>
            <a:r>
              <a:rPr lang="fr-BE" sz="2400" b="1" dirty="0">
                <a:latin typeface="Century Gothic" panose="020B0502020202020204" pitchFamily="34" charset="0"/>
              </a:rPr>
              <a:t> </a:t>
            </a:r>
            <a:r>
              <a:rPr lang="fr-BE" sz="2400" b="1" dirty="0" err="1">
                <a:latin typeface="Century Gothic" panose="020B0502020202020204" pitchFamily="34" charset="0"/>
              </a:rPr>
              <a:t>can’t</a:t>
            </a:r>
            <a:r>
              <a:rPr lang="fr-BE" sz="2400" b="1" dirty="0">
                <a:latin typeface="Century Gothic" panose="020B0502020202020204" pitchFamily="34" charset="0"/>
              </a:rPr>
              <a:t> </a:t>
            </a:r>
            <a:r>
              <a:rPr lang="fr-BE" sz="2400" b="1" dirty="0" err="1">
                <a:latin typeface="Century Gothic" panose="020B0502020202020204" pitchFamily="34" charset="0"/>
              </a:rPr>
              <a:t>solve</a:t>
            </a:r>
            <a:r>
              <a:rPr lang="fr-BE" sz="2400" b="1" dirty="0">
                <a:latin typeface="Century Gothic" panose="020B0502020202020204" pitchFamily="34" charset="0"/>
              </a:rPr>
              <a:t> </a:t>
            </a:r>
            <a:r>
              <a:rPr lang="fr-BE" sz="2400" b="1" dirty="0" err="1">
                <a:latin typeface="Century Gothic" panose="020B0502020202020204" pitchFamily="34" charset="0"/>
              </a:rPr>
              <a:t>problems</a:t>
            </a:r>
            <a:r>
              <a:rPr lang="fr-BE" sz="2400" b="1" dirty="0">
                <a:latin typeface="Century Gothic" panose="020B0502020202020204" pitchFamily="34" charset="0"/>
              </a:rPr>
              <a:t> </a:t>
            </a:r>
            <a:r>
              <a:rPr lang="fr-BE" sz="2400" b="1" dirty="0" err="1">
                <a:latin typeface="Century Gothic" panose="020B0502020202020204" pitchFamily="34" charset="0"/>
              </a:rPr>
              <a:t>with</a:t>
            </a:r>
            <a:r>
              <a:rPr lang="fr-BE" sz="2400" b="1" dirty="0">
                <a:latin typeface="Century Gothic" panose="020B0502020202020204" pitchFamily="34" charset="0"/>
              </a:rPr>
              <a:t> the </a:t>
            </a:r>
            <a:r>
              <a:rPr lang="fr-BE" sz="2400" b="1" dirty="0" err="1">
                <a:latin typeface="Century Gothic" panose="020B0502020202020204" pitchFamily="34" charset="0"/>
              </a:rPr>
              <a:t>same</a:t>
            </a:r>
            <a:r>
              <a:rPr lang="fr-BE" sz="2400" b="1" dirty="0">
                <a:latin typeface="Century Gothic" panose="020B0502020202020204" pitchFamily="34" charset="0"/>
              </a:rPr>
              <a:t> </a:t>
            </a:r>
            <a:r>
              <a:rPr lang="fr-BE" sz="2400" b="1" dirty="0" err="1">
                <a:latin typeface="Century Gothic" panose="020B0502020202020204" pitchFamily="34" charset="0"/>
              </a:rPr>
              <a:t>kind</a:t>
            </a:r>
            <a:r>
              <a:rPr lang="fr-BE" sz="2400" b="1" dirty="0">
                <a:latin typeface="Century Gothic" panose="020B0502020202020204" pitchFamily="34" charset="0"/>
              </a:rPr>
              <a:t> of </a:t>
            </a:r>
            <a:r>
              <a:rPr lang="fr-BE" sz="2400" b="1" dirty="0" err="1">
                <a:latin typeface="Century Gothic" panose="020B0502020202020204" pitchFamily="34" charset="0"/>
              </a:rPr>
              <a:t>thinking</a:t>
            </a:r>
            <a:r>
              <a:rPr lang="fr-BE" sz="2400" b="1" dirty="0">
                <a:latin typeface="Century Gothic" panose="020B0502020202020204" pitchFamily="34" charset="0"/>
              </a:rPr>
              <a:t> </a:t>
            </a:r>
            <a:r>
              <a:rPr lang="fr-BE" sz="2400" b="1" dirty="0" err="1">
                <a:latin typeface="Century Gothic" panose="020B0502020202020204" pitchFamily="34" charset="0"/>
              </a:rPr>
              <a:t>we</a:t>
            </a:r>
            <a:r>
              <a:rPr lang="fr-BE" sz="2400" b="1" dirty="0">
                <a:latin typeface="Century Gothic" panose="020B0502020202020204" pitchFamily="34" charset="0"/>
              </a:rPr>
              <a:t> </a:t>
            </a:r>
            <a:r>
              <a:rPr lang="fr-BE" sz="2400" b="1" dirty="0" err="1">
                <a:latin typeface="Century Gothic" panose="020B0502020202020204" pitchFamily="34" charset="0"/>
              </a:rPr>
              <a:t>used</a:t>
            </a:r>
            <a:r>
              <a:rPr lang="fr-BE" sz="2400" b="1" dirty="0">
                <a:latin typeface="Century Gothic" panose="020B0502020202020204" pitchFamily="34" charset="0"/>
              </a:rPr>
              <a:t> </a:t>
            </a:r>
            <a:r>
              <a:rPr lang="fr-BE" sz="2400" b="1" dirty="0" err="1">
                <a:latin typeface="Century Gothic" panose="020B0502020202020204" pitchFamily="34" charset="0"/>
              </a:rPr>
              <a:t>when</a:t>
            </a:r>
            <a:r>
              <a:rPr lang="fr-BE" sz="2400" b="1" dirty="0">
                <a:latin typeface="Century Gothic" panose="020B0502020202020204" pitchFamily="34" charset="0"/>
              </a:rPr>
              <a:t> </a:t>
            </a:r>
            <a:r>
              <a:rPr lang="fr-BE" sz="2400" b="1" dirty="0" err="1">
                <a:latin typeface="Century Gothic" panose="020B0502020202020204" pitchFamily="34" charset="0"/>
              </a:rPr>
              <a:t>creating</a:t>
            </a:r>
            <a:r>
              <a:rPr lang="fr-BE" sz="2400" b="1" dirty="0">
                <a:latin typeface="Century Gothic" panose="020B0502020202020204" pitchFamily="34" charset="0"/>
              </a:rPr>
              <a:t> </a:t>
            </a:r>
            <a:r>
              <a:rPr lang="fr-BE" sz="2400" b="1" dirty="0" err="1">
                <a:latin typeface="Century Gothic" panose="020B0502020202020204" pitchFamily="34" charset="0"/>
              </a:rPr>
              <a:t>them</a:t>
            </a:r>
            <a:r>
              <a:rPr lang="fr-BE" sz="2400" b="1" dirty="0">
                <a:latin typeface="Century Gothic" panose="020B0502020202020204" pitchFamily="34" charset="0"/>
              </a:rPr>
              <a:t>. »</a:t>
            </a:r>
            <a:br>
              <a:rPr lang="fr-BE" sz="2400" b="1" dirty="0">
                <a:latin typeface="Century Gothic" panose="020B0502020202020204" pitchFamily="34" charset="0"/>
              </a:rPr>
            </a:br>
            <a:r>
              <a:rPr lang="fr-BE" sz="2400" b="1" dirty="0">
                <a:latin typeface="Century Gothic" panose="020B0502020202020204" pitchFamily="34" charset="0"/>
              </a:rPr>
              <a:t/>
            </a:r>
            <a:br>
              <a:rPr lang="fr-BE" sz="2400" b="1" dirty="0">
                <a:latin typeface="Century Gothic" panose="020B0502020202020204" pitchFamily="34" charset="0"/>
              </a:rPr>
            </a:br>
            <a:r>
              <a:rPr lang="fr-BE" sz="2400" dirty="0">
                <a:latin typeface="Century Gothic" panose="020B0502020202020204" pitchFamily="34" charset="0"/>
              </a:rPr>
              <a:t>Albert Einstein</a:t>
            </a:r>
            <a:br>
              <a:rPr lang="fr-BE" sz="2400" dirty="0">
                <a:latin typeface="Century Gothic" panose="020B0502020202020204" pitchFamily="34" charset="0"/>
              </a:rPr>
            </a:br>
            <a:endParaRPr lang="fr-BE" sz="2400" dirty="0">
              <a:latin typeface="Century Gothic" panose="020B0502020202020204" pitchFamily="34" charset="0"/>
            </a:endParaRPr>
          </a:p>
        </p:txBody>
      </p:sp>
      <p:sp>
        <p:nvSpPr>
          <p:cNvPr id="5" name="Espace réservé du numéro de diapositive 4"/>
          <p:cNvSpPr>
            <a:spLocks noGrp="1"/>
          </p:cNvSpPr>
          <p:nvPr>
            <p:ph type="sldNum" sz="quarter" idx="12"/>
          </p:nvPr>
        </p:nvSpPr>
        <p:spPr/>
        <p:txBody>
          <a:bodyPr/>
          <a:lstStyle/>
          <a:p>
            <a:fld id="{0DBE6342-CC21-4A85-9D9A-842AD2770D46}" type="slidenum">
              <a:rPr lang="fr-BE" smtClean="0"/>
              <a:t>5</a:t>
            </a:fld>
            <a:endParaRPr lang="fr-BE"/>
          </a:p>
        </p:txBody>
      </p:sp>
      <p:sp>
        <p:nvSpPr>
          <p:cNvPr id="30" name="Rectangle 29"/>
          <p:cNvSpPr/>
          <p:nvPr/>
        </p:nvSpPr>
        <p:spPr>
          <a:xfrm>
            <a:off x="1403648"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4661" y="6089837"/>
            <a:ext cx="1296144" cy="654540"/>
          </a:xfrm>
          <a:prstGeom prst="rect">
            <a:avLst/>
          </a:prstGeom>
        </p:spPr>
      </p:pic>
      <p:pic>
        <p:nvPicPr>
          <p:cNvPr id="27" name="Imag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3750" y="6034023"/>
            <a:ext cx="1023055" cy="767291"/>
          </a:xfrm>
          <a:prstGeom prst="rect">
            <a:avLst/>
          </a:prstGeom>
        </p:spPr>
      </p:pic>
      <p:sp>
        <p:nvSpPr>
          <p:cNvPr id="31" name="Rectangle 30"/>
          <p:cNvSpPr/>
          <p:nvPr/>
        </p:nvSpPr>
        <p:spPr>
          <a:xfrm>
            <a:off x="6489213"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Rectangle 12"/>
          <p:cNvSpPr/>
          <p:nvPr/>
        </p:nvSpPr>
        <p:spPr>
          <a:xfrm>
            <a:off x="-17860" y="6005419"/>
            <a:ext cx="9161859" cy="885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4" name="Imag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9912" y="6121079"/>
            <a:ext cx="1296144" cy="654540"/>
          </a:xfrm>
          <a:prstGeom prst="rect">
            <a:avLst/>
          </a:prstGeom>
        </p:spPr>
      </p:pic>
      <p:sp>
        <p:nvSpPr>
          <p:cNvPr id="16" name="Titre 33"/>
          <p:cNvSpPr txBox="1">
            <a:spLocks/>
          </p:cNvSpPr>
          <p:nvPr/>
        </p:nvSpPr>
        <p:spPr>
          <a:xfrm>
            <a:off x="5886450" y="6124742"/>
            <a:ext cx="3257550" cy="76653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000" b="1" dirty="0">
                <a:solidFill>
                  <a:schemeClr val="bg1"/>
                </a:solidFill>
                <a:latin typeface="Century Gothic" panose="020B0502020202020204" pitchFamily="34" charset="0"/>
              </a:rPr>
              <a:t>#</a:t>
            </a:r>
            <a:r>
              <a:rPr lang="fr-BE" sz="2000" b="1" dirty="0" err="1">
                <a:solidFill>
                  <a:schemeClr val="bg1"/>
                </a:solidFill>
                <a:latin typeface="Century Gothic" panose="020B0502020202020204" pitchFamily="34" charset="0"/>
              </a:rPr>
              <a:t>SustainableLeadership</a:t>
            </a:r>
            <a:endParaRPr lang="fr-BE" sz="2000" b="1" dirty="0">
              <a:solidFill>
                <a:schemeClr val="bg1"/>
              </a:solidFill>
              <a:latin typeface="Century Gothic" panose="020B0502020202020204" pitchFamily="34" charset="0"/>
            </a:endParaRPr>
          </a:p>
          <a:p>
            <a:endParaRPr lang="fr-BE" sz="2000" b="1" dirty="0">
              <a:solidFill>
                <a:schemeClr val="bg1"/>
              </a:solidFill>
              <a:latin typeface="Century Gothic" panose="020B0502020202020204" pitchFamily="34" charset="0"/>
            </a:endParaRPr>
          </a:p>
          <a:p>
            <a:endParaRPr lang="fr-BE" sz="1100" b="1" dirty="0">
              <a:solidFill>
                <a:schemeClr val="bg1"/>
              </a:solidFill>
              <a:latin typeface="Century Gothic" panose="020B0502020202020204" pitchFamily="34" charset="0"/>
            </a:endParaRPr>
          </a:p>
        </p:txBody>
      </p:sp>
      <p:sp>
        <p:nvSpPr>
          <p:cNvPr id="15" name="Titre 33"/>
          <p:cNvSpPr txBox="1">
            <a:spLocks/>
          </p:cNvSpPr>
          <p:nvPr/>
        </p:nvSpPr>
        <p:spPr>
          <a:xfrm>
            <a:off x="838165" y="2954123"/>
            <a:ext cx="6803176" cy="2349989"/>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342900" indent="-342900" algn="l">
              <a:buFont typeface="Wingdings" panose="05000000000000000000" pitchFamily="2" charset="2"/>
              <a:buChar char="§"/>
            </a:pPr>
            <a:r>
              <a:rPr lang="fr-BE" sz="2400" dirty="0" err="1">
                <a:latin typeface="Century Gothic" panose="020B0502020202020204" pitchFamily="34" charset="0"/>
              </a:rPr>
              <a:t>Linear</a:t>
            </a:r>
            <a:r>
              <a:rPr lang="fr-BE" sz="2400" dirty="0">
                <a:latin typeface="Century Gothic" panose="020B0502020202020204" pitchFamily="34" charset="0"/>
              </a:rPr>
              <a:t> </a:t>
            </a:r>
            <a:r>
              <a:rPr lang="fr-BE" sz="2400" dirty="0" err="1">
                <a:latin typeface="Century Gothic" panose="020B0502020202020204" pitchFamily="34" charset="0"/>
              </a:rPr>
              <a:t>thinking</a:t>
            </a:r>
            <a:endParaRPr lang="fr-BE" sz="2400" dirty="0">
              <a:latin typeface="Century Gothic" panose="020B0502020202020204" pitchFamily="34" charset="0"/>
            </a:endParaRPr>
          </a:p>
          <a:p>
            <a:pPr marL="342900" indent="-342900" algn="l">
              <a:buFont typeface="Wingdings" panose="05000000000000000000" pitchFamily="2" charset="2"/>
              <a:buChar char="§"/>
            </a:pPr>
            <a:r>
              <a:rPr lang="fr-BE" sz="2400" dirty="0">
                <a:latin typeface="Century Gothic" panose="020B0502020202020204" pitchFamily="34" charset="0"/>
              </a:rPr>
              <a:t>Silo-</a:t>
            </a:r>
            <a:r>
              <a:rPr lang="fr-BE" sz="2400" dirty="0" err="1">
                <a:latin typeface="Century Gothic" panose="020B0502020202020204" pitchFamily="34" charset="0"/>
              </a:rPr>
              <a:t>thinking</a:t>
            </a:r>
            <a:endParaRPr lang="fr-BE" sz="2400" dirty="0">
              <a:latin typeface="Century Gothic" panose="020B0502020202020204" pitchFamily="34" charset="0"/>
            </a:endParaRPr>
          </a:p>
          <a:p>
            <a:pPr marL="342900" indent="-342900" algn="l">
              <a:buFont typeface="Wingdings" panose="05000000000000000000" pitchFamily="2" charset="2"/>
              <a:buChar char="§"/>
            </a:pPr>
            <a:r>
              <a:rPr lang="fr-BE" sz="2400" dirty="0">
                <a:latin typeface="Century Gothic" panose="020B0502020202020204" pitchFamily="34" charset="0"/>
              </a:rPr>
              <a:t>Non-</a:t>
            </a:r>
            <a:r>
              <a:rPr lang="fr-BE" sz="2400" dirty="0" err="1">
                <a:latin typeface="Century Gothic" panose="020B0502020202020204" pitchFamily="34" charset="0"/>
              </a:rPr>
              <a:t>purposeful</a:t>
            </a:r>
            <a:r>
              <a:rPr lang="fr-BE" sz="2400" dirty="0">
                <a:latin typeface="Century Gothic" panose="020B0502020202020204" pitchFamily="34" charset="0"/>
              </a:rPr>
              <a:t> </a:t>
            </a:r>
            <a:r>
              <a:rPr lang="fr-BE" sz="2400" dirty="0" err="1" smtClean="0">
                <a:latin typeface="Century Gothic" panose="020B0502020202020204" pitchFamily="34" charset="0"/>
              </a:rPr>
              <a:t>thinking</a:t>
            </a:r>
            <a:r>
              <a:rPr lang="fr-BE" sz="2400" dirty="0" smtClean="0">
                <a:latin typeface="Century Gothic" panose="020B0502020202020204" pitchFamily="34" charset="0"/>
              </a:rPr>
              <a:t> (incl. </a:t>
            </a:r>
            <a:r>
              <a:rPr lang="fr-BE" sz="2400" dirty="0" err="1" smtClean="0">
                <a:latin typeface="Century Gothic" panose="020B0502020202020204" pitchFamily="34" charset="0"/>
              </a:rPr>
              <a:t>quantity</a:t>
            </a:r>
            <a:r>
              <a:rPr lang="fr-BE" sz="2400" dirty="0" smtClean="0">
                <a:latin typeface="Century Gothic" panose="020B0502020202020204" pitchFamily="34" charset="0"/>
              </a:rPr>
              <a:t>)</a:t>
            </a:r>
            <a:endParaRPr lang="fr-BE" sz="2400" dirty="0">
              <a:latin typeface="Century Gothic" panose="020B0502020202020204" pitchFamily="34" charset="0"/>
            </a:endParaRPr>
          </a:p>
          <a:p>
            <a:pPr algn="l"/>
            <a:endParaRPr lang="fr-BE" sz="2400" dirty="0">
              <a:latin typeface="Century Gothic" panose="020B0502020202020204" pitchFamily="34" charset="0"/>
            </a:endParaRPr>
          </a:p>
          <a:p>
            <a:pPr algn="l"/>
            <a:r>
              <a:rPr lang="fr-BE" sz="2400" dirty="0">
                <a:latin typeface="Century Gothic" panose="020B0502020202020204" pitchFamily="34" charset="0"/>
              </a:rPr>
              <a:t>= </a:t>
            </a:r>
            <a:r>
              <a:rPr lang="fr-BE" sz="2400" dirty="0" err="1">
                <a:latin typeface="Century Gothic" panose="020B0502020202020204" pitchFamily="34" charset="0"/>
              </a:rPr>
              <a:t>Ignoring</a:t>
            </a:r>
            <a:r>
              <a:rPr lang="fr-BE" sz="2400" dirty="0">
                <a:latin typeface="Century Gothic" panose="020B0502020202020204" pitchFamily="34" charset="0"/>
              </a:rPr>
              <a:t> </a:t>
            </a:r>
            <a:r>
              <a:rPr lang="fr-BE" sz="2400" dirty="0" err="1">
                <a:latin typeface="Century Gothic" panose="020B0502020202020204" pitchFamily="34" charset="0"/>
              </a:rPr>
              <a:t>neuroscientific</a:t>
            </a:r>
            <a:r>
              <a:rPr lang="fr-BE" sz="2400" dirty="0">
                <a:latin typeface="Century Gothic" panose="020B0502020202020204" pitchFamily="34" charset="0"/>
              </a:rPr>
              <a:t> </a:t>
            </a:r>
            <a:r>
              <a:rPr lang="fr-BE" sz="2400" dirty="0" err="1">
                <a:latin typeface="Century Gothic" panose="020B0502020202020204" pitchFamily="34" charset="0"/>
              </a:rPr>
              <a:t>evidence</a:t>
            </a:r>
            <a:r>
              <a:rPr lang="fr-BE" sz="2400" dirty="0">
                <a:latin typeface="Century Gothic" panose="020B0502020202020204" pitchFamily="34" charset="0"/>
              </a:rPr>
              <a:t>:</a:t>
            </a:r>
            <a:br>
              <a:rPr lang="fr-BE" sz="2400" dirty="0">
                <a:latin typeface="Century Gothic" panose="020B0502020202020204" pitchFamily="34" charset="0"/>
              </a:rPr>
            </a:br>
            <a:r>
              <a:rPr lang="fr-BE" sz="2400" dirty="0">
                <a:latin typeface="Century Gothic" panose="020B0502020202020204" pitchFamily="34" charset="0"/>
              </a:rPr>
              <a:t>social and </a:t>
            </a:r>
            <a:r>
              <a:rPr lang="fr-BE" sz="2400" dirty="0" err="1">
                <a:latin typeface="Century Gothic" panose="020B0502020202020204" pitchFamily="34" charset="0"/>
              </a:rPr>
              <a:t>emotional</a:t>
            </a:r>
            <a:r>
              <a:rPr lang="fr-BE" sz="2400" dirty="0">
                <a:latin typeface="Century Gothic" panose="020B0502020202020204" pitchFamily="34" charset="0"/>
              </a:rPr>
              <a:t> </a:t>
            </a:r>
            <a:r>
              <a:rPr lang="fr-BE" sz="2400" dirty="0" err="1">
                <a:latin typeface="Century Gothic" panose="020B0502020202020204" pitchFamily="34" charset="0"/>
              </a:rPr>
              <a:t>factors</a:t>
            </a:r>
            <a:r>
              <a:rPr lang="fr-BE" sz="2400" dirty="0">
                <a:latin typeface="Century Gothic" panose="020B0502020202020204" pitchFamily="34" charset="0"/>
              </a:rPr>
              <a:t/>
            </a:r>
            <a:br>
              <a:rPr lang="fr-BE" sz="2400" dirty="0">
                <a:latin typeface="Century Gothic" panose="020B0502020202020204" pitchFamily="34" charset="0"/>
              </a:rPr>
            </a:br>
            <a:endParaRPr lang="fr-BE" sz="2400" dirty="0">
              <a:latin typeface="Century Gothic" panose="020B0502020202020204" pitchFamily="34" charset="0"/>
            </a:endParaRPr>
          </a:p>
        </p:txBody>
      </p:sp>
      <p:pic>
        <p:nvPicPr>
          <p:cNvPr id="2050"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t="33762" r="6081" b="43430"/>
          <a:stretch/>
        </p:blipFill>
        <p:spPr bwMode="auto">
          <a:xfrm>
            <a:off x="7338100" y="-11478"/>
            <a:ext cx="1788040" cy="15928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rotWithShape="1">
          <a:blip r:embed="rId8">
            <a:extLst>
              <a:ext uri="{28A0092B-C50C-407E-A947-70E740481C1C}">
                <a14:useLocalDpi xmlns:a14="http://schemas.microsoft.com/office/drawing/2010/main" val="0"/>
              </a:ext>
            </a:extLst>
          </a:blip>
          <a:srcRect l="-352" t="65698" r="352" b="10409"/>
          <a:stretch/>
        </p:blipFill>
        <p:spPr bwMode="auto">
          <a:xfrm>
            <a:off x="-34524" y="457705"/>
            <a:ext cx="1894553" cy="1698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888" t="49733" r="888" b="26381"/>
          <a:stretch/>
        </p:blipFill>
        <p:spPr bwMode="auto">
          <a:xfrm>
            <a:off x="4415133" y="156567"/>
            <a:ext cx="2922967" cy="16924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rotWithShape="1">
          <a:blip r:embed="rId10">
            <a:extLst>
              <a:ext uri="{28A0092B-C50C-407E-A947-70E740481C1C}">
                <a14:useLocalDpi xmlns:a14="http://schemas.microsoft.com/office/drawing/2010/main" val="0"/>
              </a:ext>
            </a:extLst>
          </a:blip>
          <a:srcRect b="42273"/>
          <a:stretch/>
        </p:blipFill>
        <p:spPr bwMode="auto">
          <a:xfrm>
            <a:off x="1860029" y="311134"/>
            <a:ext cx="2555104" cy="15792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0463445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extLst>
              <a:ext uri="{BEBA8EAE-BF5A-486C-A8C5-ECC9F3942E4B}">
                <a14:imgProps xmlns:a14="http://schemas.microsoft.com/office/drawing/2010/main">
                  <a14:imgLayer r:embed="rId4">
                    <a14:imgEffect>
                      <a14:artisticMosiaicBubbles trans="40000"/>
                    </a14:imgEffect>
                  </a14:imgLayer>
                </a14:imgProps>
              </a:ext>
              <a:ext uri="{28A0092B-C50C-407E-A947-70E740481C1C}">
                <a14:useLocalDpi xmlns:a14="http://schemas.microsoft.com/office/drawing/2010/main" val="0"/>
              </a:ext>
            </a:extLst>
          </a:blip>
          <a:stretch>
            <a:fillRect/>
          </a:stretch>
        </p:blipFill>
        <p:spPr>
          <a:xfrm>
            <a:off x="-17860" y="-113405"/>
            <a:ext cx="9144000" cy="6096000"/>
          </a:xfrm>
          <a:prstGeom prst="rect">
            <a:avLst/>
          </a:prstGeom>
          <a:effectLst>
            <a:reflection endPos="0" dist="50800" dir="5400000" sy="-100000" algn="bl" rotWithShape="0"/>
          </a:effectLst>
        </p:spPr>
      </p:pic>
      <p:sp>
        <p:nvSpPr>
          <p:cNvPr id="3" name="Rectangle 2"/>
          <p:cNvSpPr/>
          <p:nvPr/>
        </p:nvSpPr>
        <p:spPr>
          <a:xfrm>
            <a:off x="-17860" y="-113405"/>
            <a:ext cx="9144000" cy="6096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4" name="Titre 33"/>
          <p:cNvSpPr>
            <a:spLocks noGrp="1"/>
          </p:cNvSpPr>
          <p:nvPr>
            <p:ph type="ctrTitle"/>
          </p:nvPr>
        </p:nvSpPr>
        <p:spPr>
          <a:xfrm>
            <a:off x="422609" y="225599"/>
            <a:ext cx="8280920" cy="1309288"/>
          </a:xfrm>
        </p:spPr>
        <p:txBody>
          <a:bodyPr>
            <a:noAutofit/>
          </a:bodyPr>
          <a:lstStyle/>
          <a:p>
            <a:r>
              <a:rPr lang="fr-BE" sz="3200" b="1" dirty="0" err="1" smtClean="0">
                <a:solidFill>
                  <a:srgbClr val="BAD016"/>
                </a:solidFill>
                <a:latin typeface="Century Gothic" panose="020B0502020202020204" pitchFamily="34" charset="0"/>
              </a:rPr>
              <a:t>Sustainable</a:t>
            </a:r>
            <a:r>
              <a:rPr lang="fr-BE" sz="3200" b="1" dirty="0" smtClean="0">
                <a:solidFill>
                  <a:srgbClr val="BAD016"/>
                </a:solidFill>
                <a:latin typeface="Century Gothic" panose="020B0502020202020204" pitchFamily="34" charset="0"/>
              </a:rPr>
              <a:t> Leadership Guidelines</a:t>
            </a:r>
            <a:r>
              <a:rPr lang="fr-BE" sz="4400" b="1" dirty="0">
                <a:solidFill>
                  <a:srgbClr val="BAD016"/>
                </a:solidFill>
                <a:latin typeface="Century Gothic" panose="020B0502020202020204" pitchFamily="34" charset="0"/>
              </a:rPr>
              <a:t/>
            </a:r>
            <a:br>
              <a:rPr lang="fr-BE" sz="4400" b="1" dirty="0">
                <a:solidFill>
                  <a:srgbClr val="BAD016"/>
                </a:solidFill>
                <a:latin typeface="Century Gothic" panose="020B0502020202020204" pitchFamily="34" charset="0"/>
              </a:rPr>
            </a:br>
            <a:r>
              <a:rPr lang="fr-BE" sz="4400" b="1" dirty="0">
                <a:solidFill>
                  <a:srgbClr val="BAD016"/>
                </a:solidFill>
                <a:latin typeface="Century Gothic" panose="020B0502020202020204" pitchFamily="34" charset="0"/>
              </a:rPr>
              <a:t/>
            </a:r>
            <a:br>
              <a:rPr lang="fr-BE" sz="4400" b="1" dirty="0">
                <a:solidFill>
                  <a:srgbClr val="BAD016"/>
                </a:solidFill>
                <a:latin typeface="Century Gothic" panose="020B0502020202020204" pitchFamily="34" charset="0"/>
              </a:rPr>
            </a:br>
            <a:endParaRPr lang="fr-BE" sz="2400" dirty="0">
              <a:latin typeface="Century Gothic" panose="020B0502020202020204" pitchFamily="34" charset="0"/>
            </a:endParaRPr>
          </a:p>
        </p:txBody>
      </p:sp>
      <p:sp>
        <p:nvSpPr>
          <p:cNvPr id="5" name="Espace réservé du numéro de diapositive 4"/>
          <p:cNvSpPr>
            <a:spLocks noGrp="1"/>
          </p:cNvSpPr>
          <p:nvPr>
            <p:ph type="sldNum" sz="quarter" idx="12"/>
          </p:nvPr>
        </p:nvSpPr>
        <p:spPr/>
        <p:txBody>
          <a:bodyPr/>
          <a:lstStyle/>
          <a:p>
            <a:fld id="{0DBE6342-CC21-4A85-9D9A-842AD2770D46}" type="slidenum">
              <a:rPr lang="fr-BE" smtClean="0"/>
              <a:t>6</a:t>
            </a:fld>
            <a:endParaRPr lang="fr-BE"/>
          </a:p>
        </p:txBody>
      </p:sp>
      <p:sp>
        <p:nvSpPr>
          <p:cNvPr id="30" name="Rectangle 29"/>
          <p:cNvSpPr/>
          <p:nvPr/>
        </p:nvSpPr>
        <p:spPr>
          <a:xfrm>
            <a:off x="1403648"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4661" y="6089837"/>
            <a:ext cx="1296144" cy="654540"/>
          </a:xfrm>
          <a:prstGeom prst="rect">
            <a:avLst/>
          </a:prstGeom>
        </p:spPr>
      </p:pic>
      <p:pic>
        <p:nvPicPr>
          <p:cNvPr id="27" name="Imag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3750" y="6034023"/>
            <a:ext cx="1023055" cy="767291"/>
          </a:xfrm>
          <a:prstGeom prst="rect">
            <a:avLst/>
          </a:prstGeom>
        </p:spPr>
      </p:pic>
      <p:sp>
        <p:nvSpPr>
          <p:cNvPr id="31" name="Rectangle 30"/>
          <p:cNvSpPr/>
          <p:nvPr/>
        </p:nvSpPr>
        <p:spPr>
          <a:xfrm>
            <a:off x="6489213"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Rectangle 12"/>
          <p:cNvSpPr/>
          <p:nvPr/>
        </p:nvSpPr>
        <p:spPr>
          <a:xfrm>
            <a:off x="-17860" y="6005419"/>
            <a:ext cx="9161859" cy="885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4" name="Imag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9912" y="6121079"/>
            <a:ext cx="1296144" cy="654540"/>
          </a:xfrm>
          <a:prstGeom prst="rect">
            <a:avLst/>
          </a:prstGeom>
        </p:spPr>
      </p:pic>
      <p:sp>
        <p:nvSpPr>
          <p:cNvPr id="16" name="Titre 33"/>
          <p:cNvSpPr txBox="1">
            <a:spLocks/>
          </p:cNvSpPr>
          <p:nvPr/>
        </p:nvSpPr>
        <p:spPr>
          <a:xfrm>
            <a:off x="5886450" y="6124742"/>
            <a:ext cx="3257550" cy="76653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000" b="1" dirty="0">
                <a:solidFill>
                  <a:schemeClr val="bg1"/>
                </a:solidFill>
                <a:latin typeface="Century Gothic" panose="020B0502020202020204" pitchFamily="34" charset="0"/>
              </a:rPr>
              <a:t>#</a:t>
            </a:r>
            <a:r>
              <a:rPr lang="fr-BE" sz="2000" b="1" dirty="0" err="1">
                <a:solidFill>
                  <a:schemeClr val="bg1"/>
                </a:solidFill>
                <a:latin typeface="Century Gothic" panose="020B0502020202020204" pitchFamily="34" charset="0"/>
              </a:rPr>
              <a:t>SustainableLeadership</a:t>
            </a:r>
            <a:endParaRPr lang="fr-BE" sz="2000" b="1" dirty="0">
              <a:solidFill>
                <a:schemeClr val="bg1"/>
              </a:solidFill>
              <a:latin typeface="Century Gothic" panose="020B0502020202020204" pitchFamily="34" charset="0"/>
            </a:endParaRPr>
          </a:p>
          <a:p>
            <a:endParaRPr lang="fr-BE" sz="2000" b="1" dirty="0">
              <a:solidFill>
                <a:schemeClr val="bg1"/>
              </a:solidFill>
              <a:latin typeface="Century Gothic" panose="020B0502020202020204" pitchFamily="34" charset="0"/>
            </a:endParaRPr>
          </a:p>
          <a:p>
            <a:endParaRPr lang="fr-BE" sz="1100" b="1" dirty="0">
              <a:solidFill>
                <a:schemeClr val="bg1"/>
              </a:solidFill>
              <a:latin typeface="Century Gothic" panose="020B0502020202020204" pitchFamily="34" charset="0"/>
            </a:endParaRPr>
          </a:p>
        </p:txBody>
      </p:sp>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44331" y="1502227"/>
            <a:ext cx="3895964" cy="2212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9811" y="1502227"/>
            <a:ext cx="4333258" cy="3037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itre 33"/>
          <p:cNvSpPr txBox="1">
            <a:spLocks/>
          </p:cNvSpPr>
          <p:nvPr/>
        </p:nvSpPr>
        <p:spPr>
          <a:xfrm>
            <a:off x="972443" y="847583"/>
            <a:ext cx="2014538" cy="654644"/>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fr-BE" sz="2400" b="1" dirty="0" smtClean="0">
                <a:latin typeface="Century Gothic" panose="020B0502020202020204" pitchFamily="34" charset="0"/>
              </a:rPr>
              <a:t>The « </a:t>
            </a:r>
            <a:r>
              <a:rPr lang="fr-BE" sz="2400" b="1" dirty="0" err="1" smtClean="0">
                <a:latin typeface="Century Gothic" panose="020B0502020202020204" pitchFamily="34" charset="0"/>
              </a:rPr>
              <a:t>what</a:t>
            </a:r>
            <a:r>
              <a:rPr lang="fr-BE" sz="2400" b="1" dirty="0" smtClean="0">
                <a:latin typeface="Century Gothic" panose="020B0502020202020204" pitchFamily="34" charset="0"/>
              </a:rPr>
              <a:t> »</a:t>
            </a:r>
            <a:endParaRPr lang="fr-BE" sz="1800" dirty="0">
              <a:latin typeface="Century Gothic" panose="020B0502020202020204" pitchFamily="34" charset="0"/>
            </a:endParaRPr>
          </a:p>
        </p:txBody>
      </p:sp>
      <p:sp>
        <p:nvSpPr>
          <p:cNvPr id="18" name="Titre 33"/>
          <p:cNvSpPr txBox="1">
            <a:spLocks/>
          </p:cNvSpPr>
          <p:nvPr/>
        </p:nvSpPr>
        <p:spPr>
          <a:xfrm>
            <a:off x="5785044" y="847583"/>
            <a:ext cx="2014538" cy="654644"/>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fr-BE" sz="2400" b="1" dirty="0" smtClean="0">
                <a:latin typeface="Century Gothic" panose="020B0502020202020204" pitchFamily="34" charset="0"/>
              </a:rPr>
              <a:t>The « how »</a:t>
            </a:r>
            <a:endParaRPr lang="fr-BE" sz="1800" dirty="0">
              <a:latin typeface="Century Gothic" panose="020B0502020202020204" pitchFamily="34" charset="0"/>
            </a:endParaRPr>
          </a:p>
        </p:txBody>
      </p:sp>
      <p:sp>
        <p:nvSpPr>
          <p:cNvPr id="19" name="Titre 33"/>
          <p:cNvSpPr txBox="1">
            <a:spLocks/>
          </p:cNvSpPr>
          <p:nvPr/>
        </p:nvSpPr>
        <p:spPr>
          <a:xfrm>
            <a:off x="229811" y="4804539"/>
            <a:ext cx="8510484" cy="1022934"/>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400" b="1" dirty="0" smtClean="0">
                <a:latin typeface="Century Gothic" panose="020B0502020202020204" pitchFamily="34" charset="0"/>
              </a:rPr>
              <a:t>The future </a:t>
            </a:r>
            <a:r>
              <a:rPr lang="fr-BE" sz="2400" b="1" dirty="0" err="1" smtClean="0">
                <a:latin typeface="Century Gothic" panose="020B0502020202020204" pitchFamily="34" charset="0"/>
              </a:rPr>
              <a:t>needs</a:t>
            </a:r>
            <a:r>
              <a:rPr lang="fr-BE" sz="2400" b="1" dirty="0" smtClean="0">
                <a:latin typeface="Century Gothic" panose="020B0502020202020204" pitchFamily="34" charset="0"/>
              </a:rPr>
              <a:t> </a:t>
            </a:r>
            <a:r>
              <a:rPr lang="fr-BE" sz="2400" b="1" dirty="0" err="1" smtClean="0">
                <a:latin typeface="Century Gothic" panose="020B0502020202020204" pitchFamily="34" charset="0"/>
              </a:rPr>
              <a:t>facilitators</a:t>
            </a:r>
            <a:r>
              <a:rPr lang="fr-BE" sz="2400" b="1" dirty="0" smtClean="0">
                <a:latin typeface="Century Gothic" panose="020B0502020202020204" pitchFamily="34" charset="0"/>
              </a:rPr>
              <a:t> for the </a:t>
            </a:r>
            <a:r>
              <a:rPr lang="fr-BE" sz="2400" b="1" dirty="0" err="1" smtClean="0">
                <a:latin typeface="Century Gothic" panose="020B0502020202020204" pitchFamily="34" charset="0"/>
              </a:rPr>
              <a:t>sustainable</a:t>
            </a:r>
            <a:r>
              <a:rPr lang="fr-BE" sz="2400" b="1" dirty="0" smtClean="0">
                <a:latin typeface="Century Gothic" panose="020B0502020202020204" pitchFamily="34" charset="0"/>
              </a:rPr>
              <a:t> </a:t>
            </a:r>
            <a:r>
              <a:rPr lang="fr-BE" sz="2400" b="1" dirty="0" err="1" smtClean="0">
                <a:latin typeface="Century Gothic" panose="020B0502020202020204" pitchFamily="34" charset="0"/>
              </a:rPr>
              <a:t>development</a:t>
            </a:r>
            <a:r>
              <a:rPr lang="fr-BE" sz="2400" b="1" dirty="0" smtClean="0">
                <a:latin typeface="Century Gothic" panose="020B0502020202020204" pitchFamily="34" charset="0"/>
              </a:rPr>
              <a:t> of </a:t>
            </a:r>
            <a:r>
              <a:rPr lang="fr-BE" sz="2400" b="1" dirty="0" err="1" smtClean="0">
                <a:latin typeface="Century Gothic" panose="020B0502020202020204" pitchFamily="34" charset="0"/>
              </a:rPr>
              <a:t>skills</a:t>
            </a:r>
            <a:r>
              <a:rPr lang="fr-BE" sz="2400" b="1" dirty="0" smtClean="0">
                <a:latin typeface="Century Gothic" panose="020B0502020202020204" pitchFamily="34" charset="0"/>
              </a:rPr>
              <a:t>, </a:t>
            </a:r>
            <a:r>
              <a:rPr lang="fr-BE" sz="2400" b="1" dirty="0" err="1" smtClean="0">
                <a:latin typeface="Century Gothic" panose="020B0502020202020204" pitchFamily="34" charset="0"/>
              </a:rPr>
              <a:t>processes</a:t>
            </a:r>
            <a:r>
              <a:rPr lang="fr-BE" sz="2400" b="1" dirty="0" smtClean="0">
                <a:latin typeface="Century Gothic" panose="020B0502020202020204" pitchFamily="34" charset="0"/>
              </a:rPr>
              <a:t>, structures and </a:t>
            </a:r>
            <a:r>
              <a:rPr lang="fr-BE" sz="2400" b="1" dirty="0" err="1" smtClean="0">
                <a:latin typeface="Century Gothic" panose="020B0502020202020204" pitchFamily="34" charset="0"/>
              </a:rPr>
              <a:t>outcomes</a:t>
            </a:r>
            <a:r>
              <a:rPr lang="fr-BE" sz="2400" b="1" dirty="0" smtClean="0">
                <a:latin typeface="Century Gothic" panose="020B0502020202020204" pitchFamily="34" charset="0"/>
              </a:rPr>
              <a:t> = a new </a:t>
            </a:r>
            <a:r>
              <a:rPr lang="fr-BE" sz="2400" b="1" dirty="0" err="1" smtClean="0">
                <a:latin typeface="Century Gothic" panose="020B0502020202020204" pitchFamily="34" charset="0"/>
              </a:rPr>
              <a:t>managerial</a:t>
            </a:r>
            <a:r>
              <a:rPr lang="fr-BE" sz="2400" b="1" dirty="0" smtClean="0">
                <a:latin typeface="Century Gothic" panose="020B0502020202020204" pitchFamily="34" charset="0"/>
              </a:rPr>
              <a:t> standard</a:t>
            </a:r>
            <a:endParaRPr lang="fr-BE" sz="1800" dirty="0">
              <a:latin typeface="Century Gothic" panose="020B0502020202020204" pitchFamily="34" charset="0"/>
            </a:endParaRPr>
          </a:p>
        </p:txBody>
      </p:sp>
    </p:spTree>
    <p:extLst>
      <p:ext uri="{BB962C8B-B14F-4D97-AF65-F5344CB8AC3E}">
        <p14:creationId xmlns:p14="http://schemas.microsoft.com/office/powerpoint/2010/main" val="130564231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cstate="print">
            <a:extLst>
              <a:ext uri="{BEBA8EAE-BF5A-486C-A8C5-ECC9F3942E4B}">
                <a14:imgProps xmlns:a14="http://schemas.microsoft.com/office/drawing/2010/main">
                  <a14:imgLayer r:embed="rId4">
                    <a14:imgEffect>
                      <a14:artisticMosiaicBubbles trans="40000"/>
                    </a14:imgEffect>
                  </a14:imgLayer>
                </a14:imgProps>
              </a:ext>
              <a:ext uri="{28A0092B-C50C-407E-A947-70E740481C1C}">
                <a14:useLocalDpi xmlns:a14="http://schemas.microsoft.com/office/drawing/2010/main" val="0"/>
              </a:ext>
            </a:extLst>
          </a:blip>
          <a:stretch>
            <a:fillRect/>
          </a:stretch>
        </p:blipFill>
        <p:spPr>
          <a:xfrm>
            <a:off x="-17860" y="-113405"/>
            <a:ext cx="9144000" cy="6096000"/>
          </a:xfrm>
          <a:prstGeom prst="rect">
            <a:avLst/>
          </a:prstGeom>
          <a:effectLst>
            <a:reflection endPos="0" dist="50800" dir="5400000" sy="-100000" algn="bl" rotWithShape="0"/>
          </a:effectLst>
        </p:spPr>
      </p:pic>
      <p:sp>
        <p:nvSpPr>
          <p:cNvPr id="15" name="Rectangle 14"/>
          <p:cNvSpPr/>
          <p:nvPr/>
        </p:nvSpPr>
        <p:spPr>
          <a:xfrm>
            <a:off x="-8931" y="-113405"/>
            <a:ext cx="9144000" cy="6096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Slide Number Placeholder 4"/>
          <p:cNvSpPr>
            <a:spLocks noGrp="1"/>
          </p:cNvSpPr>
          <p:nvPr>
            <p:ph type="sldNum" sz="quarter" idx="12"/>
          </p:nvPr>
        </p:nvSpPr>
        <p:spPr/>
        <p:txBody>
          <a:bodyPr/>
          <a:lstStyle/>
          <a:p>
            <a:fld id="{0DBE6342-CC21-4A85-9D9A-842AD2770D46}" type="slidenum">
              <a:rPr lang="fr-BE" smtClean="0"/>
              <a:t>7</a:t>
            </a:fld>
            <a:endParaRPr lang="fr-BE"/>
          </a:p>
        </p:txBody>
      </p:sp>
      <p:sp>
        <p:nvSpPr>
          <p:cNvPr id="6" name="Rectangle 5"/>
          <p:cNvSpPr/>
          <p:nvPr/>
        </p:nvSpPr>
        <p:spPr>
          <a:xfrm>
            <a:off x="-17860" y="6005419"/>
            <a:ext cx="9161859" cy="885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Espace réservé du contenu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68537" y="6033429"/>
            <a:ext cx="1022350" cy="766762"/>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84661" y="6089837"/>
            <a:ext cx="1296144" cy="654540"/>
          </a:xfrm>
          <a:prstGeom prst="rect">
            <a:avLst/>
          </a:prstGeom>
        </p:spPr>
      </p:pic>
      <p:pic>
        <p:nvPicPr>
          <p:cNvPr id="9" name="Imag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55248" y="6034023"/>
            <a:ext cx="1021557" cy="766168"/>
          </a:xfrm>
          <a:prstGeom prst="rect">
            <a:avLst/>
          </a:prstGeom>
        </p:spPr>
      </p:pic>
      <p:sp>
        <p:nvSpPr>
          <p:cNvPr id="12" name="Rectangle 11"/>
          <p:cNvSpPr/>
          <p:nvPr/>
        </p:nvSpPr>
        <p:spPr>
          <a:xfrm>
            <a:off x="-17860" y="6005419"/>
            <a:ext cx="9161859" cy="885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4" name="Imag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79912" y="6121079"/>
            <a:ext cx="1296144" cy="654540"/>
          </a:xfrm>
          <a:prstGeom prst="rect">
            <a:avLst/>
          </a:prstGeom>
        </p:spPr>
      </p:pic>
      <p:graphicFrame>
        <p:nvGraphicFramePr>
          <p:cNvPr id="2" name="Diagramme 1"/>
          <p:cNvGraphicFramePr/>
          <p:nvPr>
            <p:extLst>
              <p:ext uri="{D42A27DB-BD31-4B8C-83A1-F6EECF244321}">
                <p14:modId xmlns:p14="http://schemas.microsoft.com/office/powerpoint/2010/main" val="3883796117"/>
              </p:ext>
            </p:extLst>
          </p:nvPr>
        </p:nvGraphicFramePr>
        <p:xfrm>
          <a:off x="1" y="-90580"/>
          <a:ext cx="9143999" cy="609599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6" name="ZoneTexte 15"/>
          <p:cNvSpPr txBox="1"/>
          <p:nvPr/>
        </p:nvSpPr>
        <p:spPr>
          <a:xfrm>
            <a:off x="-254413" y="2032558"/>
            <a:ext cx="3445899" cy="830997"/>
          </a:xfrm>
          <a:prstGeom prst="rect">
            <a:avLst/>
          </a:prstGeom>
          <a:noFill/>
        </p:spPr>
        <p:txBody>
          <a:bodyPr wrap="square" rtlCol="0" anchor="t">
            <a:spAutoFit/>
          </a:bodyPr>
          <a:lstStyle/>
          <a:p>
            <a:pPr algn="ctr"/>
            <a:r>
              <a:rPr lang="en-US" sz="1600" b="1" dirty="0">
                <a:solidFill>
                  <a:srgbClr val="DD7500"/>
                </a:solidFill>
                <a:latin typeface="Century Gothic" panose="020B0502020202020204" pitchFamily="34" charset="0"/>
              </a:rPr>
              <a:t>Circular &amp; sharing economy</a:t>
            </a:r>
          </a:p>
          <a:p>
            <a:pPr algn="ctr"/>
            <a:r>
              <a:rPr lang="en-US" sz="1600" b="1" dirty="0">
                <a:solidFill>
                  <a:srgbClr val="DD7500"/>
                </a:solidFill>
                <a:latin typeface="Century Gothic" panose="020B0502020202020204" pitchFamily="34" charset="0"/>
              </a:rPr>
              <a:t>Long-term orientation</a:t>
            </a:r>
          </a:p>
          <a:p>
            <a:pPr algn="ctr"/>
            <a:r>
              <a:rPr lang="it-IT" sz="1600" b="1" dirty="0" smtClean="0">
                <a:solidFill>
                  <a:srgbClr val="DD7500"/>
                </a:solidFill>
                <a:latin typeface="Century Gothic" panose="020B0502020202020204" pitchFamily="34" charset="0"/>
                <a:ea typeface="Verdana" panose="020B0604030504040204" pitchFamily="34" charset="0"/>
                <a:cs typeface="Segoe UI Light"/>
              </a:rPr>
              <a:t>Triple </a:t>
            </a:r>
            <a:r>
              <a:rPr lang="it-IT" sz="1600" b="1" dirty="0">
                <a:solidFill>
                  <a:srgbClr val="DD7500"/>
                </a:solidFill>
                <a:latin typeface="Century Gothic" panose="020B0502020202020204" pitchFamily="34" charset="0"/>
                <a:ea typeface="Verdana" panose="020B0604030504040204" pitchFamily="34" charset="0"/>
                <a:cs typeface="Segoe UI Light"/>
              </a:rPr>
              <a:t>Bottom Line</a:t>
            </a:r>
          </a:p>
        </p:txBody>
      </p:sp>
      <p:sp>
        <p:nvSpPr>
          <p:cNvPr id="17" name="ZoneTexte 16"/>
          <p:cNvSpPr txBox="1"/>
          <p:nvPr/>
        </p:nvSpPr>
        <p:spPr>
          <a:xfrm>
            <a:off x="-102626" y="4751403"/>
            <a:ext cx="3142323" cy="830997"/>
          </a:xfrm>
          <a:prstGeom prst="rect">
            <a:avLst/>
          </a:prstGeom>
          <a:noFill/>
        </p:spPr>
        <p:txBody>
          <a:bodyPr wrap="square" rtlCol="0" anchor="t">
            <a:spAutoFit/>
          </a:bodyPr>
          <a:lstStyle/>
          <a:p>
            <a:pPr algn="ctr"/>
            <a:r>
              <a:rPr lang="en-US" sz="1600" b="1" dirty="0">
                <a:solidFill>
                  <a:srgbClr val="00853E"/>
                </a:solidFill>
                <a:latin typeface="Century Gothic" panose="020B0502020202020204" pitchFamily="34" charset="0"/>
              </a:rPr>
              <a:t>Biosphere/habitat protection</a:t>
            </a:r>
            <a:br>
              <a:rPr lang="en-US" sz="1600" b="1" dirty="0">
                <a:solidFill>
                  <a:srgbClr val="00853E"/>
                </a:solidFill>
                <a:latin typeface="Century Gothic" panose="020B0502020202020204" pitchFamily="34" charset="0"/>
              </a:rPr>
            </a:br>
            <a:r>
              <a:rPr lang="en-US" sz="1600" b="1" dirty="0">
                <a:solidFill>
                  <a:srgbClr val="00853E"/>
                </a:solidFill>
                <a:latin typeface="Century Gothic" panose="020B0502020202020204" pitchFamily="34" charset="0"/>
              </a:rPr>
              <a:t>Regeneration</a:t>
            </a:r>
            <a:br>
              <a:rPr lang="en-US" sz="1600" b="1" dirty="0">
                <a:solidFill>
                  <a:srgbClr val="00853E"/>
                </a:solidFill>
                <a:latin typeface="Century Gothic" panose="020B0502020202020204" pitchFamily="34" charset="0"/>
              </a:rPr>
            </a:br>
            <a:r>
              <a:rPr lang="en-US" sz="1600" b="1" dirty="0">
                <a:solidFill>
                  <a:srgbClr val="00853E"/>
                </a:solidFill>
                <a:latin typeface="Century Gothic" panose="020B0502020202020204" pitchFamily="34" charset="0"/>
              </a:rPr>
              <a:t>Lifecycle design</a:t>
            </a:r>
            <a:endParaRPr lang="it-IT" sz="1400" b="1" dirty="0">
              <a:solidFill>
                <a:srgbClr val="00853E"/>
              </a:solidFill>
              <a:latin typeface="Century Gothic" panose="020B0502020202020204" pitchFamily="34" charset="0"/>
              <a:ea typeface="Verdana" panose="020B0604030504040204" pitchFamily="34" charset="0"/>
              <a:cs typeface="Segoe UI Light"/>
            </a:endParaRPr>
          </a:p>
        </p:txBody>
      </p:sp>
      <p:sp>
        <p:nvSpPr>
          <p:cNvPr id="18" name="ZoneTexte 17"/>
          <p:cNvSpPr txBox="1"/>
          <p:nvPr/>
        </p:nvSpPr>
        <p:spPr>
          <a:xfrm>
            <a:off x="2657590" y="4983706"/>
            <a:ext cx="3540788" cy="830997"/>
          </a:xfrm>
          <a:prstGeom prst="rect">
            <a:avLst/>
          </a:prstGeom>
          <a:noFill/>
        </p:spPr>
        <p:txBody>
          <a:bodyPr wrap="square" rtlCol="0" anchor="t">
            <a:spAutoFit/>
          </a:bodyPr>
          <a:lstStyle/>
          <a:p>
            <a:pPr algn="ctr"/>
            <a:r>
              <a:rPr lang="en-US" sz="1600" b="1" dirty="0">
                <a:solidFill>
                  <a:srgbClr val="6F2B4F"/>
                </a:solidFill>
                <a:latin typeface="Century Gothic" panose="020B0502020202020204" pitchFamily="34" charset="0"/>
              </a:rPr>
              <a:t>Decent work</a:t>
            </a:r>
            <a:br>
              <a:rPr lang="en-US" sz="1600" b="1" dirty="0">
                <a:solidFill>
                  <a:srgbClr val="6F2B4F"/>
                </a:solidFill>
                <a:latin typeface="Century Gothic" panose="020B0502020202020204" pitchFamily="34" charset="0"/>
              </a:rPr>
            </a:br>
            <a:r>
              <a:rPr lang="en-US" sz="1600" b="1" dirty="0">
                <a:solidFill>
                  <a:srgbClr val="6F2B4F"/>
                </a:solidFill>
                <a:latin typeface="Century Gothic" panose="020B0502020202020204" pitchFamily="34" charset="0"/>
              </a:rPr>
              <a:t>Social investment</a:t>
            </a:r>
            <a:br>
              <a:rPr lang="en-US" sz="1600" b="1" dirty="0">
                <a:solidFill>
                  <a:srgbClr val="6F2B4F"/>
                </a:solidFill>
                <a:latin typeface="Century Gothic" panose="020B0502020202020204" pitchFamily="34" charset="0"/>
              </a:rPr>
            </a:br>
            <a:r>
              <a:rPr lang="en-US" sz="1600" b="1" dirty="0">
                <a:solidFill>
                  <a:srgbClr val="6F2B4F"/>
                </a:solidFill>
                <a:latin typeface="Century Gothic" panose="020B0502020202020204" pitchFamily="34" charset="0"/>
              </a:rPr>
              <a:t>“Rooted ethics”</a:t>
            </a:r>
            <a:endParaRPr lang="it-IT" sz="1400" b="1" dirty="0">
              <a:solidFill>
                <a:srgbClr val="6F2B4F"/>
              </a:solidFill>
              <a:latin typeface="Century Gothic" panose="020B0502020202020204" pitchFamily="34" charset="0"/>
              <a:ea typeface="Verdana" panose="020B0604030504040204" pitchFamily="34" charset="0"/>
              <a:cs typeface="Segoe UI Light"/>
            </a:endParaRPr>
          </a:p>
        </p:txBody>
      </p:sp>
      <p:sp>
        <p:nvSpPr>
          <p:cNvPr id="19" name="ZoneTexte 18"/>
          <p:cNvSpPr txBox="1"/>
          <p:nvPr/>
        </p:nvSpPr>
        <p:spPr>
          <a:xfrm>
            <a:off x="5707987" y="4974202"/>
            <a:ext cx="3540788" cy="830997"/>
          </a:xfrm>
          <a:prstGeom prst="rect">
            <a:avLst/>
          </a:prstGeom>
          <a:noFill/>
        </p:spPr>
        <p:txBody>
          <a:bodyPr wrap="square" rtlCol="0" anchor="t">
            <a:spAutoFit/>
          </a:bodyPr>
          <a:lstStyle/>
          <a:p>
            <a:pPr algn="ctr"/>
            <a:r>
              <a:rPr lang="en-US" sz="1600" b="1" dirty="0">
                <a:solidFill>
                  <a:srgbClr val="3CB9BD"/>
                </a:solidFill>
                <a:latin typeface="Century Gothic" panose="020B0502020202020204" pitchFamily="34" charset="0"/>
              </a:rPr>
              <a:t>Mindfulness</a:t>
            </a:r>
            <a:br>
              <a:rPr lang="en-US" sz="1600" b="1" dirty="0">
                <a:solidFill>
                  <a:srgbClr val="3CB9BD"/>
                </a:solidFill>
                <a:latin typeface="Century Gothic" panose="020B0502020202020204" pitchFamily="34" charset="0"/>
              </a:rPr>
            </a:br>
            <a:r>
              <a:rPr lang="en-US" sz="1600" b="1" dirty="0">
                <a:solidFill>
                  <a:srgbClr val="3CB9BD"/>
                </a:solidFill>
                <a:latin typeface="Century Gothic" panose="020B0502020202020204" pitchFamily="34" charset="0"/>
              </a:rPr>
              <a:t>Social &amp; emotional skills</a:t>
            </a:r>
            <a:br>
              <a:rPr lang="en-US" sz="1600" b="1" dirty="0">
                <a:solidFill>
                  <a:srgbClr val="3CB9BD"/>
                </a:solidFill>
                <a:latin typeface="Century Gothic" panose="020B0502020202020204" pitchFamily="34" charset="0"/>
              </a:rPr>
            </a:br>
            <a:r>
              <a:rPr lang="en-US" sz="1600" b="1" dirty="0">
                <a:solidFill>
                  <a:srgbClr val="3CB9BD"/>
                </a:solidFill>
                <a:latin typeface="Century Gothic" panose="020B0502020202020204" pitchFamily="34" charset="0"/>
              </a:rPr>
              <a:t>Continuous learning</a:t>
            </a:r>
            <a:endParaRPr lang="it-IT" sz="1400" b="1" dirty="0">
              <a:solidFill>
                <a:srgbClr val="3CB9BD"/>
              </a:solidFill>
              <a:latin typeface="Century Gothic" panose="020B0502020202020204" pitchFamily="34" charset="0"/>
              <a:ea typeface="Verdana" panose="020B0604030504040204" pitchFamily="34" charset="0"/>
              <a:cs typeface="Segoe UI Light"/>
            </a:endParaRPr>
          </a:p>
        </p:txBody>
      </p:sp>
      <p:sp>
        <p:nvSpPr>
          <p:cNvPr id="20" name="ZoneTexte 19"/>
          <p:cNvSpPr txBox="1"/>
          <p:nvPr/>
        </p:nvSpPr>
        <p:spPr>
          <a:xfrm>
            <a:off x="5744831" y="1991161"/>
            <a:ext cx="3540788" cy="830997"/>
          </a:xfrm>
          <a:prstGeom prst="rect">
            <a:avLst/>
          </a:prstGeom>
          <a:noFill/>
        </p:spPr>
        <p:txBody>
          <a:bodyPr wrap="square" rtlCol="0" anchor="t">
            <a:spAutoFit/>
          </a:bodyPr>
          <a:lstStyle/>
          <a:p>
            <a:pPr algn="ctr"/>
            <a:r>
              <a:rPr lang="en-US" sz="1600" b="1" dirty="0">
                <a:solidFill>
                  <a:srgbClr val="203C84"/>
                </a:solidFill>
                <a:latin typeface="Century Gothic" panose="020B0502020202020204" pitchFamily="34" charset="0"/>
              </a:rPr>
              <a:t>Emergent network structures</a:t>
            </a:r>
            <a:br>
              <a:rPr lang="en-US" sz="1600" b="1" dirty="0">
                <a:solidFill>
                  <a:srgbClr val="203C84"/>
                </a:solidFill>
                <a:latin typeface="Century Gothic" panose="020B0502020202020204" pitchFamily="34" charset="0"/>
              </a:rPr>
            </a:br>
            <a:r>
              <a:rPr lang="en-US" sz="1600" b="1" dirty="0">
                <a:solidFill>
                  <a:srgbClr val="203C84"/>
                </a:solidFill>
                <a:latin typeface="Century Gothic" panose="020B0502020202020204" pitchFamily="34" charset="0"/>
              </a:rPr>
              <a:t>Precaution &amp; slow </a:t>
            </a:r>
            <a:r>
              <a:rPr lang="en-US" sz="1600" b="1" dirty="0" err="1">
                <a:solidFill>
                  <a:srgbClr val="203C84"/>
                </a:solidFill>
                <a:latin typeface="Century Gothic" panose="020B0502020202020204" pitchFamily="34" charset="0"/>
              </a:rPr>
              <a:t>developm</a:t>
            </a:r>
            <a:r>
              <a:rPr lang="en-US" sz="1600" b="1" dirty="0">
                <a:solidFill>
                  <a:srgbClr val="203C84"/>
                </a:solidFill>
                <a:latin typeface="Century Gothic" panose="020B0502020202020204" pitchFamily="34" charset="0"/>
              </a:rPr>
              <a:t>.</a:t>
            </a:r>
          </a:p>
          <a:p>
            <a:pPr algn="ctr"/>
            <a:r>
              <a:rPr lang="en-US" sz="1600" b="1" dirty="0">
                <a:solidFill>
                  <a:srgbClr val="203C84"/>
                </a:solidFill>
                <a:latin typeface="Century Gothic" panose="020B0502020202020204" pitchFamily="34" charset="0"/>
              </a:rPr>
              <a:t>Inclusion and participation</a:t>
            </a:r>
            <a:endParaRPr lang="it-IT" sz="1600" b="1" dirty="0">
              <a:solidFill>
                <a:srgbClr val="203C84"/>
              </a:solidFill>
              <a:latin typeface="Century Gothic" panose="020B0502020202020204" pitchFamily="34" charset="0"/>
              <a:ea typeface="Verdana" panose="020B0604030504040204" pitchFamily="34" charset="0"/>
              <a:cs typeface="Segoe UI Light"/>
            </a:endParaRPr>
          </a:p>
        </p:txBody>
      </p:sp>
      <p:sp>
        <p:nvSpPr>
          <p:cNvPr id="21" name="Titre 33"/>
          <p:cNvSpPr txBox="1">
            <a:spLocks/>
          </p:cNvSpPr>
          <p:nvPr/>
        </p:nvSpPr>
        <p:spPr>
          <a:xfrm>
            <a:off x="5886450" y="6124742"/>
            <a:ext cx="3257550" cy="76653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000" b="1" dirty="0">
                <a:solidFill>
                  <a:schemeClr val="bg1"/>
                </a:solidFill>
                <a:latin typeface="Century Gothic" panose="020B0502020202020204" pitchFamily="34" charset="0"/>
              </a:rPr>
              <a:t>#</a:t>
            </a:r>
            <a:r>
              <a:rPr lang="fr-BE" sz="2000" b="1" dirty="0" err="1">
                <a:solidFill>
                  <a:schemeClr val="bg1"/>
                </a:solidFill>
                <a:latin typeface="Century Gothic" panose="020B0502020202020204" pitchFamily="34" charset="0"/>
              </a:rPr>
              <a:t>SustainableLeadership</a:t>
            </a:r>
            <a:endParaRPr lang="fr-BE" sz="2000" b="1" dirty="0">
              <a:solidFill>
                <a:schemeClr val="bg1"/>
              </a:solidFill>
              <a:latin typeface="Century Gothic" panose="020B0502020202020204" pitchFamily="34" charset="0"/>
            </a:endParaRPr>
          </a:p>
          <a:p>
            <a:endParaRPr lang="fr-BE" sz="2000" b="1" dirty="0">
              <a:solidFill>
                <a:schemeClr val="bg1"/>
              </a:solidFill>
              <a:latin typeface="Century Gothic" panose="020B0502020202020204" pitchFamily="34" charset="0"/>
            </a:endParaRPr>
          </a:p>
          <a:p>
            <a:endParaRPr lang="fr-BE" sz="11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5339185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extLst>
              <a:ext uri="{BEBA8EAE-BF5A-486C-A8C5-ECC9F3942E4B}">
                <a14:imgProps xmlns:a14="http://schemas.microsoft.com/office/drawing/2010/main">
                  <a14:imgLayer r:embed="rId4">
                    <a14:imgEffect>
                      <a14:artisticMosiaicBubbles trans="40000"/>
                    </a14:imgEffect>
                  </a14:imgLayer>
                </a14:imgProps>
              </a:ext>
              <a:ext uri="{28A0092B-C50C-407E-A947-70E740481C1C}">
                <a14:useLocalDpi xmlns:a14="http://schemas.microsoft.com/office/drawing/2010/main" val="0"/>
              </a:ext>
            </a:extLst>
          </a:blip>
          <a:stretch>
            <a:fillRect/>
          </a:stretch>
        </p:blipFill>
        <p:spPr>
          <a:xfrm>
            <a:off x="-17860" y="-113405"/>
            <a:ext cx="9144000" cy="6096000"/>
          </a:xfrm>
          <a:prstGeom prst="rect">
            <a:avLst/>
          </a:prstGeom>
          <a:effectLst>
            <a:reflection endPos="0" dist="50800" dir="5400000" sy="-100000" algn="bl" rotWithShape="0"/>
          </a:effectLst>
        </p:spPr>
      </p:pic>
      <p:sp>
        <p:nvSpPr>
          <p:cNvPr id="3" name="Rectangle 2"/>
          <p:cNvSpPr/>
          <p:nvPr/>
        </p:nvSpPr>
        <p:spPr>
          <a:xfrm>
            <a:off x="-17860" y="-113405"/>
            <a:ext cx="9144000" cy="6096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4" name="Titre 33"/>
          <p:cNvSpPr>
            <a:spLocks noGrp="1"/>
          </p:cNvSpPr>
          <p:nvPr>
            <p:ph type="ctrTitle"/>
          </p:nvPr>
        </p:nvSpPr>
        <p:spPr>
          <a:xfrm>
            <a:off x="422609" y="1386905"/>
            <a:ext cx="8280920" cy="1622995"/>
          </a:xfrm>
        </p:spPr>
        <p:txBody>
          <a:bodyPr>
            <a:noAutofit/>
          </a:bodyPr>
          <a:lstStyle/>
          <a:p>
            <a:r>
              <a:rPr lang="en-US" sz="3200" b="1" dirty="0">
                <a:solidFill>
                  <a:srgbClr val="BAD016"/>
                </a:solidFill>
                <a:latin typeface="Century Gothic" panose="020B0502020202020204" pitchFamily="34" charset="0"/>
              </a:rPr>
              <a:t>“Sustainability management in the EU – do we need a revolution or an evolution?” </a:t>
            </a:r>
            <a:endParaRPr lang="fr-BE" sz="2400" dirty="0">
              <a:latin typeface="Century Gothic" panose="020B0502020202020204" pitchFamily="34" charset="0"/>
            </a:endParaRPr>
          </a:p>
        </p:txBody>
      </p:sp>
      <p:sp>
        <p:nvSpPr>
          <p:cNvPr id="5" name="Espace réservé du numéro de diapositive 4"/>
          <p:cNvSpPr>
            <a:spLocks noGrp="1"/>
          </p:cNvSpPr>
          <p:nvPr>
            <p:ph type="sldNum" sz="quarter" idx="12"/>
          </p:nvPr>
        </p:nvSpPr>
        <p:spPr/>
        <p:txBody>
          <a:bodyPr/>
          <a:lstStyle/>
          <a:p>
            <a:fld id="{0DBE6342-CC21-4A85-9D9A-842AD2770D46}" type="slidenum">
              <a:rPr lang="fr-BE" smtClean="0"/>
              <a:t>8</a:t>
            </a:fld>
            <a:endParaRPr lang="fr-BE"/>
          </a:p>
        </p:txBody>
      </p:sp>
      <p:sp>
        <p:nvSpPr>
          <p:cNvPr id="30" name="Rectangle 29"/>
          <p:cNvSpPr/>
          <p:nvPr/>
        </p:nvSpPr>
        <p:spPr>
          <a:xfrm>
            <a:off x="1403648"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4661" y="6089837"/>
            <a:ext cx="1296144" cy="654540"/>
          </a:xfrm>
          <a:prstGeom prst="rect">
            <a:avLst/>
          </a:prstGeom>
        </p:spPr>
      </p:pic>
      <p:pic>
        <p:nvPicPr>
          <p:cNvPr id="27" name="Imag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3750" y="6034023"/>
            <a:ext cx="1023055" cy="767291"/>
          </a:xfrm>
          <a:prstGeom prst="rect">
            <a:avLst/>
          </a:prstGeom>
        </p:spPr>
      </p:pic>
      <p:sp>
        <p:nvSpPr>
          <p:cNvPr id="31" name="Rectangle 30"/>
          <p:cNvSpPr/>
          <p:nvPr/>
        </p:nvSpPr>
        <p:spPr>
          <a:xfrm>
            <a:off x="6489213"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Rectangle 12"/>
          <p:cNvSpPr/>
          <p:nvPr/>
        </p:nvSpPr>
        <p:spPr>
          <a:xfrm>
            <a:off x="-17860" y="6005419"/>
            <a:ext cx="9161859" cy="885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4" name="Imag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9912" y="6121079"/>
            <a:ext cx="1296144" cy="654540"/>
          </a:xfrm>
          <a:prstGeom prst="rect">
            <a:avLst/>
          </a:prstGeom>
        </p:spPr>
      </p:pic>
      <p:sp>
        <p:nvSpPr>
          <p:cNvPr id="16" name="Titre 33"/>
          <p:cNvSpPr txBox="1">
            <a:spLocks/>
          </p:cNvSpPr>
          <p:nvPr/>
        </p:nvSpPr>
        <p:spPr>
          <a:xfrm>
            <a:off x="5886450" y="6124742"/>
            <a:ext cx="3257550" cy="76653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000" b="1" dirty="0">
                <a:solidFill>
                  <a:schemeClr val="bg1"/>
                </a:solidFill>
                <a:latin typeface="Century Gothic" panose="020B0502020202020204" pitchFamily="34" charset="0"/>
              </a:rPr>
              <a:t>#</a:t>
            </a:r>
            <a:r>
              <a:rPr lang="fr-BE" sz="2000" b="1" dirty="0" err="1">
                <a:solidFill>
                  <a:schemeClr val="bg1"/>
                </a:solidFill>
                <a:latin typeface="Century Gothic" panose="020B0502020202020204" pitchFamily="34" charset="0"/>
              </a:rPr>
              <a:t>SustainableLeadership</a:t>
            </a:r>
            <a:endParaRPr lang="fr-BE" sz="2000" b="1" dirty="0">
              <a:solidFill>
                <a:schemeClr val="bg1"/>
              </a:solidFill>
              <a:latin typeface="Century Gothic" panose="020B0502020202020204" pitchFamily="34" charset="0"/>
            </a:endParaRPr>
          </a:p>
          <a:p>
            <a:endParaRPr lang="fr-BE" sz="2000" b="1" dirty="0">
              <a:solidFill>
                <a:schemeClr val="bg1"/>
              </a:solidFill>
              <a:latin typeface="Century Gothic" panose="020B0502020202020204" pitchFamily="34" charset="0"/>
            </a:endParaRPr>
          </a:p>
          <a:p>
            <a:endParaRPr lang="fr-BE" sz="1100" b="1" dirty="0">
              <a:solidFill>
                <a:schemeClr val="bg1"/>
              </a:solidFill>
              <a:latin typeface="Century Gothic" panose="020B0502020202020204" pitchFamily="34" charset="0"/>
            </a:endParaRPr>
          </a:p>
        </p:txBody>
      </p:sp>
      <p:sp>
        <p:nvSpPr>
          <p:cNvPr id="15" name="Titre 33"/>
          <p:cNvSpPr txBox="1">
            <a:spLocks/>
          </p:cNvSpPr>
          <p:nvPr/>
        </p:nvSpPr>
        <p:spPr>
          <a:xfrm>
            <a:off x="492273" y="3468240"/>
            <a:ext cx="8280920" cy="2141985"/>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342900" indent="-342900" algn="l">
              <a:buFont typeface="Wingdings" panose="05000000000000000000" pitchFamily="2" charset="2"/>
              <a:buChar char="§"/>
            </a:pPr>
            <a:r>
              <a:rPr lang="en-US" sz="2400" b="1" dirty="0">
                <a:latin typeface="Century Gothic" panose="020B0502020202020204" pitchFamily="34" charset="0"/>
              </a:rPr>
              <a:t>Martin Rich</a:t>
            </a:r>
            <a:r>
              <a:rPr lang="en-US" sz="2400" dirty="0">
                <a:latin typeface="Century Gothic" panose="020B0502020202020204" pitchFamily="34" charset="0"/>
              </a:rPr>
              <a:t>, Future Fit Foundation</a:t>
            </a:r>
          </a:p>
          <a:p>
            <a:pPr marL="342900" indent="-342900" algn="l">
              <a:buFont typeface="Wingdings" panose="05000000000000000000" pitchFamily="2" charset="2"/>
              <a:buChar char="§"/>
            </a:pPr>
            <a:r>
              <a:rPr lang="en-US" sz="2400" b="1" dirty="0">
                <a:latin typeface="Century Gothic" panose="020B0502020202020204" pitchFamily="34" charset="0"/>
              </a:rPr>
              <a:t>Martin Porter</a:t>
            </a:r>
            <a:r>
              <a:rPr lang="en-US" sz="2400" dirty="0">
                <a:latin typeface="Century Gothic" panose="020B0502020202020204" pitchFamily="34" charset="0"/>
              </a:rPr>
              <a:t>, University of Cambridge Institute for Sustainable Leadership</a:t>
            </a:r>
          </a:p>
          <a:p>
            <a:pPr marL="342900" indent="-342900" algn="l">
              <a:buFont typeface="Wingdings" panose="05000000000000000000" pitchFamily="2" charset="2"/>
              <a:buChar char="§"/>
            </a:pPr>
            <a:r>
              <a:rPr lang="en-US" sz="2400" b="1" dirty="0">
                <a:latin typeface="Century Gothic" panose="020B0502020202020204" pitchFamily="34" charset="0"/>
              </a:rPr>
              <a:t>Ebba Öhlund</a:t>
            </a:r>
            <a:r>
              <a:rPr lang="en-US" sz="2400" dirty="0">
                <a:latin typeface="Century Gothic" panose="020B0502020202020204" pitchFamily="34" charset="0"/>
              </a:rPr>
              <a:t>, Deputy</a:t>
            </a:r>
            <a:r>
              <a:rPr lang="en-US" sz="2400" dirty="0">
                <a:solidFill>
                  <a:srgbClr val="FF0000"/>
                </a:solidFill>
                <a:latin typeface="Century Gothic" panose="020B0502020202020204" pitchFamily="34" charset="0"/>
              </a:rPr>
              <a:t> </a:t>
            </a:r>
            <a:r>
              <a:rPr lang="en-US" sz="2400" dirty="0">
                <a:latin typeface="Century Gothic" panose="020B0502020202020204" pitchFamily="34" charset="0"/>
              </a:rPr>
              <a:t>Secretary General of CEC European Managers</a:t>
            </a:r>
            <a:endParaRPr lang="fr-BE" sz="2400" dirty="0">
              <a:latin typeface="Century Gothic" panose="020B0502020202020204" pitchFamily="34" charset="0"/>
            </a:endParaRPr>
          </a:p>
        </p:txBody>
      </p:sp>
    </p:spTree>
    <p:extLst>
      <p:ext uri="{BB962C8B-B14F-4D97-AF65-F5344CB8AC3E}">
        <p14:creationId xmlns:p14="http://schemas.microsoft.com/office/powerpoint/2010/main" val="3647387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extLst>
              <a:ext uri="{BEBA8EAE-BF5A-486C-A8C5-ECC9F3942E4B}">
                <a14:imgProps xmlns:a14="http://schemas.microsoft.com/office/drawing/2010/main">
                  <a14:imgLayer r:embed="rId4">
                    <a14:imgEffect>
                      <a14:artisticMosiaicBubbles trans="40000"/>
                    </a14:imgEffect>
                  </a14:imgLayer>
                </a14:imgProps>
              </a:ext>
              <a:ext uri="{28A0092B-C50C-407E-A947-70E740481C1C}">
                <a14:useLocalDpi xmlns:a14="http://schemas.microsoft.com/office/drawing/2010/main" val="0"/>
              </a:ext>
            </a:extLst>
          </a:blip>
          <a:stretch>
            <a:fillRect/>
          </a:stretch>
        </p:blipFill>
        <p:spPr>
          <a:xfrm>
            <a:off x="-17860" y="-113405"/>
            <a:ext cx="9144000" cy="6096000"/>
          </a:xfrm>
          <a:prstGeom prst="rect">
            <a:avLst/>
          </a:prstGeom>
          <a:effectLst>
            <a:reflection endPos="0" dist="50800" dir="5400000" sy="-100000" algn="bl" rotWithShape="0"/>
          </a:effectLst>
        </p:spPr>
      </p:pic>
      <p:sp>
        <p:nvSpPr>
          <p:cNvPr id="3" name="Rectangle 2"/>
          <p:cNvSpPr/>
          <p:nvPr/>
        </p:nvSpPr>
        <p:spPr>
          <a:xfrm>
            <a:off x="-17860" y="-113405"/>
            <a:ext cx="9144000" cy="6096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4" name="Titre 33"/>
          <p:cNvSpPr>
            <a:spLocks noGrp="1"/>
          </p:cNvSpPr>
          <p:nvPr>
            <p:ph type="ctrTitle"/>
          </p:nvPr>
        </p:nvSpPr>
        <p:spPr>
          <a:xfrm>
            <a:off x="413680" y="824930"/>
            <a:ext cx="8280920" cy="1622995"/>
          </a:xfrm>
        </p:spPr>
        <p:txBody>
          <a:bodyPr>
            <a:noAutofit/>
          </a:bodyPr>
          <a:lstStyle/>
          <a:p>
            <a:r>
              <a:rPr lang="en-US" sz="3200" b="1" dirty="0">
                <a:solidFill>
                  <a:srgbClr val="BAD016"/>
                </a:solidFill>
                <a:latin typeface="Century Gothic" panose="020B0502020202020204" pitchFamily="34" charset="0"/>
              </a:rPr>
              <a:t>Rewiring the economy – </a:t>
            </a:r>
            <a:br>
              <a:rPr lang="en-US" sz="3200" b="1" dirty="0">
                <a:solidFill>
                  <a:srgbClr val="BAD016"/>
                </a:solidFill>
                <a:latin typeface="Century Gothic" panose="020B0502020202020204" pitchFamily="34" charset="0"/>
              </a:rPr>
            </a:br>
            <a:r>
              <a:rPr lang="en-US" sz="3200" b="1" dirty="0">
                <a:solidFill>
                  <a:srgbClr val="BAD016"/>
                </a:solidFill>
                <a:latin typeface="Century Gothic" panose="020B0502020202020204" pitchFamily="34" charset="0"/>
              </a:rPr>
              <a:t>how to mainstream sustainability </a:t>
            </a:r>
            <a:br>
              <a:rPr lang="en-US" sz="3200" b="1" dirty="0">
                <a:solidFill>
                  <a:srgbClr val="BAD016"/>
                </a:solidFill>
                <a:latin typeface="Century Gothic" panose="020B0502020202020204" pitchFamily="34" charset="0"/>
              </a:rPr>
            </a:br>
            <a:r>
              <a:rPr lang="en-US" sz="3200" b="1" dirty="0">
                <a:solidFill>
                  <a:srgbClr val="BAD016"/>
                </a:solidFill>
                <a:latin typeface="Century Gothic" panose="020B0502020202020204" pitchFamily="34" charset="0"/>
              </a:rPr>
              <a:t>in the EU</a:t>
            </a:r>
            <a:endParaRPr lang="fr-BE" sz="2400" dirty="0">
              <a:latin typeface="Century Gothic" panose="020B0502020202020204" pitchFamily="34" charset="0"/>
            </a:endParaRPr>
          </a:p>
        </p:txBody>
      </p:sp>
      <p:sp>
        <p:nvSpPr>
          <p:cNvPr id="5" name="Espace réservé du numéro de diapositive 4"/>
          <p:cNvSpPr>
            <a:spLocks noGrp="1"/>
          </p:cNvSpPr>
          <p:nvPr>
            <p:ph type="sldNum" sz="quarter" idx="12"/>
          </p:nvPr>
        </p:nvSpPr>
        <p:spPr/>
        <p:txBody>
          <a:bodyPr/>
          <a:lstStyle/>
          <a:p>
            <a:fld id="{0DBE6342-CC21-4A85-9D9A-842AD2770D46}" type="slidenum">
              <a:rPr lang="fr-BE" smtClean="0"/>
              <a:t>9</a:t>
            </a:fld>
            <a:endParaRPr lang="fr-BE"/>
          </a:p>
        </p:txBody>
      </p:sp>
      <p:sp>
        <p:nvSpPr>
          <p:cNvPr id="30" name="Rectangle 29"/>
          <p:cNvSpPr/>
          <p:nvPr/>
        </p:nvSpPr>
        <p:spPr>
          <a:xfrm>
            <a:off x="1403648"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4661" y="6089837"/>
            <a:ext cx="1296144" cy="654540"/>
          </a:xfrm>
          <a:prstGeom prst="rect">
            <a:avLst/>
          </a:prstGeom>
        </p:spPr>
      </p:pic>
      <p:pic>
        <p:nvPicPr>
          <p:cNvPr id="27" name="Imag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3750" y="6034023"/>
            <a:ext cx="1023055" cy="767291"/>
          </a:xfrm>
          <a:prstGeom prst="rect">
            <a:avLst/>
          </a:prstGeom>
        </p:spPr>
      </p:pic>
      <p:sp>
        <p:nvSpPr>
          <p:cNvPr id="31" name="Rectangle 30"/>
          <p:cNvSpPr/>
          <p:nvPr/>
        </p:nvSpPr>
        <p:spPr>
          <a:xfrm>
            <a:off x="6489213"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Rectangle 12"/>
          <p:cNvSpPr/>
          <p:nvPr/>
        </p:nvSpPr>
        <p:spPr>
          <a:xfrm>
            <a:off x="-17860" y="6005419"/>
            <a:ext cx="9161859" cy="885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4" name="Imag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9912" y="6121079"/>
            <a:ext cx="1296144" cy="654540"/>
          </a:xfrm>
          <a:prstGeom prst="rect">
            <a:avLst/>
          </a:prstGeom>
        </p:spPr>
      </p:pic>
      <p:sp>
        <p:nvSpPr>
          <p:cNvPr id="16" name="Titre 33"/>
          <p:cNvSpPr txBox="1">
            <a:spLocks/>
          </p:cNvSpPr>
          <p:nvPr/>
        </p:nvSpPr>
        <p:spPr>
          <a:xfrm>
            <a:off x="5886450" y="6124742"/>
            <a:ext cx="3257550" cy="76653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000" b="1" dirty="0">
                <a:solidFill>
                  <a:schemeClr val="bg1"/>
                </a:solidFill>
                <a:latin typeface="Century Gothic" panose="020B0502020202020204" pitchFamily="34" charset="0"/>
              </a:rPr>
              <a:t>#</a:t>
            </a:r>
            <a:r>
              <a:rPr lang="fr-BE" sz="2000" b="1" dirty="0" err="1">
                <a:solidFill>
                  <a:schemeClr val="bg1"/>
                </a:solidFill>
                <a:latin typeface="Century Gothic" panose="020B0502020202020204" pitchFamily="34" charset="0"/>
              </a:rPr>
              <a:t>SustainableLeadership</a:t>
            </a:r>
            <a:endParaRPr lang="fr-BE" sz="2000" b="1" dirty="0">
              <a:solidFill>
                <a:schemeClr val="bg1"/>
              </a:solidFill>
              <a:latin typeface="Century Gothic" panose="020B0502020202020204" pitchFamily="34" charset="0"/>
            </a:endParaRPr>
          </a:p>
          <a:p>
            <a:endParaRPr lang="fr-BE" sz="2000" b="1" dirty="0">
              <a:solidFill>
                <a:schemeClr val="bg1"/>
              </a:solidFill>
              <a:latin typeface="Century Gothic" panose="020B0502020202020204" pitchFamily="34" charset="0"/>
            </a:endParaRPr>
          </a:p>
          <a:p>
            <a:endParaRPr lang="fr-BE" sz="1100" b="1" dirty="0">
              <a:solidFill>
                <a:schemeClr val="bg1"/>
              </a:solidFill>
              <a:latin typeface="Century Gothic" panose="020B0502020202020204" pitchFamily="34" charset="0"/>
            </a:endParaRPr>
          </a:p>
        </p:txBody>
      </p:sp>
      <p:sp>
        <p:nvSpPr>
          <p:cNvPr id="15" name="Titre 33"/>
          <p:cNvSpPr txBox="1">
            <a:spLocks/>
          </p:cNvSpPr>
          <p:nvPr/>
        </p:nvSpPr>
        <p:spPr>
          <a:xfrm>
            <a:off x="605804" y="3877816"/>
            <a:ext cx="8280920" cy="1070992"/>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2400" dirty="0">
                <a:latin typeface="Century Gothic" panose="020B0502020202020204" pitchFamily="34" charset="0"/>
              </a:rPr>
              <a:t>Input speech by</a:t>
            </a:r>
          </a:p>
          <a:p>
            <a:r>
              <a:rPr lang="en-US" sz="3200" b="1" dirty="0">
                <a:latin typeface="Century Gothic" panose="020B0502020202020204" pitchFamily="34" charset="0"/>
              </a:rPr>
              <a:t/>
            </a:r>
            <a:br>
              <a:rPr lang="en-US" sz="3200" b="1" dirty="0">
                <a:latin typeface="Century Gothic" panose="020B0502020202020204" pitchFamily="34" charset="0"/>
              </a:rPr>
            </a:br>
            <a:r>
              <a:rPr lang="en-US" sz="3200" b="1" dirty="0">
                <a:latin typeface="Century Gothic" panose="020B0502020202020204" pitchFamily="34" charset="0"/>
              </a:rPr>
              <a:t>Martin Porter</a:t>
            </a:r>
            <a:endParaRPr lang="en-US" sz="3200" dirty="0">
              <a:latin typeface="Century Gothic" panose="020B0502020202020204" pitchFamily="34" charset="0"/>
            </a:endParaRPr>
          </a:p>
          <a:p>
            <a:r>
              <a:rPr lang="en-US" sz="2400" dirty="0">
                <a:latin typeface="Century Gothic" panose="020B0502020202020204" pitchFamily="34" charset="0"/>
              </a:rPr>
              <a:t>University of Cambridge Institute for </a:t>
            </a:r>
            <a:br>
              <a:rPr lang="en-US" sz="2400" dirty="0">
                <a:latin typeface="Century Gothic" panose="020B0502020202020204" pitchFamily="34" charset="0"/>
              </a:rPr>
            </a:br>
            <a:r>
              <a:rPr lang="en-US" sz="2400" dirty="0">
                <a:latin typeface="Century Gothic" panose="020B0502020202020204" pitchFamily="34" charset="0"/>
              </a:rPr>
              <a:t>Sustainable Leadership</a:t>
            </a:r>
          </a:p>
        </p:txBody>
      </p:sp>
    </p:spTree>
    <p:extLst>
      <p:ext uri="{BB962C8B-B14F-4D97-AF65-F5344CB8AC3E}">
        <p14:creationId xmlns:p14="http://schemas.microsoft.com/office/powerpoint/2010/main" val="26283334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62C312-2DD8-45FF-AA60-13216FC1CAD7}"/>
              </a:ext>
            </a:extLst>
          </p:cNvPr>
          <p:cNvSpPr>
            <a:spLocks noGrp="1"/>
          </p:cNvSpPr>
          <p:nvPr>
            <p:ph type="ctrTitle"/>
          </p:nvPr>
        </p:nvSpPr>
        <p:spPr>
          <a:xfrm>
            <a:off x="1010718" y="3551255"/>
            <a:ext cx="6858000" cy="967919"/>
          </a:xfrm>
        </p:spPr>
        <p:txBody>
          <a:bodyPr>
            <a:normAutofit/>
          </a:bodyPr>
          <a:lstStyle/>
          <a:p>
            <a:r>
              <a:rPr lang="en-GB" sz="2000" b="1" dirty="0">
                <a:latin typeface="Abadi Extra Light" panose="020B0204020104020204" pitchFamily="34" charset="0"/>
              </a:rPr>
              <a:t>Martin Porter</a:t>
            </a:r>
            <a:br>
              <a:rPr lang="en-GB" sz="2000" b="1" dirty="0">
                <a:latin typeface="Abadi Extra Light" panose="020B0204020104020204" pitchFamily="34" charset="0"/>
              </a:rPr>
            </a:br>
            <a:r>
              <a:rPr lang="en-GB" sz="2000" b="1" dirty="0">
                <a:latin typeface="Abadi Extra Light" panose="020B0204020104020204" pitchFamily="34" charset="0"/>
              </a:rPr>
              <a:t>CISL Brussels, Executive Chair</a:t>
            </a:r>
          </a:p>
        </p:txBody>
      </p:sp>
      <p:grpSp>
        <p:nvGrpSpPr>
          <p:cNvPr id="8" name="Group 7">
            <a:extLst>
              <a:ext uri="{FF2B5EF4-FFF2-40B4-BE49-F238E27FC236}">
                <a16:creationId xmlns="" xmlns:a16="http://schemas.microsoft.com/office/drawing/2014/main" id="{9327B9BF-B786-4205-8789-53A1048935E1}"/>
              </a:ext>
            </a:extLst>
          </p:cNvPr>
          <p:cNvGrpSpPr/>
          <p:nvPr/>
        </p:nvGrpSpPr>
        <p:grpSpPr>
          <a:xfrm>
            <a:off x="1631554" y="526561"/>
            <a:ext cx="5880892" cy="3231654"/>
            <a:chOff x="3288858" y="1260068"/>
            <a:chExt cx="7799823" cy="3231654"/>
          </a:xfrm>
        </p:grpSpPr>
        <p:sp>
          <p:nvSpPr>
            <p:cNvPr id="5" name="Rectangle 4">
              <a:extLst>
                <a:ext uri="{FF2B5EF4-FFF2-40B4-BE49-F238E27FC236}">
                  <a16:creationId xmlns="" xmlns:a16="http://schemas.microsoft.com/office/drawing/2014/main" id="{1DAE04C3-7C70-40A4-95E2-6CA42B1E75B6}"/>
                </a:ext>
              </a:extLst>
            </p:cNvPr>
            <p:cNvSpPr/>
            <p:nvPr/>
          </p:nvSpPr>
          <p:spPr>
            <a:xfrm>
              <a:off x="3976913" y="2100986"/>
              <a:ext cx="245009" cy="584775"/>
            </a:xfrm>
            <a:prstGeom prst="rect">
              <a:avLst/>
            </a:prstGeom>
          </p:spPr>
          <p:txBody>
            <a:bodyPr wrap="none">
              <a:spAutoFit/>
            </a:bodyPr>
            <a:lstStyle/>
            <a:p>
              <a:endParaRPr lang="en-US" sz="3200" b="1" dirty="0">
                <a:solidFill>
                  <a:schemeClr val="accent6"/>
                </a:solidFill>
                <a:latin typeface="Abadi Extra Light" panose="020B0604020202020204" pitchFamily="34" charset="0"/>
              </a:endParaRPr>
            </a:p>
          </p:txBody>
        </p:sp>
        <p:sp>
          <p:nvSpPr>
            <p:cNvPr id="6" name="Rectangle 5">
              <a:extLst>
                <a:ext uri="{FF2B5EF4-FFF2-40B4-BE49-F238E27FC236}">
                  <a16:creationId xmlns="" xmlns:a16="http://schemas.microsoft.com/office/drawing/2014/main" id="{B32D7F27-F7D2-4CDC-BCCC-45A79AC1D6D5}"/>
                </a:ext>
              </a:extLst>
            </p:cNvPr>
            <p:cNvSpPr/>
            <p:nvPr/>
          </p:nvSpPr>
          <p:spPr>
            <a:xfrm>
              <a:off x="3288858" y="1260068"/>
              <a:ext cx="7799823" cy="3231654"/>
            </a:xfrm>
            <a:prstGeom prst="rect">
              <a:avLst/>
            </a:prstGeom>
          </p:spPr>
          <p:txBody>
            <a:bodyPr wrap="square">
              <a:spAutoFit/>
            </a:bodyPr>
            <a:lstStyle/>
            <a:p>
              <a:pPr algn="ctr"/>
              <a:r>
                <a:rPr lang="en-GB" sz="3200" b="1" dirty="0">
                  <a:solidFill>
                    <a:schemeClr val="accent6"/>
                  </a:solidFill>
                  <a:latin typeface="Abadi Extra Light" panose="020B0604020202020204" pitchFamily="34" charset="0"/>
                </a:rPr>
                <a:t>S</a:t>
              </a:r>
              <a:r>
                <a:rPr lang="en-GB" sz="3200" dirty="0">
                  <a:solidFill>
                    <a:schemeClr val="accent6"/>
                  </a:solidFill>
                  <a:latin typeface="Abadi Extra Light" panose="020B0604020202020204" pitchFamily="34" charset="0"/>
                </a:rPr>
                <a:t>USTAINABILITY LEADERSHIP</a:t>
              </a:r>
            </a:p>
            <a:p>
              <a:pPr algn="ctr"/>
              <a:r>
                <a:rPr lang="en-GB" sz="3200" dirty="0">
                  <a:solidFill>
                    <a:schemeClr val="accent6"/>
                  </a:solidFill>
                  <a:latin typeface="Abadi Extra Light" panose="020B0604020202020204" pitchFamily="34" charset="0"/>
                </a:rPr>
                <a:t>FOR A WORLD IN TRANSITION</a:t>
              </a:r>
            </a:p>
            <a:p>
              <a:pPr algn="ctr"/>
              <a:endParaRPr lang="en-GB" sz="3200" dirty="0">
                <a:solidFill>
                  <a:schemeClr val="accent6"/>
                </a:solidFill>
                <a:latin typeface="Abadi Extra Light" panose="020B0604020202020204" pitchFamily="34" charset="0"/>
              </a:endParaRPr>
            </a:p>
            <a:p>
              <a:pPr algn="ctr"/>
              <a:r>
                <a:rPr lang="en-GB" sz="4400" dirty="0">
                  <a:solidFill>
                    <a:schemeClr val="accent6"/>
                  </a:solidFill>
                  <a:latin typeface="Abadi Extra Light" panose="020B0604020202020204" pitchFamily="34" charset="0"/>
                </a:rPr>
                <a:t>Where are we today?</a:t>
              </a:r>
            </a:p>
            <a:p>
              <a:pPr algn="ctr"/>
              <a:endParaRPr lang="en-GB" sz="3200" dirty="0">
                <a:solidFill>
                  <a:schemeClr val="accent6"/>
                </a:solidFill>
                <a:latin typeface="Abadi Extra Light" panose="020B0604020202020204" pitchFamily="34" charset="0"/>
              </a:endParaRPr>
            </a:p>
          </p:txBody>
        </p:sp>
      </p:grpSp>
      <p:pic>
        <p:nvPicPr>
          <p:cNvPr id="3" name="Picture 2">
            <a:extLst>
              <a:ext uri="{FF2B5EF4-FFF2-40B4-BE49-F238E27FC236}">
                <a16:creationId xmlns="" xmlns:a16="http://schemas.microsoft.com/office/drawing/2014/main" id="{24F598D2-103A-439C-92D9-770024EC7A30}"/>
              </a:ext>
            </a:extLst>
          </p:cNvPr>
          <p:cNvPicPr>
            <a:picLocks noChangeAspect="1"/>
          </p:cNvPicPr>
          <p:nvPr/>
        </p:nvPicPr>
        <p:blipFill>
          <a:blip r:embed="rId3"/>
          <a:stretch>
            <a:fillRect/>
          </a:stretch>
        </p:blipFill>
        <p:spPr>
          <a:xfrm>
            <a:off x="2773652" y="4837044"/>
            <a:ext cx="3239522" cy="1475822"/>
          </a:xfrm>
          <a:prstGeom prst="rect">
            <a:avLst/>
          </a:prstGeom>
        </p:spPr>
      </p:pic>
    </p:spTree>
    <p:extLst>
      <p:ext uri="{BB962C8B-B14F-4D97-AF65-F5344CB8AC3E}">
        <p14:creationId xmlns:p14="http://schemas.microsoft.com/office/powerpoint/2010/main" val="4006659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AFB745-FE0B-470F-956C-EB394181922A}"/>
              </a:ext>
            </a:extLst>
          </p:cNvPr>
          <p:cNvSpPr>
            <a:spLocks noGrp="1"/>
          </p:cNvSpPr>
          <p:nvPr>
            <p:ph type="title"/>
          </p:nvPr>
        </p:nvSpPr>
        <p:spPr/>
        <p:txBody>
          <a:bodyPr/>
          <a:lstStyle/>
          <a:p>
            <a:r>
              <a:rPr lang="en-GB" b="1" dirty="0">
                <a:solidFill>
                  <a:schemeClr val="accent6"/>
                </a:solidFill>
              </a:rPr>
              <a:t>Agenda</a:t>
            </a:r>
          </a:p>
        </p:txBody>
      </p:sp>
      <p:sp>
        <p:nvSpPr>
          <p:cNvPr id="3" name="Content Placeholder 2">
            <a:extLst>
              <a:ext uri="{FF2B5EF4-FFF2-40B4-BE49-F238E27FC236}">
                <a16:creationId xmlns="" xmlns:a16="http://schemas.microsoft.com/office/drawing/2014/main" id="{43D67D89-1E39-45B4-9491-24A5FF633294}"/>
              </a:ext>
            </a:extLst>
          </p:cNvPr>
          <p:cNvSpPr>
            <a:spLocks noGrp="1"/>
          </p:cNvSpPr>
          <p:nvPr>
            <p:ph idx="1"/>
          </p:nvPr>
        </p:nvSpPr>
        <p:spPr>
          <a:xfrm>
            <a:off x="628650" y="1825625"/>
            <a:ext cx="7886700" cy="4243871"/>
          </a:xfrm>
        </p:spPr>
        <p:txBody>
          <a:bodyPr/>
          <a:lstStyle/>
          <a:p>
            <a:r>
              <a:rPr lang="en-GB" b="1" dirty="0">
                <a:solidFill>
                  <a:schemeClr val="accent6"/>
                </a:solidFill>
              </a:rPr>
              <a:t>How Sustainable Are We?</a:t>
            </a:r>
          </a:p>
          <a:p>
            <a:endParaRPr lang="en-GB" b="1" dirty="0">
              <a:solidFill>
                <a:schemeClr val="accent6"/>
              </a:solidFill>
            </a:endParaRPr>
          </a:p>
          <a:p>
            <a:r>
              <a:rPr lang="en-GB" b="1" dirty="0">
                <a:solidFill>
                  <a:schemeClr val="accent6"/>
                </a:solidFill>
              </a:rPr>
              <a:t>CISL’s Rewiring the Economy</a:t>
            </a:r>
          </a:p>
          <a:p>
            <a:endParaRPr lang="en-GB" b="1" dirty="0">
              <a:solidFill>
                <a:schemeClr val="accent6"/>
              </a:solidFill>
            </a:endParaRPr>
          </a:p>
          <a:p>
            <a:r>
              <a:rPr lang="en-GB" b="1" dirty="0">
                <a:solidFill>
                  <a:schemeClr val="accent6"/>
                </a:solidFill>
              </a:rPr>
              <a:t>The European Agenda for Sustainability</a:t>
            </a:r>
          </a:p>
          <a:p>
            <a:endParaRPr lang="en-GB" b="1" dirty="0">
              <a:solidFill>
                <a:schemeClr val="accent6"/>
              </a:solidFill>
            </a:endParaRPr>
          </a:p>
          <a:p>
            <a:r>
              <a:rPr lang="en-GB" b="1" dirty="0">
                <a:solidFill>
                  <a:schemeClr val="accent6"/>
                </a:solidFill>
              </a:rPr>
              <a:t>What this Means for Companies – the Sustainability Shift </a:t>
            </a:r>
          </a:p>
        </p:txBody>
      </p:sp>
      <p:sp>
        <p:nvSpPr>
          <p:cNvPr id="4" name="Slide Number Placeholder 3">
            <a:extLst>
              <a:ext uri="{FF2B5EF4-FFF2-40B4-BE49-F238E27FC236}">
                <a16:creationId xmlns="" xmlns:a16="http://schemas.microsoft.com/office/drawing/2014/main" id="{F95B55F7-8F96-4581-A873-EE68B5D759EE}"/>
              </a:ext>
            </a:extLst>
          </p:cNvPr>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2301531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940529E7-4C9B-449D-9594-4659B23151CC}"/>
              </a:ext>
            </a:extLst>
          </p:cNvPr>
          <p:cNvSpPr>
            <a:spLocks noGrp="1"/>
          </p:cNvSpPr>
          <p:nvPr>
            <p:ph type="sldNum" sz="quarter" idx="12"/>
          </p:nvPr>
        </p:nvSpPr>
        <p:spPr/>
        <p:txBody>
          <a:bodyPr/>
          <a:lstStyle/>
          <a:p>
            <a:fld id="{D9B013AD-937A-1743-8F90-473515B6E7B6}" type="slidenum">
              <a:rPr lang="en-US" smtClean="0">
                <a:solidFill>
                  <a:srgbClr val="303030"/>
                </a:solidFill>
              </a:rPr>
              <a:pPr/>
              <a:t>12</a:t>
            </a:fld>
            <a:endParaRPr lang="en-US">
              <a:solidFill>
                <a:srgbClr val="303030"/>
              </a:solidFill>
            </a:endParaRPr>
          </a:p>
        </p:txBody>
      </p:sp>
      <p:pic>
        <p:nvPicPr>
          <p:cNvPr id="5" name="Picture 4">
            <a:extLst>
              <a:ext uri="{FF2B5EF4-FFF2-40B4-BE49-F238E27FC236}">
                <a16:creationId xmlns="" xmlns:a16="http://schemas.microsoft.com/office/drawing/2014/main" id="{6B16D9BB-CA14-4033-84A0-34D01CF138C6}"/>
              </a:ext>
            </a:extLst>
          </p:cNvPr>
          <p:cNvPicPr>
            <a:picLocks noChangeAspect="1"/>
          </p:cNvPicPr>
          <p:nvPr/>
        </p:nvPicPr>
        <p:blipFill>
          <a:blip r:embed="rId3"/>
          <a:stretch>
            <a:fillRect/>
          </a:stretch>
        </p:blipFill>
        <p:spPr>
          <a:xfrm>
            <a:off x="0" y="437322"/>
            <a:ext cx="9144000" cy="6420678"/>
          </a:xfrm>
          <a:prstGeom prst="rect">
            <a:avLst/>
          </a:prstGeom>
        </p:spPr>
      </p:pic>
      <p:sp>
        <p:nvSpPr>
          <p:cNvPr id="6" name="TextBox 5">
            <a:extLst>
              <a:ext uri="{FF2B5EF4-FFF2-40B4-BE49-F238E27FC236}">
                <a16:creationId xmlns="" xmlns:a16="http://schemas.microsoft.com/office/drawing/2014/main" id="{47CBD291-A67B-4B09-B763-2562AFC72505}"/>
              </a:ext>
            </a:extLst>
          </p:cNvPr>
          <p:cNvSpPr txBox="1"/>
          <p:nvPr/>
        </p:nvSpPr>
        <p:spPr>
          <a:xfrm>
            <a:off x="99391" y="437323"/>
            <a:ext cx="4154557" cy="369332"/>
          </a:xfrm>
          <a:prstGeom prst="rect">
            <a:avLst/>
          </a:prstGeom>
          <a:solidFill>
            <a:schemeClr val="bg1"/>
          </a:solidFill>
        </p:spPr>
        <p:txBody>
          <a:bodyPr wrap="square" rtlCol="0">
            <a:spAutoFit/>
          </a:bodyPr>
          <a:lstStyle/>
          <a:p>
            <a:endParaRPr lang="en-GB" dirty="0"/>
          </a:p>
        </p:txBody>
      </p:sp>
      <p:sp>
        <p:nvSpPr>
          <p:cNvPr id="7" name="TextBox 6">
            <a:extLst>
              <a:ext uri="{FF2B5EF4-FFF2-40B4-BE49-F238E27FC236}">
                <a16:creationId xmlns="" xmlns:a16="http://schemas.microsoft.com/office/drawing/2014/main" id="{276D8BE3-D04B-4B83-80DE-EB990FCC3AC0}"/>
              </a:ext>
            </a:extLst>
          </p:cNvPr>
          <p:cNvSpPr txBox="1"/>
          <p:nvPr/>
        </p:nvSpPr>
        <p:spPr>
          <a:xfrm>
            <a:off x="2176669" y="52602"/>
            <a:ext cx="6197338" cy="769441"/>
          </a:xfrm>
          <a:prstGeom prst="rect">
            <a:avLst/>
          </a:prstGeom>
          <a:noFill/>
        </p:spPr>
        <p:txBody>
          <a:bodyPr wrap="none" rtlCol="0">
            <a:spAutoFit/>
          </a:bodyPr>
          <a:lstStyle/>
          <a:p>
            <a:r>
              <a:rPr lang="en-GB" sz="4400" dirty="0">
                <a:solidFill>
                  <a:schemeClr val="accent6"/>
                </a:solidFill>
              </a:rPr>
              <a:t>How Sustainable Are We? </a:t>
            </a:r>
          </a:p>
        </p:txBody>
      </p:sp>
    </p:spTree>
    <p:extLst>
      <p:ext uri="{BB962C8B-B14F-4D97-AF65-F5344CB8AC3E}">
        <p14:creationId xmlns:p14="http://schemas.microsoft.com/office/powerpoint/2010/main" val="1702141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E6E37D-5B09-4360-9A12-FB99587E21D8}"/>
              </a:ext>
            </a:extLst>
          </p:cNvPr>
          <p:cNvSpPr>
            <a:spLocks noGrp="1"/>
          </p:cNvSpPr>
          <p:nvPr>
            <p:ph type="title"/>
          </p:nvPr>
        </p:nvSpPr>
        <p:spPr>
          <a:xfrm>
            <a:off x="628651" y="-157163"/>
            <a:ext cx="7708106" cy="838200"/>
          </a:xfrm>
        </p:spPr>
        <p:txBody>
          <a:bodyPr>
            <a:normAutofit/>
          </a:bodyPr>
          <a:lstStyle/>
          <a:p>
            <a:r>
              <a:rPr lang="en-GB" b="1" dirty="0">
                <a:solidFill>
                  <a:schemeClr val="accent6"/>
                </a:solidFill>
              </a:rPr>
              <a:t>Rewiring the Economy </a:t>
            </a:r>
          </a:p>
        </p:txBody>
      </p:sp>
      <p:sp>
        <p:nvSpPr>
          <p:cNvPr id="3" name="Content Placeholder 2">
            <a:extLst>
              <a:ext uri="{FF2B5EF4-FFF2-40B4-BE49-F238E27FC236}">
                <a16:creationId xmlns="" xmlns:a16="http://schemas.microsoft.com/office/drawing/2014/main" id="{5456A752-6B52-43BB-8330-4A5B17262264}"/>
              </a:ext>
            </a:extLst>
          </p:cNvPr>
          <p:cNvSpPr>
            <a:spLocks noGrp="1"/>
          </p:cNvSpPr>
          <p:nvPr>
            <p:ph idx="1"/>
          </p:nvPr>
        </p:nvSpPr>
        <p:spPr/>
        <p:txBody>
          <a:bodyPr/>
          <a:lstStyle/>
          <a:p>
            <a:endParaRPr lang="en-GB"/>
          </a:p>
        </p:txBody>
      </p:sp>
      <p:sp>
        <p:nvSpPr>
          <p:cNvPr id="4" name="Slide Number Placeholder 3">
            <a:extLst>
              <a:ext uri="{FF2B5EF4-FFF2-40B4-BE49-F238E27FC236}">
                <a16:creationId xmlns="" xmlns:a16="http://schemas.microsoft.com/office/drawing/2014/main" id="{5CD50561-59BC-4BED-8CBB-5FEA21551411}"/>
              </a:ext>
            </a:extLst>
          </p:cNvPr>
          <p:cNvSpPr>
            <a:spLocks noGrp="1"/>
          </p:cNvSpPr>
          <p:nvPr>
            <p:ph type="sldNum" sz="quarter" idx="12"/>
          </p:nvPr>
        </p:nvSpPr>
        <p:spPr/>
        <p:txBody>
          <a:bodyPr/>
          <a:lstStyle/>
          <a:p>
            <a:fld id="{6D22F896-40B5-4ADD-8801-0D06FADFA095}" type="slidenum">
              <a:rPr lang="en-US" smtClean="0"/>
              <a:t>13</a:t>
            </a:fld>
            <a:endParaRPr lang="en-US" dirty="0"/>
          </a:p>
        </p:txBody>
      </p:sp>
      <p:pic>
        <p:nvPicPr>
          <p:cNvPr id="5" name="Picture 4">
            <a:extLst>
              <a:ext uri="{FF2B5EF4-FFF2-40B4-BE49-F238E27FC236}">
                <a16:creationId xmlns="" xmlns:a16="http://schemas.microsoft.com/office/drawing/2014/main" id="{0E54F83E-4A15-4A12-8156-B142DE766450}"/>
              </a:ext>
            </a:extLst>
          </p:cNvPr>
          <p:cNvPicPr>
            <a:picLocks noChangeAspect="1"/>
          </p:cNvPicPr>
          <p:nvPr/>
        </p:nvPicPr>
        <p:blipFill>
          <a:blip r:embed="rId3"/>
          <a:stretch>
            <a:fillRect/>
          </a:stretch>
        </p:blipFill>
        <p:spPr>
          <a:xfrm>
            <a:off x="191095" y="681037"/>
            <a:ext cx="8761810" cy="6040438"/>
          </a:xfrm>
          <a:prstGeom prst="rect">
            <a:avLst/>
          </a:prstGeom>
        </p:spPr>
      </p:pic>
    </p:spTree>
    <p:extLst>
      <p:ext uri="{BB962C8B-B14F-4D97-AF65-F5344CB8AC3E}">
        <p14:creationId xmlns:p14="http://schemas.microsoft.com/office/powerpoint/2010/main" val="644121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C873B6EC-D9C5-45B0-9EB6-87EE9A107C4C}"/>
              </a:ext>
            </a:extLst>
          </p:cNvPr>
          <p:cNvSpPr>
            <a:spLocks noGrp="1"/>
          </p:cNvSpPr>
          <p:nvPr>
            <p:ph type="sldNum" sz="quarter" idx="12"/>
          </p:nvPr>
        </p:nvSpPr>
        <p:spPr/>
        <p:txBody>
          <a:bodyPr/>
          <a:lstStyle/>
          <a:p>
            <a:pPr>
              <a:defRPr/>
            </a:pPr>
            <a:fld id="{B52A168C-36BC-AB47-B5A8-BF82D6F6F5CA}" type="slidenum">
              <a:rPr lang="fr-FR" smtClean="0"/>
              <a:pPr>
                <a:defRPr/>
              </a:pPr>
              <a:t>14</a:t>
            </a:fld>
            <a:endParaRPr lang="fr-FR"/>
          </a:p>
        </p:txBody>
      </p:sp>
      <p:pic>
        <p:nvPicPr>
          <p:cNvPr id="5" name="Content Placeholder 4">
            <a:extLst>
              <a:ext uri="{FF2B5EF4-FFF2-40B4-BE49-F238E27FC236}">
                <a16:creationId xmlns="" xmlns:a16="http://schemas.microsoft.com/office/drawing/2014/main" id="{D350A978-8A4B-4EF8-8D2B-D5959EC0BCD1}"/>
              </a:ext>
            </a:extLst>
          </p:cNvPr>
          <p:cNvPicPr>
            <a:picLocks noGrp="1"/>
          </p:cNvPicPr>
          <p:nvPr>
            <p:ph idx="1"/>
          </p:nvPr>
        </p:nvPicPr>
        <p:blipFill rotWithShape="1">
          <a:blip r:embed="rId2">
            <a:extLst>
              <a:ext uri="{28A0092B-C50C-407E-A947-70E740481C1C}">
                <a14:useLocalDpi xmlns:a14="http://schemas.microsoft.com/office/drawing/2010/main" val="0"/>
              </a:ext>
            </a:extLst>
          </a:blip>
          <a:srcRect b="565"/>
          <a:stretch/>
        </p:blipFill>
        <p:spPr bwMode="auto">
          <a:xfrm>
            <a:off x="496957" y="136527"/>
            <a:ext cx="8497956" cy="658494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34943174"/>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le 1"/>
          <p:cNvSpPr>
            <a:spLocks noGrp="1"/>
          </p:cNvSpPr>
          <p:nvPr>
            <p:ph type="title"/>
          </p:nvPr>
        </p:nvSpPr>
        <p:spPr>
          <a:xfrm>
            <a:off x="1779269" y="284381"/>
            <a:ext cx="6854953" cy="529734"/>
          </a:xfrm>
        </p:spPr>
        <p:txBody>
          <a:bodyPr/>
          <a:lstStyle/>
          <a:p>
            <a:pPr algn="ctr"/>
            <a:r>
              <a:rPr lang="en-US" sz="4400" b="1" dirty="0">
                <a:solidFill>
                  <a:schemeClr val="accent6"/>
                </a:solidFill>
                <a:latin typeface="Abadi Extra Light" panose="020B0204020104020204" pitchFamily="34" charset="0"/>
              </a:rPr>
              <a:t>The Sustainability Shift</a:t>
            </a:r>
          </a:p>
        </p:txBody>
      </p:sp>
      <p:sp>
        <p:nvSpPr>
          <p:cNvPr id="78" name="TextBox 5"/>
          <p:cNvSpPr txBox="1"/>
          <p:nvPr/>
        </p:nvSpPr>
        <p:spPr>
          <a:xfrm>
            <a:off x="1801613" y="3208069"/>
            <a:ext cx="2455323" cy="1569660"/>
          </a:xfrm>
          <a:prstGeom prst="rect">
            <a:avLst/>
          </a:prstGeom>
          <a:noFill/>
        </p:spPr>
        <p:txBody>
          <a:bodyPr wrap="square" rtlCol="0">
            <a:spAutoFit/>
          </a:bodyPr>
          <a:lstStyle/>
          <a:p>
            <a:pPr defTabSz="128016">
              <a:spcBef>
                <a:spcPts val="264"/>
              </a:spcBef>
            </a:pPr>
            <a:r>
              <a:rPr lang="en-US" sz="2400" dirty="0" err="1">
                <a:solidFill>
                  <a:schemeClr val="tx1">
                    <a:lumMod val="75000"/>
                    <a:lumOff val="25000"/>
                  </a:schemeClr>
                </a:solidFill>
                <a:latin typeface="Franklin Gothic Medium"/>
                <a:cs typeface="Franklin Gothic Medium"/>
              </a:rPr>
              <a:t>ocial</a:t>
            </a:r>
            <a:r>
              <a:rPr lang="en-US" sz="2400" dirty="0">
                <a:solidFill>
                  <a:schemeClr val="tx1">
                    <a:lumMod val="75000"/>
                    <a:lumOff val="25000"/>
                  </a:schemeClr>
                </a:solidFill>
                <a:latin typeface="Franklin Gothic Medium"/>
                <a:cs typeface="Franklin Gothic Medium"/>
              </a:rPr>
              <a:t/>
            </a:r>
            <a:br>
              <a:rPr lang="en-US" sz="2400" dirty="0">
                <a:solidFill>
                  <a:schemeClr val="tx1">
                    <a:lumMod val="75000"/>
                    <a:lumOff val="25000"/>
                  </a:schemeClr>
                </a:solidFill>
                <a:latin typeface="Franklin Gothic Medium"/>
                <a:cs typeface="Franklin Gothic Medium"/>
              </a:rPr>
            </a:br>
            <a:r>
              <a:rPr lang="en-US" sz="2400" dirty="0">
                <a:solidFill>
                  <a:schemeClr val="tx1">
                    <a:lumMod val="75000"/>
                    <a:lumOff val="25000"/>
                  </a:schemeClr>
                </a:solidFill>
                <a:latin typeface="Franklin Gothic Medium"/>
                <a:cs typeface="Franklin Gothic Medium"/>
              </a:rPr>
              <a:t>Responsibility</a:t>
            </a:r>
            <a:r>
              <a:rPr lang="en-US" sz="1600" dirty="0">
                <a:solidFill>
                  <a:schemeClr val="tx1">
                    <a:lumMod val="75000"/>
                    <a:lumOff val="25000"/>
                  </a:schemeClr>
                </a:solidFill>
                <a:latin typeface="Franklin Gothic Medium"/>
                <a:cs typeface="Franklin Gothic Medium"/>
              </a:rPr>
              <a:t> </a:t>
            </a:r>
            <a:r>
              <a:rPr lang="en-US" sz="1600" i="1" dirty="0">
                <a:latin typeface="Franklin Gothic Medium"/>
                <a:cs typeface="Franklin Gothic Medium"/>
              </a:rPr>
              <a:t>within discretionary budget line and delegated below C-suite</a:t>
            </a:r>
            <a:endParaRPr lang="en-US" sz="2400" i="1" dirty="0">
              <a:latin typeface="Franklin Gothic Medium"/>
              <a:cs typeface="Franklin Gothic Medium"/>
            </a:endParaRPr>
          </a:p>
        </p:txBody>
      </p:sp>
      <p:sp>
        <p:nvSpPr>
          <p:cNvPr id="79" name="TextBox 6"/>
          <p:cNvSpPr txBox="1"/>
          <p:nvPr/>
        </p:nvSpPr>
        <p:spPr>
          <a:xfrm>
            <a:off x="1667762" y="4949601"/>
            <a:ext cx="2053781" cy="1477328"/>
          </a:xfrm>
          <a:prstGeom prst="rect">
            <a:avLst/>
          </a:prstGeom>
          <a:noFill/>
        </p:spPr>
        <p:txBody>
          <a:bodyPr wrap="square" rtlCol="0">
            <a:spAutoFit/>
          </a:bodyPr>
          <a:lstStyle/>
          <a:p>
            <a:pPr algn="ctr"/>
            <a:r>
              <a:rPr lang="en-US" sz="2400" dirty="0" err="1">
                <a:solidFill>
                  <a:schemeClr val="tx1">
                    <a:lumMod val="75000"/>
                    <a:lumOff val="25000"/>
                  </a:schemeClr>
                </a:solidFill>
                <a:latin typeface="Franklin Gothic Medium"/>
                <a:cs typeface="Franklin Gothic Medium"/>
              </a:rPr>
              <a:t>overnance</a:t>
            </a:r>
            <a:r>
              <a:rPr lang="en-US" sz="2400" dirty="0">
                <a:solidFill>
                  <a:schemeClr val="tx1">
                    <a:lumMod val="75000"/>
                    <a:lumOff val="25000"/>
                  </a:schemeClr>
                </a:solidFill>
                <a:latin typeface="Franklin Gothic Medium"/>
                <a:cs typeface="Franklin Gothic Medium"/>
              </a:rPr>
              <a:t> </a:t>
            </a:r>
            <a:r>
              <a:rPr lang="en-US" sz="1600" i="1" dirty="0">
                <a:latin typeface="Franklin Gothic Medium"/>
              </a:rPr>
              <a:t>to comply with mandatory regulatory requirements</a:t>
            </a:r>
            <a:r>
              <a:rPr lang="en-US" i="1" dirty="0">
                <a:latin typeface="Franklin Gothic Medium"/>
                <a:cs typeface="Franklin Gothic Medium"/>
              </a:rPr>
              <a:t> </a:t>
            </a:r>
            <a:endParaRPr lang="en-US" sz="2400" i="1" dirty="0">
              <a:latin typeface="Franklin Gothic Medium"/>
              <a:cs typeface="Franklin Gothic Medium"/>
            </a:endParaRPr>
          </a:p>
        </p:txBody>
      </p:sp>
      <p:sp>
        <p:nvSpPr>
          <p:cNvPr id="80" name="TextBox 7"/>
          <p:cNvSpPr txBox="1"/>
          <p:nvPr/>
        </p:nvSpPr>
        <p:spPr>
          <a:xfrm>
            <a:off x="6302888" y="2782324"/>
            <a:ext cx="2022682" cy="461665"/>
          </a:xfrm>
          <a:prstGeom prst="rect">
            <a:avLst/>
          </a:prstGeom>
          <a:noFill/>
        </p:spPr>
        <p:txBody>
          <a:bodyPr wrap="square" rtlCol="0">
            <a:spAutoFit/>
          </a:bodyPr>
          <a:lstStyle/>
          <a:p>
            <a:r>
              <a:rPr lang="en-US" sz="2400" dirty="0" err="1">
                <a:solidFill>
                  <a:schemeClr val="tx1">
                    <a:lumMod val="75000"/>
                    <a:lumOff val="25000"/>
                  </a:schemeClr>
                </a:solidFill>
                <a:latin typeface="Franklin Gothic Medium"/>
                <a:cs typeface="Franklin Gothic Medium"/>
              </a:rPr>
              <a:t>ustainability</a:t>
            </a:r>
            <a:endParaRPr lang="en-US" sz="2400" dirty="0">
              <a:solidFill>
                <a:schemeClr val="tx1">
                  <a:lumMod val="75000"/>
                  <a:lumOff val="25000"/>
                </a:schemeClr>
              </a:solidFill>
              <a:latin typeface="Franklin Gothic Medium"/>
              <a:cs typeface="Franklin Gothic Medium"/>
            </a:endParaRPr>
          </a:p>
        </p:txBody>
      </p:sp>
      <p:sp>
        <p:nvSpPr>
          <p:cNvPr id="81" name="TextBox 13"/>
          <p:cNvSpPr txBox="1"/>
          <p:nvPr/>
        </p:nvSpPr>
        <p:spPr>
          <a:xfrm>
            <a:off x="1721328" y="1540364"/>
            <a:ext cx="2000215" cy="1292662"/>
          </a:xfrm>
          <a:prstGeom prst="rect">
            <a:avLst/>
          </a:prstGeom>
          <a:noFill/>
        </p:spPr>
        <p:txBody>
          <a:bodyPr wrap="square" rtlCol="0">
            <a:spAutoFit/>
          </a:bodyPr>
          <a:lstStyle/>
          <a:p>
            <a:pPr algn="ctr"/>
            <a:r>
              <a:rPr lang="en-US" sz="2400" dirty="0" err="1">
                <a:solidFill>
                  <a:schemeClr val="tx1">
                    <a:lumMod val="75000"/>
                    <a:lumOff val="25000"/>
                  </a:schemeClr>
                </a:solidFill>
                <a:latin typeface="Franklin Gothic Medium"/>
                <a:cs typeface="Franklin Gothic Medium"/>
              </a:rPr>
              <a:t>nvironmental</a:t>
            </a:r>
            <a:r>
              <a:rPr lang="en-US" sz="2400" dirty="0">
                <a:solidFill>
                  <a:schemeClr val="tx1">
                    <a:lumMod val="75000"/>
                    <a:lumOff val="25000"/>
                  </a:schemeClr>
                </a:solidFill>
                <a:latin typeface="Franklin Gothic Medium"/>
                <a:cs typeface="Franklin Gothic Medium"/>
              </a:rPr>
              <a:t/>
            </a:r>
            <a:br>
              <a:rPr lang="en-US" sz="2400" dirty="0">
                <a:solidFill>
                  <a:schemeClr val="tx1">
                    <a:lumMod val="75000"/>
                    <a:lumOff val="25000"/>
                  </a:schemeClr>
                </a:solidFill>
                <a:latin typeface="Franklin Gothic Medium"/>
                <a:cs typeface="Franklin Gothic Medium"/>
              </a:rPr>
            </a:br>
            <a:r>
              <a:rPr lang="en-US" i="1" dirty="0">
                <a:latin typeface="Franklin Gothic Medium"/>
                <a:cs typeface="Franklin Gothic Medium"/>
              </a:rPr>
              <a:t>compliance within the silo of risk management  </a:t>
            </a:r>
            <a:endParaRPr lang="en-US" sz="2400" i="1" dirty="0">
              <a:latin typeface="Franklin Gothic Medium"/>
              <a:cs typeface="Franklin Gothic Medium"/>
            </a:endParaRPr>
          </a:p>
        </p:txBody>
      </p:sp>
      <p:sp>
        <p:nvSpPr>
          <p:cNvPr id="83" name="Rectangle 82"/>
          <p:cNvSpPr/>
          <p:nvPr/>
        </p:nvSpPr>
        <p:spPr>
          <a:xfrm>
            <a:off x="4135917" y="5303213"/>
            <a:ext cx="1498982" cy="595804"/>
          </a:xfrm>
          <a:prstGeom prst="rect">
            <a:avLst/>
          </a:prstGeom>
        </p:spPr>
        <p:txBody>
          <a:bodyPr wrap="square">
            <a:spAutoFit/>
          </a:bodyPr>
          <a:lstStyle/>
          <a:p>
            <a:r>
              <a:rPr lang="en-US" sz="818" dirty="0">
                <a:solidFill>
                  <a:schemeClr val="bg1"/>
                </a:solidFill>
              </a:rPr>
              <a:t>Builds brand loyalty –</a:t>
            </a:r>
            <a:r>
              <a:rPr lang="en-US" sz="818" b="1" dirty="0">
                <a:solidFill>
                  <a:schemeClr val="bg1"/>
                </a:solidFill>
              </a:rPr>
              <a:t>customers</a:t>
            </a:r>
            <a:r>
              <a:rPr lang="en-US" sz="818" dirty="0">
                <a:solidFill>
                  <a:schemeClr val="bg1"/>
                </a:solidFill>
              </a:rPr>
              <a:t> buy products or services which drives top-line results</a:t>
            </a:r>
          </a:p>
        </p:txBody>
      </p:sp>
      <p:sp>
        <p:nvSpPr>
          <p:cNvPr id="84" name="Rounded Rectangle 26"/>
          <p:cNvSpPr/>
          <p:nvPr/>
        </p:nvSpPr>
        <p:spPr>
          <a:xfrm>
            <a:off x="4615045" y="4825997"/>
            <a:ext cx="2432242" cy="300185"/>
          </a:xfrm>
          <a:prstGeom prst="roundRect">
            <a:avLst>
              <a:gd name="adj" fmla="val 50000"/>
            </a:avLst>
          </a:prstGeom>
          <a:solidFill>
            <a:schemeClr val="bg1">
              <a:alpha val="13000"/>
            </a:schemeClr>
          </a:solidFill>
          <a:ln w="6350">
            <a:solidFill>
              <a:schemeClr val="bg1">
                <a:alpha val="42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1"/>
          </a:p>
        </p:txBody>
      </p:sp>
      <p:pic>
        <p:nvPicPr>
          <p:cNvPr id="85" name="Picture 28" descr="17c.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0380" y="5303213"/>
            <a:ext cx="471786" cy="423333"/>
          </a:xfrm>
          <a:prstGeom prst="rect">
            <a:avLst/>
          </a:prstGeom>
        </p:spPr>
      </p:pic>
      <p:pic>
        <p:nvPicPr>
          <p:cNvPr id="86" name="Picture 29" descr="17d.pd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24685" y="5303213"/>
            <a:ext cx="471786" cy="423333"/>
          </a:xfrm>
          <a:prstGeom prst="rect">
            <a:avLst/>
          </a:prstGeom>
        </p:spPr>
      </p:pic>
      <p:pic>
        <p:nvPicPr>
          <p:cNvPr id="88" name="Picture 58" descr="8.pdf"/>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5302" y="1355698"/>
            <a:ext cx="929950" cy="983790"/>
          </a:xfrm>
          <a:prstGeom prst="rect">
            <a:avLst/>
          </a:prstGeom>
        </p:spPr>
      </p:pic>
      <p:pic>
        <p:nvPicPr>
          <p:cNvPr id="89" name="Picture 59" descr="8.pdf"/>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7983" y="3013157"/>
            <a:ext cx="1009451" cy="1035203"/>
          </a:xfrm>
          <a:prstGeom prst="rect">
            <a:avLst/>
          </a:prstGeom>
        </p:spPr>
      </p:pic>
      <p:pic>
        <p:nvPicPr>
          <p:cNvPr id="90" name="Picture 60" descr="8.pdf"/>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5690" y="4679759"/>
            <a:ext cx="914036" cy="937353"/>
          </a:xfrm>
          <a:prstGeom prst="rect">
            <a:avLst/>
          </a:prstGeom>
        </p:spPr>
      </p:pic>
      <p:pic>
        <p:nvPicPr>
          <p:cNvPr id="91" name="Picture 37" descr="8.pdf">
            <a:extLst>
              <a:ext uri="{FF2B5EF4-FFF2-40B4-BE49-F238E27FC236}">
                <a16:creationId xmlns:a16="http://schemas.microsoft.com/office/drawing/2014/main" xmlns="" id="{D199B59E-AFC2-4A34-908E-C2F55EDC64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1811" y="1156274"/>
            <a:ext cx="1188767" cy="1257591"/>
          </a:xfrm>
          <a:prstGeom prst="rect">
            <a:avLst/>
          </a:prstGeom>
        </p:spPr>
      </p:pic>
      <p:pic>
        <p:nvPicPr>
          <p:cNvPr id="92" name="Picture 38" descr="8.pdf">
            <a:extLst>
              <a:ext uri="{FF2B5EF4-FFF2-40B4-BE49-F238E27FC236}">
                <a16:creationId xmlns:a16="http://schemas.microsoft.com/office/drawing/2014/main" xmlns="" id="{6192F2F1-10AE-462D-8955-0FD4AAE2A6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1723" y="2624947"/>
            <a:ext cx="929859" cy="953580"/>
          </a:xfrm>
          <a:prstGeom prst="rect">
            <a:avLst/>
          </a:prstGeom>
        </p:spPr>
      </p:pic>
      <p:pic>
        <p:nvPicPr>
          <p:cNvPr id="93" name="Picture 39" descr="8.pdf">
            <a:extLst>
              <a:ext uri="{FF2B5EF4-FFF2-40B4-BE49-F238E27FC236}">
                <a16:creationId xmlns:a16="http://schemas.microsoft.com/office/drawing/2014/main" xmlns="" id="{65E84836-36FA-4A4A-A1EB-8AAF688F483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71811" y="4696542"/>
            <a:ext cx="1183158" cy="1213341"/>
          </a:xfrm>
          <a:prstGeom prst="rect">
            <a:avLst/>
          </a:prstGeom>
        </p:spPr>
      </p:pic>
      <p:sp>
        <p:nvSpPr>
          <p:cNvPr id="106" name="TextBox 8">
            <a:extLst>
              <a:ext uri="{FF2B5EF4-FFF2-40B4-BE49-F238E27FC236}">
                <a16:creationId xmlns:a16="http://schemas.microsoft.com/office/drawing/2014/main" xmlns="" id="{8C923DF4-82FD-4D18-A248-8BAA89092F18}"/>
              </a:ext>
            </a:extLst>
          </p:cNvPr>
          <p:cNvSpPr txBox="1"/>
          <p:nvPr/>
        </p:nvSpPr>
        <p:spPr>
          <a:xfrm>
            <a:off x="7420168" y="6211668"/>
            <a:ext cx="1717274" cy="646331"/>
          </a:xfrm>
          <a:prstGeom prst="rect">
            <a:avLst/>
          </a:prstGeom>
          <a:solidFill>
            <a:schemeClr val="bg1"/>
          </a:solidFill>
        </p:spPr>
        <p:txBody>
          <a:bodyPr wrap="square" rtlCol="0">
            <a:spAutoFit/>
          </a:bodyPr>
          <a:lstStyle/>
          <a:p>
            <a:r>
              <a:rPr lang="en-GB" dirty="0">
                <a:solidFill>
                  <a:schemeClr val="bg1"/>
                </a:solidFill>
              </a:rPr>
              <a:t>XXXXXXXXXXXXX</a:t>
            </a:r>
          </a:p>
        </p:txBody>
      </p:sp>
      <p:sp>
        <p:nvSpPr>
          <p:cNvPr id="94" name="TextBox 40">
            <a:extLst>
              <a:ext uri="{FF2B5EF4-FFF2-40B4-BE49-F238E27FC236}">
                <a16:creationId xmlns:a16="http://schemas.microsoft.com/office/drawing/2014/main" xmlns="" id="{6E34AA83-5CD8-48FE-8CE6-70BB7C87E929}"/>
              </a:ext>
            </a:extLst>
          </p:cNvPr>
          <p:cNvSpPr txBox="1"/>
          <p:nvPr/>
        </p:nvSpPr>
        <p:spPr>
          <a:xfrm>
            <a:off x="4976058" y="1355698"/>
            <a:ext cx="2653660" cy="1200329"/>
          </a:xfrm>
          <a:prstGeom prst="rect">
            <a:avLst/>
          </a:prstGeom>
          <a:noFill/>
        </p:spPr>
        <p:txBody>
          <a:bodyPr wrap="square" rtlCol="0">
            <a:spAutoFit/>
          </a:bodyPr>
          <a:lstStyle/>
          <a:p>
            <a:pPr algn="ctr"/>
            <a:r>
              <a:rPr lang="en-US" sz="2400" dirty="0" err="1">
                <a:solidFill>
                  <a:schemeClr val="tx1">
                    <a:lumMod val="75000"/>
                    <a:lumOff val="25000"/>
                  </a:schemeClr>
                </a:solidFill>
                <a:latin typeface="Franklin Gothic Medium"/>
                <a:cs typeface="Franklin Gothic Medium"/>
              </a:rPr>
              <a:t>Purpos</a:t>
            </a:r>
            <a:endParaRPr lang="en-US" sz="2400" dirty="0">
              <a:solidFill>
                <a:schemeClr val="tx1">
                  <a:lumMod val="75000"/>
                  <a:lumOff val="25000"/>
                </a:schemeClr>
              </a:solidFill>
              <a:latin typeface="Franklin Gothic Medium"/>
              <a:cs typeface="Franklin Gothic Medium"/>
            </a:endParaRPr>
          </a:p>
          <a:p>
            <a:pPr algn="ctr"/>
            <a:r>
              <a:rPr lang="en-US" sz="2400" dirty="0" smtClean="0">
                <a:solidFill>
                  <a:schemeClr val="tx1">
                    <a:lumMod val="75000"/>
                    <a:lumOff val="25000"/>
                  </a:schemeClr>
                </a:solidFill>
                <a:latin typeface="Franklin Gothic Medium"/>
                <a:cs typeface="Franklin Gothic Medium"/>
              </a:rPr>
              <a:t>And</a:t>
            </a:r>
          </a:p>
          <a:p>
            <a:pPr algn="ctr"/>
            <a:r>
              <a:rPr lang="en-US" sz="2400" dirty="0" smtClean="0">
                <a:solidFill>
                  <a:schemeClr val="tx1">
                    <a:lumMod val="75000"/>
                    <a:lumOff val="25000"/>
                  </a:schemeClr>
                </a:solidFill>
                <a:latin typeface="Franklin Gothic Medium"/>
                <a:cs typeface="Franklin Gothic Medium"/>
              </a:rPr>
              <a:t>Engagement</a:t>
            </a:r>
            <a:endParaRPr lang="en-US" sz="2400" i="1" dirty="0">
              <a:solidFill>
                <a:srgbClr val="FF0000"/>
              </a:solidFill>
              <a:latin typeface="Franklin Gothic Medium"/>
              <a:cs typeface="Franklin Gothic Medium"/>
            </a:endParaRPr>
          </a:p>
        </p:txBody>
      </p:sp>
      <p:sp>
        <p:nvSpPr>
          <p:cNvPr id="95" name="TextBox 41">
            <a:extLst>
              <a:ext uri="{FF2B5EF4-FFF2-40B4-BE49-F238E27FC236}">
                <a16:creationId xmlns:a16="http://schemas.microsoft.com/office/drawing/2014/main" xmlns="" id="{4DCB6241-C813-4B1F-B559-D0F04357092B}"/>
              </a:ext>
            </a:extLst>
          </p:cNvPr>
          <p:cNvSpPr txBox="1"/>
          <p:nvPr/>
        </p:nvSpPr>
        <p:spPr>
          <a:xfrm>
            <a:off x="5252750" y="4442749"/>
            <a:ext cx="2006746" cy="461665"/>
          </a:xfrm>
          <a:prstGeom prst="rect">
            <a:avLst/>
          </a:prstGeom>
          <a:noFill/>
        </p:spPr>
        <p:txBody>
          <a:bodyPr wrap="square" rtlCol="0">
            <a:spAutoFit/>
          </a:bodyPr>
          <a:lstStyle/>
          <a:p>
            <a:pPr algn="ctr"/>
            <a:r>
              <a:rPr lang="en-US" sz="2400" dirty="0">
                <a:solidFill>
                  <a:schemeClr val="tx1">
                    <a:lumMod val="75000"/>
                    <a:lumOff val="25000"/>
                  </a:schemeClr>
                </a:solidFill>
                <a:latin typeface="Franklin Gothic Medium"/>
                <a:cs typeface="Franklin Gothic Medium"/>
              </a:rPr>
              <a:t>Fiduciary</a:t>
            </a:r>
            <a:r>
              <a:rPr lang="en-US" sz="2400" dirty="0">
                <a:solidFill>
                  <a:schemeClr val="tx1">
                    <a:lumMod val="75000"/>
                    <a:lumOff val="25000"/>
                  </a:schemeClr>
                </a:solidFill>
                <a:highlight>
                  <a:srgbClr val="FFFF00"/>
                </a:highlight>
                <a:latin typeface="Franklin Gothic Medium"/>
                <a:cs typeface="Franklin Gothic Medium"/>
              </a:rPr>
              <a:t> </a:t>
            </a:r>
          </a:p>
        </p:txBody>
      </p:sp>
      <p:sp>
        <p:nvSpPr>
          <p:cNvPr id="96" name="TextBox 42">
            <a:extLst>
              <a:ext uri="{FF2B5EF4-FFF2-40B4-BE49-F238E27FC236}">
                <a16:creationId xmlns:a16="http://schemas.microsoft.com/office/drawing/2014/main" xmlns="" id="{C70471B6-AC8C-4652-BDE9-4B4330787074}"/>
              </a:ext>
            </a:extLst>
          </p:cNvPr>
          <p:cNvSpPr txBox="1"/>
          <p:nvPr/>
        </p:nvSpPr>
        <p:spPr>
          <a:xfrm>
            <a:off x="7259496" y="5726546"/>
            <a:ext cx="2010032" cy="830997"/>
          </a:xfrm>
          <a:prstGeom prst="rect">
            <a:avLst/>
          </a:prstGeom>
          <a:noFill/>
        </p:spPr>
        <p:txBody>
          <a:bodyPr wrap="square" rtlCol="0">
            <a:spAutoFit/>
          </a:bodyPr>
          <a:lstStyle/>
          <a:p>
            <a:pPr algn="ctr"/>
            <a:r>
              <a:rPr lang="en-US" sz="2400" dirty="0" err="1">
                <a:solidFill>
                  <a:schemeClr val="tx1">
                    <a:lumMod val="75000"/>
                    <a:lumOff val="25000"/>
                  </a:schemeClr>
                </a:solidFill>
                <a:latin typeface="Franklin Gothic Medium"/>
                <a:cs typeface="Franklin Gothic Medium"/>
              </a:rPr>
              <a:t>overnance</a:t>
            </a:r>
            <a:r>
              <a:rPr lang="en-US" sz="2400" dirty="0">
                <a:solidFill>
                  <a:schemeClr val="tx1">
                    <a:lumMod val="75000"/>
                    <a:lumOff val="25000"/>
                  </a:schemeClr>
                </a:solidFill>
                <a:latin typeface="Franklin Gothic Medium"/>
                <a:cs typeface="Franklin Gothic Medium"/>
              </a:rPr>
              <a:t> and finance</a:t>
            </a:r>
            <a:endParaRPr lang="en-US" sz="2400" i="1" dirty="0">
              <a:solidFill>
                <a:srgbClr val="FF0000"/>
              </a:solidFill>
              <a:latin typeface="Franklin Gothic Medium"/>
              <a:cs typeface="Franklin Gothic Medium"/>
            </a:endParaRPr>
          </a:p>
        </p:txBody>
      </p:sp>
      <p:sp>
        <p:nvSpPr>
          <p:cNvPr id="97" name="Plus Sign 2">
            <a:extLst>
              <a:ext uri="{FF2B5EF4-FFF2-40B4-BE49-F238E27FC236}">
                <a16:creationId xmlns:a16="http://schemas.microsoft.com/office/drawing/2014/main" xmlns="" id="{6964AD50-390F-4CC1-8D8E-C7EAB9EC0725}"/>
              </a:ext>
            </a:extLst>
          </p:cNvPr>
          <p:cNvSpPr/>
          <p:nvPr/>
        </p:nvSpPr>
        <p:spPr>
          <a:xfrm>
            <a:off x="201914" y="3992899"/>
            <a:ext cx="750443" cy="763587"/>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Plus Sign 48">
            <a:extLst>
              <a:ext uri="{FF2B5EF4-FFF2-40B4-BE49-F238E27FC236}">
                <a16:creationId xmlns:a16="http://schemas.microsoft.com/office/drawing/2014/main" xmlns="" id="{F85AE0C7-6107-4CB6-9368-4085D8982EC1}"/>
              </a:ext>
            </a:extLst>
          </p:cNvPr>
          <p:cNvSpPr/>
          <p:nvPr/>
        </p:nvSpPr>
        <p:spPr>
          <a:xfrm>
            <a:off x="187132" y="2333633"/>
            <a:ext cx="750443" cy="763587"/>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Arrow: Left-Right-Up 31">
            <a:extLst>
              <a:ext uri="{FF2B5EF4-FFF2-40B4-BE49-F238E27FC236}">
                <a16:creationId xmlns:a16="http://schemas.microsoft.com/office/drawing/2014/main" xmlns="" id="{4AA4AA50-DC01-40E4-8716-800A21D891A7}"/>
              </a:ext>
            </a:extLst>
          </p:cNvPr>
          <p:cNvSpPr/>
          <p:nvPr/>
        </p:nvSpPr>
        <p:spPr>
          <a:xfrm rot="-5340000">
            <a:off x="6780865" y="3394660"/>
            <a:ext cx="1216152" cy="850392"/>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Arrow: Right 46">
            <a:extLst>
              <a:ext uri="{FF2B5EF4-FFF2-40B4-BE49-F238E27FC236}">
                <a16:creationId xmlns:a16="http://schemas.microsoft.com/office/drawing/2014/main" xmlns="" id="{F2C7E9CC-4ADA-4C45-B8C3-686869EF1849}"/>
              </a:ext>
            </a:extLst>
          </p:cNvPr>
          <p:cNvSpPr/>
          <p:nvPr/>
        </p:nvSpPr>
        <p:spPr>
          <a:xfrm>
            <a:off x="3788585" y="1694800"/>
            <a:ext cx="1873601" cy="3055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1" name="Arrow: Right 63">
            <a:extLst>
              <a:ext uri="{FF2B5EF4-FFF2-40B4-BE49-F238E27FC236}">
                <a16:creationId xmlns:a16="http://schemas.microsoft.com/office/drawing/2014/main" xmlns="" id="{78D7FCD9-9170-4E7C-BD85-4A305A8351FA}"/>
              </a:ext>
            </a:extLst>
          </p:cNvPr>
          <p:cNvSpPr/>
          <p:nvPr/>
        </p:nvSpPr>
        <p:spPr>
          <a:xfrm>
            <a:off x="3882849" y="5036684"/>
            <a:ext cx="1779337" cy="3001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3">
            <a:extLst>
              <a:ext uri="{FF2B5EF4-FFF2-40B4-BE49-F238E27FC236}">
                <a16:creationId xmlns:a16="http://schemas.microsoft.com/office/drawing/2014/main" xmlns="" id="{AE251B39-BC4E-44C1-A23B-DBA0A963F0F3}"/>
              </a:ext>
            </a:extLst>
          </p:cNvPr>
          <p:cNvSpPr txBox="1"/>
          <p:nvPr/>
        </p:nvSpPr>
        <p:spPr>
          <a:xfrm>
            <a:off x="1037540" y="623046"/>
            <a:ext cx="1495425" cy="461665"/>
          </a:xfrm>
          <a:prstGeom prst="rect">
            <a:avLst/>
          </a:prstGeom>
          <a:noFill/>
        </p:spPr>
        <p:txBody>
          <a:bodyPr wrap="square" rtlCol="0">
            <a:spAutoFit/>
          </a:bodyPr>
          <a:lstStyle/>
          <a:p>
            <a:r>
              <a:rPr lang="en-GB" sz="2400" b="1" dirty="0"/>
              <a:t>FROM</a:t>
            </a:r>
            <a:r>
              <a:rPr lang="en-GB" b="1" dirty="0"/>
              <a:t> </a:t>
            </a:r>
          </a:p>
        </p:txBody>
      </p:sp>
      <p:sp>
        <p:nvSpPr>
          <p:cNvPr id="103" name="TextBox 32">
            <a:extLst>
              <a:ext uri="{FF2B5EF4-FFF2-40B4-BE49-F238E27FC236}">
                <a16:creationId xmlns:a16="http://schemas.microsoft.com/office/drawing/2014/main" xmlns="" id="{64C8E5C7-4F12-4099-886A-11F1DEB99AA3}"/>
              </a:ext>
            </a:extLst>
          </p:cNvPr>
          <p:cNvSpPr txBox="1"/>
          <p:nvPr/>
        </p:nvSpPr>
        <p:spPr>
          <a:xfrm>
            <a:off x="7157060" y="783540"/>
            <a:ext cx="1495425" cy="461665"/>
          </a:xfrm>
          <a:prstGeom prst="rect">
            <a:avLst/>
          </a:prstGeom>
          <a:noFill/>
        </p:spPr>
        <p:txBody>
          <a:bodyPr wrap="square" rtlCol="0">
            <a:spAutoFit/>
          </a:bodyPr>
          <a:lstStyle/>
          <a:p>
            <a:r>
              <a:rPr lang="en-GB" sz="2400" b="1" dirty="0"/>
              <a:t>TO</a:t>
            </a:r>
          </a:p>
        </p:txBody>
      </p:sp>
      <p:sp>
        <p:nvSpPr>
          <p:cNvPr id="104" name="TextBox 30">
            <a:extLst>
              <a:ext uri="{FF2B5EF4-FFF2-40B4-BE49-F238E27FC236}">
                <a16:creationId xmlns:a16="http://schemas.microsoft.com/office/drawing/2014/main" xmlns="" id="{8C7EE83B-86DB-43CC-8003-965AD8C4FFBA}"/>
              </a:ext>
            </a:extLst>
          </p:cNvPr>
          <p:cNvSpPr txBox="1"/>
          <p:nvPr/>
        </p:nvSpPr>
        <p:spPr>
          <a:xfrm>
            <a:off x="7432320" y="3496690"/>
            <a:ext cx="2000235" cy="646331"/>
          </a:xfrm>
          <a:prstGeom prst="rect">
            <a:avLst/>
          </a:prstGeom>
          <a:noFill/>
        </p:spPr>
        <p:txBody>
          <a:bodyPr wrap="square" rtlCol="0">
            <a:spAutoFit/>
          </a:bodyPr>
          <a:lstStyle/>
          <a:p>
            <a:pPr algn="ctr"/>
            <a:r>
              <a:rPr lang="en-US" i="1" dirty="0">
                <a:solidFill>
                  <a:schemeClr val="accent1"/>
                </a:solidFill>
                <a:latin typeface="Franklin Gothic Medium"/>
                <a:cs typeface="Franklin Gothic Medium"/>
              </a:rPr>
              <a:t>Business</a:t>
            </a:r>
          </a:p>
          <a:p>
            <a:pPr algn="ctr"/>
            <a:r>
              <a:rPr lang="en-US" i="1" dirty="0">
                <a:solidFill>
                  <a:schemeClr val="accent1"/>
                </a:solidFill>
                <a:latin typeface="Franklin Gothic Medium"/>
                <a:cs typeface="Franklin Gothic Medium"/>
              </a:rPr>
              <a:t> Strategy</a:t>
            </a:r>
          </a:p>
        </p:txBody>
      </p:sp>
      <p:sp>
        <p:nvSpPr>
          <p:cNvPr id="105" name="Arrow: Right 34">
            <a:extLst>
              <a:ext uri="{FF2B5EF4-FFF2-40B4-BE49-F238E27FC236}">
                <a16:creationId xmlns:a16="http://schemas.microsoft.com/office/drawing/2014/main" xmlns="" id="{0066BFB4-AB67-4E93-A599-3B7BD855499C}"/>
              </a:ext>
            </a:extLst>
          </p:cNvPr>
          <p:cNvSpPr/>
          <p:nvPr/>
        </p:nvSpPr>
        <p:spPr>
          <a:xfrm>
            <a:off x="3837521" y="3424201"/>
            <a:ext cx="1824665" cy="3001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1434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8"/>
                                        </p:tgtEl>
                                      </p:cBhvr>
                                    </p:animEffect>
                                    <p:set>
                                      <p:cBhvr>
                                        <p:cTn id="12" dur="1" fill="hold">
                                          <p:stCondLst>
                                            <p:cond delay="499"/>
                                          </p:stCondLst>
                                        </p:cTn>
                                        <p:tgtEl>
                                          <p:spTgt spid="88"/>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89"/>
                                        </p:tgtEl>
                                        <p:attrNameLst>
                                          <p:attrName>style.visibility</p:attrName>
                                        </p:attrNameLst>
                                      </p:cBhvr>
                                      <p:to>
                                        <p:strVal val="visible"/>
                                      </p:to>
                                    </p:set>
                                    <p:animEffect transition="in" filter="fade">
                                      <p:cBhvr>
                                        <p:cTn id="15" dur="500"/>
                                        <p:tgtEl>
                                          <p:spTgt spid="8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89"/>
                                        </p:tgtEl>
                                      </p:cBhvr>
                                    </p:animEffect>
                                    <p:set>
                                      <p:cBhvr>
                                        <p:cTn id="20" dur="1" fill="hold">
                                          <p:stCondLst>
                                            <p:cond delay="499"/>
                                          </p:stCondLst>
                                        </p:cTn>
                                        <p:tgtEl>
                                          <p:spTgt spid="89"/>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fade">
                                      <p:cBhvr>
                                        <p:cTn id="23" dur="500"/>
                                        <p:tgtEl>
                                          <p:spTgt spid="9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90"/>
                                        </p:tgtEl>
                                      </p:cBhvr>
                                    </p:animEffect>
                                    <p:set>
                                      <p:cBhvr>
                                        <p:cTn id="28" dur="1" fill="hold">
                                          <p:stCondLst>
                                            <p:cond delay="499"/>
                                          </p:stCondLst>
                                        </p:cTn>
                                        <p:tgtEl>
                                          <p:spTgt spid="90"/>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91"/>
                                        </p:tgtEl>
                                        <p:attrNameLst>
                                          <p:attrName>style.visibility</p:attrName>
                                        </p:attrNameLst>
                                      </p:cBhvr>
                                      <p:to>
                                        <p:strVal val="visible"/>
                                      </p:to>
                                    </p:set>
                                    <p:animEffect transition="in" filter="fade">
                                      <p:cBhvr>
                                        <p:cTn id="31" dur="500"/>
                                        <p:tgtEl>
                                          <p:spTgt spid="9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91"/>
                                        </p:tgtEl>
                                      </p:cBhvr>
                                    </p:animEffect>
                                    <p:set>
                                      <p:cBhvr>
                                        <p:cTn id="36" dur="1" fill="hold">
                                          <p:stCondLst>
                                            <p:cond delay="499"/>
                                          </p:stCondLst>
                                        </p:cTn>
                                        <p:tgtEl>
                                          <p:spTgt spid="91"/>
                                        </p:tgtEl>
                                        <p:attrNameLst>
                                          <p:attrName>style.visibility</p:attrName>
                                        </p:attrNameLst>
                                      </p:cBhvr>
                                      <p:to>
                                        <p:strVal val="hidden"/>
                                      </p:to>
                                    </p:set>
                                  </p:childTnLst>
                                </p:cTn>
                              </p:par>
                              <p:par>
                                <p:cTn id="37" presetID="10" presetClass="entr" presetSubtype="0" fill="hold" nodeType="withEffect">
                                  <p:stCondLst>
                                    <p:cond delay="0"/>
                                  </p:stCondLst>
                                  <p:childTnLst>
                                    <p:set>
                                      <p:cBhvr>
                                        <p:cTn id="38" dur="1" fill="hold">
                                          <p:stCondLst>
                                            <p:cond delay="0"/>
                                          </p:stCondLst>
                                        </p:cTn>
                                        <p:tgtEl>
                                          <p:spTgt spid="92"/>
                                        </p:tgtEl>
                                        <p:attrNameLst>
                                          <p:attrName>style.visibility</p:attrName>
                                        </p:attrNameLst>
                                      </p:cBhvr>
                                      <p:to>
                                        <p:strVal val="visible"/>
                                      </p:to>
                                    </p:set>
                                    <p:animEffect transition="in" filter="fade">
                                      <p:cBhvr>
                                        <p:cTn id="39" dur="500"/>
                                        <p:tgtEl>
                                          <p:spTgt spid="9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92"/>
                                        </p:tgtEl>
                                      </p:cBhvr>
                                    </p:animEffect>
                                    <p:set>
                                      <p:cBhvr>
                                        <p:cTn id="44" dur="1" fill="hold">
                                          <p:stCondLst>
                                            <p:cond delay="499"/>
                                          </p:stCondLst>
                                        </p:cTn>
                                        <p:tgtEl>
                                          <p:spTgt spid="92"/>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fade">
                                      <p:cBhvr>
                                        <p:cTn id="47" dur="500"/>
                                        <p:tgtEl>
                                          <p:spTgt spid="9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93"/>
                                        </p:tgtEl>
                                      </p:cBhvr>
                                    </p:animEffect>
                                    <p:set>
                                      <p:cBhvr>
                                        <p:cTn id="52" dur="1" fill="hold">
                                          <p:stCondLst>
                                            <p:cond delay="499"/>
                                          </p:stCondLst>
                                        </p:cTn>
                                        <p:tgtEl>
                                          <p:spTgt spid="9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extLst>
              <a:ext uri="{BEBA8EAE-BF5A-486C-A8C5-ECC9F3942E4B}">
                <a14:imgProps xmlns:a14="http://schemas.microsoft.com/office/drawing/2010/main">
                  <a14:imgLayer r:embed="rId4">
                    <a14:imgEffect>
                      <a14:artisticMosiaicBubbles trans="40000"/>
                    </a14:imgEffect>
                  </a14:imgLayer>
                </a14:imgProps>
              </a:ext>
              <a:ext uri="{28A0092B-C50C-407E-A947-70E740481C1C}">
                <a14:useLocalDpi xmlns:a14="http://schemas.microsoft.com/office/drawing/2010/main" val="0"/>
              </a:ext>
            </a:extLst>
          </a:blip>
          <a:stretch>
            <a:fillRect/>
          </a:stretch>
        </p:blipFill>
        <p:spPr>
          <a:xfrm>
            <a:off x="-17860" y="-113405"/>
            <a:ext cx="9144000" cy="6096000"/>
          </a:xfrm>
          <a:prstGeom prst="rect">
            <a:avLst/>
          </a:prstGeom>
          <a:effectLst>
            <a:reflection endPos="0" dist="50800" dir="5400000" sy="-100000" algn="bl" rotWithShape="0"/>
          </a:effectLst>
        </p:spPr>
      </p:pic>
      <p:sp>
        <p:nvSpPr>
          <p:cNvPr id="3" name="Rectangle 2"/>
          <p:cNvSpPr/>
          <p:nvPr/>
        </p:nvSpPr>
        <p:spPr>
          <a:xfrm>
            <a:off x="-17860" y="-113405"/>
            <a:ext cx="9144000" cy="6096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4" name="Titre 33"/>
          <p:cNvSpPr>
            <a:spLocks noGrp="1"/>
          </p:cNvSpPr>
          <p:nvPr>
            <p:ph type="ctrTitle"/>
          </p:nvPr>
        </p:nvSpPr>
        <p:spPr>
          <a:xfrm>
            <a:off x="413680" y="824930"/>
            <a:ext cx="8280920" cy="1622995"/>
          </a:xfrm>
        </p:spPr>
        <p:txBody>
          <a:bodyPr>
            <a:noAutofit/>
          </a:bodyPr>
          <a:lstStyle/>
          <a:p>
            <a:r>
              <a:rPr lang="en-US" sz="3200" b="1" dirty="0">
                <a:solidFill>
                  <a:srgbClr val="BAD016"/>
                </a:solidFill>
                <a:latin typeface="Century Gothic" panose="020B0502020202020204" pitchFamily="34" charset="0"/>
              </a:rPr>
              <a:t>How to make management and corporate leadership fit for the future</a:t>
            </a:r>
            <a:endParaRPr lang="fr-BE" sz="2400" dirty="0">
              <a:latin typeface="Century Gothic" panose="020B0502020202020204" pitchFamily="34" charset="0"/>
            </a:endParaRPr>
          </a:p>
        </p:txBody>
      </p:sp>
      <p:sp>
        <p:nvSpPr>
          <p:cNvPr id="5" name="Espace réservé du numéro de diapositive 4"/>
          <p:cNvSpPr>
            <a:spLocks noGrp="1"/>
          </p:cNvSpPr>
          <p:nvPr>
            <p:ph type="sldNum" sz="quarter" idx="12"/>
          </p:nvPr>
        </p:nvSpPr>
        <p:spPr/>
        <p:txBody>
          <a:bodyPr/>
          <a:lstStyle/>
          <a:p>
            <a:fld id="{0DBE6342-CC21-4A85-9D9A-842AD2770D46}" type="slidenum">
              <a:rPr lang="fr-BE" smtClean="0"/>
              <a:t>16</a:t>
            </a:fld>
            <a:endParaRPr lang="fr-BE"/>
          </a:p>
        </p:txBody>
      </p:sp>
      <p:sp>
        <p:nvSpPr>
          <p:cNvPr id="30" name="Rectangle 29"/>
          <p:cNvSpPr/>
          <p:nvPr/>
        </p:nvSpPr>
        <p:spPr>
          <a:xfrm>
            <a:off x="1403648"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4661" y="6089837"/>
            <a:ext cx="1296144" cy="654540"/>
          </a:xfrm>
          <a:prstGeom prst="rect">
            <a:avLst/>
          </a:prstGeom>
        </p:spPr>
      </p:pic>
      <p:pic>
        <p:nvPicPr>
          <p:cNvPr id="27" name="Imag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3750" y="6034023"/>
            <a:ext cx="1023055" cy="767291"/>
          </a:xfrm>
          <a:prstGeom prst="rect">
            <a:avLst/>
          </a:prstGeom>
        </p:spPr>
      </p:pic>
      <p:sp>
        <p:nvSpPr>
          <p:cNvPr id="31" name="Rectangle 30"/>
          <p:cNvSpPr/>
          <p:nvPr/>
        </p:nvSpPr>
        <p:spPr>
          <a:xfrm>
            <a:off x="6489213"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Rectangle 12"/>
          <p:cNvSpPr/>
          <p:nvPr/>
        </p:nvSpPr>
        <p:spPr>
          <a:xfrm>
            <a:off x="-17860" y="6005419"/>
            <a:ext cx="9161859" cy="885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4" name="Imag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9912" y="6121079"/>
            <a:ext cx="1296144" cy="654540"/>
          </a:xfrm>
          <a:prstGeom prst="rect">
            <a:avLst/>
          </a:prstGeom>
        </p:spPr>
      </p:pic>
      <p:sp>
        <p:nvSpPr>
          <p:cNvPr id="16" name="Titre 33"/>
          <p:cNvSpPr txBox="1">
            <a:spLocks/>
          </p:cNvSpPr>
          <p:nvPr/>
        </p:nvSpPr>
        <p:spPr>
          <a:xfrm>
            <a:off x="5886450" y="6124742"/>
            <a:ext cx="3257550" cy="76653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000" b="1" dirty="0">
                <a:solidFill>
                  <a:schemeClr val="bg1"/>
                </a:solidFill>
                <a:latin typeface="Century Gothic" panose="020B0502020202020204" pitchFamily="34" charset="0"/>
              </a:rPr>
              <a:t>#</a:t>
            </a:r>
            <a:r>
              <a:rPr lang="fr-BE" sz="2000" b="1" dirty="0" err="1">
                <a:solidFill>
                  <a:schemeClr val="bg1"/>
                </a:solidFill>
                <a:latin typeface="Century Gothic" panose="020B0502020202020204" pitchFamily="34" charset="0"/>
              </a:rPr>
              <a:t>SustainableLeadership</a:t>
            </a:r>
            <a:endParaRPr lang="fr-BE" sz="2000" b="1" dirty="0">
              <a:solidFill>
                <a:schemeClr val="bg1"/>
              </a:solidFill>
              <a:latin typeface="Century Gothic" panose="020B0502020202020204" pitchFamily="34" charset="0"/>
            </a:endParaRPr>
          </a:p>
          <a:p>
            <a:endParaRPr lang="fr-BE" sz="2000" b="1" dirty="0">
              <a:solidFill>
                <a:schemeClr val="bg1"/>
              </a:solidFill>
              <a:latin typeface="Century Gothic" panose="020B0502020202020204" pitchFamily="34" charset="0"/>
            </a:endParaRPr>
          </a:p>
          <a:p>
            <a:endParaRPr lang="fr-BE" sz="1100" b="1" dirty="0">
              <a:solidFill>
                <a:schemeClr val="bg1"/>
              </a:solidFill>
              <a:latin typeface="Century Gothic" panose="020B0502020202020204" pitchFamily="34" charset="0"/>
            </a:endParaRPr>
          </a:p>
        </p:txBody>
      </p:sp>
      <p:sp>
        <p:nvSpPr>
          <p:cNvPr id="15" name="Titre 33"/>
          <p:cNvSpPr txBox="1">
            <a:spLocks/>
          </p:cNvSpPr>
          <p:nvPr/>
        </p:nvSpPr>
        <p:spPr>
          <a:xfrm>
            <a:off x="605804" y="3877816"/>
            <a:ext cx="8280920" cy="1070992"/>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2400" dirty="0">
                <a:latin typeface="Century Gothic" panose="020B0502020202020204" pitchFamily="34" charset="0"/>
              </a:rPr>
              <a:t>Input speech by</a:t>
            </a:r>
          </a:p>
          <a:p>
            <a:r>
              <a:rPr lang="en-US" sz="3200" b="1" dirty="0">
                <a:latin typeface="Century Gothic" panose="020B0502020202020204" pitchFamily="34" charset="0"/>
              </a:rPr>
              <a:t/>
            </a:r>
            <a:br>
              <a:rPr lang="en-US" sz="3200" b="1" dirty="0">
                <a:latin typeface="Century Gothic" panose="020B0502020202020204" pitchFamily="34" charset="0"/>
              </a:rPr>
            </a:br>
            <a:r>
              <a:rPr lang="en-US" sz="3200" b="1" dirty="0">
                <a:latin typeface="Century Gothic" panose="020B0502020202020204" pitchFamily="34" charset="0"/>
              </a:rPr>
              <a:t>Martin Rich</a:t>
            </a:r>
            <a:endParaRPr lang="en-US" sz="3200" dirty="0">
              <a:latin typeface="Century Gothic" panose="020B0502020202020204" pitchFamily="34" charset="0"/>
            </a:endParaRPr>
          </a:p>
          <a:p>
            <a:r>
              <a:rPr lang="en-US" sz="2400" dirty="0">
                <a:latin typeface="Century Gothic" panose="020B0502020202020204" pitchFamily="34" charset="0"/>
              </a:rPr>
              <a:t>Future Fit Foundation</a:t>
            </a:r>
          </a:p>
        </p:txBody>
      </p:sp>
    </p:spTree>
    <p:extLst>
      <p:ext uri="{BB962C8B-B14F-4D97-AF65-F5344CB8AC3E}">
        <p14:creationId xmlns:p14="http://schemas.microsoft.com/office/powerpoint/2010/main" val="394416710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889248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 name="Content Placeholder 1"/>
          <p:cNvSpPr>
            <a:spLocks noGrp="1"/>
          </p:cNvSpPr>
          <p:nvPr>
            <p:ph idx="4294967295"/>
          </p:nvPr>
        </p:nvSpPr>
        <p:spPr>
          <a:xfrm>
            <a:off x="1137580" y="415819"/>
            <a:ext cx="6912769" cy="2951163"/>
          </a:xfrm>
          <a:prstGeom prst="rect">
            <a:avLst/>
          </a:prstGeom>
        </p:spPr>
        <p:txBody>
          <a:bodyPr>
            <a:normAutofit fontScale="92500" lnSpcReduction="20000"/>
          </a:bodyPr>
          <a:lstStyle/>
          <a:p>
            <a:pPr marL="0" indent="0">
              <a:lnSpc>
                <a:spcPct val="110000"/>
              </a:lnSpc>
              <a:spcBef>
                <a:spcPts val="0"/>
              </a:spcBef>
              <a:buNone/>
            </a:pPr>
            <a:r>
              <a:rPr lang="en-GB" sz="2600" b="1" dirty="0">
                <a:solidFill>
                  <a:schemeClr val="bg1"/>
                </a:solidFill>
              </a:rPr>
              <a:t>What is future-fitness?</a:t>
            </a:r>
          </a:p>
          <a:p>
            <a:pPr marL="0" indent="0">
              <a:lnSpc>
                <a:spcPct val="110000"/>
              </a:lnSpc>
              <a:spcBef>
                <a:spcPts val="0"/>
              </a:spcBef>
              <a:buNone/>
            </a:pPr>
            <a:endParaRPr lang="en-GB" sz="1400" b="1" dirty="0">
              <a:solidFill>
                <a:schemeClr val="bg1"/>
              </a:solidFill>
            </a:endParaRPr>
          </a:p>
          <a:p>
            <a:pPr marL="0" indent="0">
              <a:lnSpc>
                <a:spcPct val="110000"/>
              </a:lnSpc>
              <a:spcBef>
                <a:spcPts val="0"/>
              </a:spcBef>
              <a:buNone/>
            </a:pPr>
            <a:r>
              <a:rPr lang="en-GB" sz="4200" b="1" dirty="0">
                <a:solidFill>
                  <a:schemeClr val="bg1"/>
                </a:solidFill>
              </a:rPr>
              <a:t>A </a:t>
            </a:r>
            <a:r>
              <a:rPr lang="en-GB" sz="4200" b="1" dirty="0">
                <a:solidFill>
                  <a:schemeClr val="bg2"/>
                </a:solidFill>
              </a:rPr>
              <a:t>Future-Fit®</a:t>
            </a:r>
            <a:r>
              <a:rPr lang="en-GB" sz="4200" b="1" dirty="0">
                <a:solidFill>
                  <a:schemeClr val="bg1"/>
                </a:solidFill>
              </a:rPr>
              <a:t> Society will protect the possibility that humans and other life</a:t>
            </a:r>
            <a:br>
              <a:rPr lang="en-GB" sz="4200" b="1" dirty="0">
                <a:solidFill>
                  <a:schemeClr val="bg1"/>
                </a:solidFill>
              </a:rPr>
            </a:br>
            <a:r>
              <a:rPr lang="en-GB" sz="4200" b="1" dirty="0">
                <a:solidFill>
                  <a:schemeClr val="bg1"/>
                </a:solidFill>
              </a:rPr>
              <a:t>can flourish on Earth forever.</a:t>
            </a:r>
          </a:p>
        </p:txBody>
      </p:sp>
      <p:sp>
        <p:nvSpPr>
          <p:cNvPr id="5" name="TextBox 4"/>
          <p:cNvSpPr txBox="1"/>
          <p:nvPr/>
        </p:nvSpPr>
        <p:spPr>
          <a:xfrm>
            <a:off x="1126598" y="3273297"/>
            <a:ext cx="4244511" cy="1200329"/>
          </a:xfrm>
          <a:prstGeom prst="rect">
            <a:avLst/>
          </a:prstGeom>
          <a:solidFill>
            <a:schemeClr val="tx2"/>
          </a:solidFill>
        </p:spPr>
        <p:txBody>
          <a:bodyPr wrap="square" lIns="180000" rtlCol="0">
            <a:spAutoFit/>
          </a:bodyPr>
          <a:lstStyle/>
          <a:p>
            <a:r>
              <a:rPr lang="en-GB" sz="3600" b="1" dirty="0">
                <a:solidFill>
                  <a:srgbClr val="FFFFFF"/>
                </a:solidFill>
              </a:rPr>
              <a:t>Environmentally restorative</a:t>
            </a:r>
          </a:p>
        </p:txBody>
      </p:sp>
      <p:sp>
        <p:nvSpPr>
          <p:cNvPr id="6" name="TextBox 5"/>
          <p:cNvSpPr txBox="1"/>
          <p:nvPr/>
        </p:nvSpPr>
        <p:spPr>
          <a:xfrm>
            <a:off x="1126598" y="4473626"/>
            <a:ext cx="1933235" cy="1200329"/>
          </a:xfrm>
          <a:prstGeom prst="rect">
            <a:avLst/>
          </a:prstGeom>
          <a:solidFill>
            <a:schemeClr val="tx2">
              <a:lumMod val="60000"/>
              <a:lumOff val="40000"/>
            </a:schemeClr>
          </a:solidFill>
        </p:spPr>
        <p:txBody>
          <a:bodyPr wrap="square" lIns="180000" rtlCol="0">
            <a:spAutoFit/>
          </a:bodyPr>
          <a:lstStyle/>
          <a:p>
            <a:r>
              <a:rPr lang="en-GB" sz="3600" b="1" dirty="0">
                <a:solidFill>
                  <a:srgbClr val="FFFFFF"/>
                </a:solidFill>
              </a:rPr>
              <a:t>Socially just</a:t>
            </a:r>
          </a:p>
        </p:txBody>
      </p:sp>
      <p:sp>
        <p:nvSpPr>
          <p:cNvPr id="7" name="TextBox 6"/>
          <p:cNvSpPr txBox="1"/>
          <p:nvPr/>
        </p:nvSpPr>
        <p:spPr>
          <a:xfrm>
            <a:off x="1126598" y="5645024"/>
            <a:ext cx="3456384" cy="1200329"/>
          </a:xfrm>
          <a:prstGeom prst="rect">
            <a:avLst/>
          </a:prstGeom>
          <a:solidFill>
            <a:schemeClr val="bg2"/>
          </a:solidFill>
        </p:spPr>
        <p:txBody>
          <a:bodyPr wrap="square" lIns="180000" rtlCol="0">
            <a:spAutoFit/>
          </a:bodyPr>
          <a:lstStyle/>
          <a:p>
            <a:r>
              <a:rPr lang="en-GB" sz="3600" b="1" dirty="0">
                <a:solidFill>
                  <a:srgbClr val="FFFFFF"/>
                </a:solidFill>
              </a:rPr>
              <a:t>Economically inclusive</a:t>
            </a:r>
          </a:p>
        </p:txBody>
      </p:sp>
    </p:spTree>
    <p:extLst>
      <p:ext uri="{BB962C8B-B14F-4D97-AF65-F5344CB8AC3E}">
        <p14:creationId xmlns:p14="http://schemas.microsoft.com/office/powerpoint/2010/main" val="1575402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D5457D-A247-3A4C-98C5-96BCEED12681}"/>
              </a:ext>
            </a:extLst>
          </p:cNvPr>
          <p:cNvSpPr>
            <a:spLocks noGrp="1"/>
          </p:cNvSpPr>
          <p:nvPr>
            <p:ph type="title"/>
          </p:nvPr>
        </p:nvSpPr>
        <p:spPr/>
        <p:txBody>
          <a:bodyPr/>
          <a:lstStyle/>
          <a:p>
            <a:r>
              <a:rPr lang="en-US" dirty="0"/>
              <a:t>What would a Future-Fit Society look like?</a:t>
            </a:r>
            <a:endParaRPr lang="en-US" i="1" dirty="0">
              <a:solidFill>
                <a:schemeClr val="bg1">
                  <a:lumMod val="65000"/>
                </a:schemeClr>
              </a:solidFill>
            </a:endParaRPr>
          </a:p>
        </p:txBody>
      </p:sp>
      <p:sp>
        <p:nvSpPr>
          <p:cNvPr id="4" name="Rectangle 3">
            <a:extLst>
              <a:ext uri="{FF2B5EF4-FFF2-40B4-BE49-F238E27FC236}">
                <a16:creationId xmlns:a16="http://schemas.microsoft.com/office/drawing/2014/main" xmlns="" id="{CAADAACF-08C2-D846-B22A-04F1695D81B3}"/>
              </a:ext>
            </a:extLst>
          </p:cNvPr>
          <p:cNvSpPr/>
          <p:nvPr/>
        </p:nvSpPr>
        <p:spPr>
          <a:xfrm>
            <a:off x="1277634" y="5235836"/>
            <a:ext cx="6426714" cy="785455"/>
          </a:xfrm>
          <a:prstGeom prst="rect">
            <a:avLst/>
          </a:prstGeom>
          <a:solidFill>
            <a:schemeClr val="tx2">
              <a:lumMod val="50000"/>
            </a:schemeClr>
          </a:solidFill>
        </p:spPr>
        <p:txBody>
          <a:bodyPr wrap="square" lIns="90000" rtlCol="0" anchor="ctr">
            <a:noAutofit/>
          </a:bodyPr>
          <a:lstStyle/>
          <a:p>
            <a:pPr algn="ctr">
              <a:lnSpc>
                <a:spcPct val="90000"/>
              </a:lnSpc>
            </a:pPr>
            <a:r>
              <a:rPr lang="en-GB" sz="2100" dirty="0">
                <a:solidFill>
                  <a:srgbClr val="FFFFFF"/>
                </a:solidFill>
                <a:cs typeface="Calibri" panose="020F0502020204030204" pitchFamily="34" charset="0"/>
              </a:rPr>
              <a:t>Social norms, global governance and economic growth</a:t>
            </a:r>
            <a:br>
              <a:rPr lang="en-GB" sz="2100" dirty="0">
                <a:solidFill>
                  <a:srgbClr val="FFFFFF"/>
                </a:solidFill>
                <a:cs typeface="Calibri" panose="020F0502020204030204" pitchFamily="34" charset="0"/>
              </a:rPr>
            </a:br>
            <a:r>
              <a:rPr lang="en-GB" sz="2100" b="1" dirty="0">
                <a:solidFill>
                  <a:srgbClr val="FFFFFF"/>
                </a:solidFill>
                <a:cs typeface="Calibri" panose="020F0502020204030204" pitchFamily="34" charset="0"/>
              </a:rPr>
              <a:t>drive</a:t>
            </a:r>
            <a:r>
              <a:rPr lang="en-GB" sz="2100" dirty="0">
                <a:solidFill>
                  <a:srgbClr val="FFFFFF"/>
                </a:solidFill>
                <a:cs typeface="Calibri" panose="020F0502020204030204" pitchFamily="34" charset="0"/>
              </a:rPr>
              <a:t> the pursuit of future-fitness</a:t>
            </a:r>
            <a:endParaRPr lang="en-US" sz="2100" dirty="0">
              <a:solidFill>
                <a:srgbClr val="FFFFFF"/>
              </a:solidFill>
              <a:cs typeface="Calibri" panose="020F0502020204030204" pitchFamily="34" charset="0"/>
            </a:endParaRPr>
          </a:p>
        </p:txBody>
      </p:sp>
      <p:grpSp>
        <p:nvGrpSpPr>
          <p:cNvPr id="5" name="Group 4">
            <a:extLst>
              <a:ext uri="{FF2B5EF4-FFF2-40B4-BE49-F238E27FC236}">
                <a16:creationId xmlns:a16="http://schemas.microsoft.com/office/drawing/2014/main" xmlns="" id="{5C329F50-50CB-0D49-8AAD-2BCDB77AF762}"/>
              </a:ext>
            </a:extLst>
          </p:cNvPr>
          <p:cNvGrpSpPr/>
          <p:nvPr/>
        </p:nvGrpSpPr>
        <p:grpSpPr>
          <a:xfrm>
            <a:off x="1277634" y="1844827"/>
            <a:ext cx="6426714" cy="2801679"/>
            <a:chOff x="1858248" y="1079376"/>
            <a:chExt cx="8568952" cy="2801679"/>
          </a:xfrm>
          <a:solidFill>
            <a:schemeClr val="tx2">
              <a:lumMod val="75000"/>
            </a:schemeClr>
          </a:solidFill>
        </p:grpSpPr>
        <p:sp>
          <p:nvSpPr>
            <p:cNvPr id="6" name="Rectangle 5">
              <a:extLst>
                <a:ext uri="{FF2B5EF4-FFF2-40B4-BE49-F238E27FC236}">
                  <a16:creationId xmlns:a16="http://schemas.microsoft.com/office/drawing/2014/main" xmlns="" id="{F56A769B-0767-EA4C-955A-A9C7746E8BDA}"/>
                </a:ext>
              </a:extLst>
            </p:cNvPr>
            <p:cNvSpPr/>
            <p:nvPr/>
          </p:nvSpPr>
          <p:spPr>
            <a:xfrm>
              <a:off x="5962704" y="3095600"/>
              <a:ext cx="4464496" cy="785455"/>
            </a:xfrm>
            <a:prstGeom prst="rect">
              <a:avLst/>
            </a:prstGeom>
            <a:grpFill/>
          </p:spPr>
          <p:txBody>
            <a:bodyPr wrap="square" lIns="90000" rtlCol="0" anchor="ctr">
              <a:noAutofit/>
            </a:bodyPr>
            <a:lstStyle/>
            <a:p>
              <a:pPr algn="ctr">
                <a:lnSpc>
                  <a:spcPct val="90000"/>
                </a:lnSpc>
              </a:pPr>
              <a:r>
                <a:rPr lang="en-GB" sz="2100" dirty="0">
                  <a:solidFill>
                    <a:srgbClr val="FFFFFF"/>
                  </a:solidFill>
                  <a:cs typeface="Calibri" panose="020F0502020204030204" pitchFamily="34" charset="0"/>
                </a:rPr>
                <a:t>Our </a:t>
              </a:r>
              <a:r>
                <a:rPr lang="en-GB" sz="2100" b="1" i="1" dirty="0">
                  <a:solidFill>
                    <a:srgbClr val="FFFFFF"/>
                  </a:solidFill>
                  <a:cs typeface="Calibri" panose="020F0502020204030204" pitchFamily="34" charset="0"/>
                </a:rPr>
                <a:t>physical presence </a:t>
              </a:r>
              <a:r>
                <a:rPr lang="en-GB" sz="2100" dirty="0">
                  <a:solidFill>
                    <a:srgbClr val="FFFFFF"/>
                  </a:solidFill>
                  <a:cs typeface="Calibri" panose="020F0502020204030204" pitchFamily="34" charset="0"/>
                </a:rPr>
                <a:t>protects the </a:t>
              </a:r>
              <a:br>
                <a:rPr lang="en-GB" sz="2100" dirty="0">
                  <a:solidFill>
                    <a:srgbClr val="FFFFFF"/>
                  </a:solidFill>
                  <a:cs typeface="Calibri" panose="020F0502020204030204" pitchFamily="34" charset="0"/>
                </a:rPr>
              </a:br>
              <a:r>
                <a:rPr lang="en-GB" sz="2100" dirty="0">
                  <a:solidFill>
                    <a:srgbClr val="FFFFFF"/>
                  </a:solidFill>
                  <a:cs typeface="Calibri" panose="020F0502020204030204" pitchFamily="34" charset="0"/>
                </a:rPr>
                <a:t>health of ecosystems and communities</a:t>
              </a:r>
              <a:endParaRPr lang="en-US" sz="2100" dirty="0">
                <a:solidFill>
                  <a:srgbClr val="FFFFFF"/>
                </a:solidFill>
                <a:cs typeface="Calibri" panose="020F0502020204030204" pitchFamily="34" charset="0"/>
              </a:endParaRPr>
            </a:p>
          </p:txBody>
        </p:sp>
        <p:sp>
          <p:nvSpPr>
            <p:cNvPr id="7" name="Rectangle 6">
              <a:extLst>
                <a:ext uri="{FF2B5EF4-FFF2-40B4-BE49-F238E27FC236}">
                  <a16:creationId xmlns:a16="http://schemas.microsoft.com/office/drawing/2014/main" xmlns="" id="{5571367C-0388-7A49-99C8-8D71BEF40EF1}"/>
                </a:ext>
              </a:extLst>
            </p:cNvPr>
            <p:cNvSpPr/>
            <p:nvPr/>
          </p:nvSpPr>
          <p:spPr>
            <a:xfrm>
              <a:off x="1858248" y="3095600"/>
              <a:ext cx="3888432" cy="785455"/>
            </a:xfrm>
            <a:prstGeom prst="rect">
              <a:avLst/>
            </a:prstGeom>
            <a:grpFill/>
          </p:spPr>
          <p:txBody>
            <a:bodyPr wrap="square" lIns="90000" rtlCol="0" anchor="ctr">
              <a:noAutofit/>
            </a:bodyPr>
            <a:lstStyle/>
            <a:p>
              <a:pPr algn="ctr">
                <a:lnSpc>
                  <a:spcPct val="90000"/>
                </a:lnSpc>
              </a:pPr>
              <a:r>
                <a:rPr lang="en-US" sz="2100" dirty="0">
                  <a:solidFill>
                    <a:srgbClr val="FFFFFF"/>
                  </a:solidFill>
                  <a:cs typeface="Calibri" panose="020F0502020204030204" pitchFamily="34" charset="0"/>
                </a:rPr>
                <a:t>People have the capacity and</a:t>
              </a:r>
              <a:br>
                <a:rPr lang="en-US" sz="2100" dirty="0">
                  <a:solidFill>
                    <a:srgbClr val="FFFFFF"/>
                  </a:solidFill>
                  <a:cs typeface="Calibri" panose="020F0502020204030204" pitchFamily="34" charset="0"/>
                </a:rPr>
              </a:br>
              <a:r>
                <a:rPr lang="en-US" sz="2100" dirty="0">
                  <a:solidFill>
                    <a:srgbClr val="FFFFFF"/>
                  </a:solidFill>
                  <a:cs typeface="Calibri" panose="020F0502020204030204" pitchFamily="34" charset="0"/>
                </a:rPr>
                <a:t>opportunity to lead </a:t>
              </a:r>
              <a:r>
                <a:rPr lang="en-US" sz="2100" b="1" i="1" dirty="0">
                  <a:solidFill>
                    <a:srgbClr val="FFFFFF"/>
                  </a:solidFill>
                  <a:cs typeface="Calibri" panose="020F0502020204030204" pitchFamily="34" charset="0"/>
                </a:rPr>
                <a:t>fulfilling lives</a:t>
              </a:r>
            </a:p>
          </p:txBody>
        </p:sp>
        <p:sp>
          <p:nvSpPr>
            <p:cNvPr id="8" name="Rectangle 7">
              <a:extLst>
                <a:ext uri="{FF2B5EF4-FFF2-40B4-BE49-F238E27FC236}">
                  <a16:creationId xmlns:a16="http://schemas.microsoft.com/office/drawing/2014/main" xmlns="" id="{2EEC078B-BEE3-B842-80A4-6C12DBB5E5E0}"/>
                </a:ext>
              </a:extLst>
            </p:cNvPr>
            <p:cNvSpPr/>
            <p:nvPr/>
          </p:nvSpPr>
          <p:spPr>
            <a:xfrm>
              <a:off x="1858248" y="2087488"/>
              <a:ext cx="5688632" cy="785455"/>
            </a:xfrm>
            <a:prstGeom prst="rect">
              <a:avLst/>
            </a:prstGeom>
            <a:grpFill/>
          </p:spPr>
          <p:txBody>
            <a:bodyPr wrap="square" lIns="90000" rtlCol="0" anchor="ctr">
              <a:noAutofit/>
            </a:bodyPr>
            <a:lstStyle/>
            <a:p>
              <a:pPr algn="ctr">
                <a:lnSpc>
                  <a:spcPct val="90000"/>
                </a:lnSpc>
              </a:pPr>
              <a:r>
                <a:rPr lang="en-US" sz="2100" b="1" i="1" dirty="0">
                  <a:solidFill>
                    <a:srgbClr val="FFFFFF"/>
                  </a:solidFill>
                  <a:cs typeface="Calibri" panose="020F0502020204030204" pitchFamily="34" charset="0"/>
                </a:rPr>
                <a:t>Natural resources </a:t>
              </a:r>
              <a:r>
                <a:rPr lang="en-US" sz="2100" dirty="0">
                  <a:solidFill>
                    <a:srgbClr val="FFFFFF"/>
                  </a:solidFill>
                  <a:cs typeface="Calibri" panose="020F0502020204030204" pitchFamily="34" charset="0"/>
                </a:rPr>
                <a:t>are managed to safeguard</a:t>
              </a:r>
              <a:br>
                <a:rPr lang="en-US" sz="2100" dirty="0">
                  <a:solidFill>
                    <a:srgbClr val="FFFFFF"/>
                  </a:solidFill>
                  <a:cs typeface="Calibri" panose="020F0502020204030204" pitchFamily="34" charset="0"/>
                </a:rPr>
              </a:br>
              <a:r>
                <a:rPr lang="en-US" sz="2100" dirty="0">
                  <a:solidFill>
                    <a:srgbClr val="FFFFFF"/>
                  </a:solidFill>
                  <a:cs typeface="Calibri" panose="020F0502020204030204" pitchFamily="34" charset="0"/>
                </a:rPr>
                <a:t>communities, animals and ecosystems</a:t>
              </a:r>
            </a:p>
          </p:txBody>
        </p:sp>
        <p:sp>
          <p:nvSpPr>
            <p:cNvPr id="9" name="Rectangle 8">
              <a:extLst>
                <a:ext uri="{FF2B5EF4-FFF2-40B4-BE49-F238E27FC236}">
                  <a16:creationId xmlns:a16="http://schemas.microsoft.com/office/drawing/2014/main" xmlns="" id="{69846643-7C11-0344-8678-964EE03C7F2F}"/>
                </a:ext>
              </a:extLst>
            </p:cNvPr>
            <p:cNvSpPr/>
            <p:nvPr/>
          </p:nvSpPr>
          <p:spPr>
            <a:xfrm>
              <a:off x="1858248" y="1079376"/>
              <a:ext cx="2808312" cy="785455"/>
            </a:xfrm>
            <a:prstGeom prst="rect">
              <a:avLst/>
            </a:prstGeom>
            <a:grpFill/>
          </p:spPr>
          <p:txBody>
            <a:bodyPr wrap="square" lIns="90000" rtlCol="0" anchor="ctr">
              <a:noAutofit/>
            </a:bodyPr>
            <a:lstStyle/>
            <a:p>
              <a:pPr algn="ctr">
                <a:lnSpc>
                  <a:spcPct val="90000"/>
                </a:lnSpc>
              </a:pPr>
              <a:r>
                <a:rPr lang="en-US" sz="2100" b="1" i="1" dirty="0">
                  <a:solidFill>
                    <a:srgbClr val="FFFFFF"/>
                  </a:solidFill>
                  <a:cs typeface="Calibri" panose="020F0502020204030204" pitchFamily="34" charset="0"/>
                </a:rPr>
                <a:t>Energy</a:t>
              </a:r>
              <a:r>
                <a:rPr lang="en-US" sz="2100" b="1" dirty="0">
                  <a:solidFill>
                    <a:srgbClr val="FFFFFF"/>
                  </a:solidFill>
                  <a:cs typeface="Calibri" panose="020F0502020204030204" pitchFamily="34" charset="0"/>
                </a:rPr>
                <a:t> </a:t>
              </a:r>
              <a:r>
                <a:rPr lang="en-US" sz="2100" dirty="0">
                  <a:solidFill>
                    <a:srgbClr val="FFFFFF"/>
                  </a:solidFill>
                  <a:cs typeface="Calibri" panose="020F0502020204030204" pitchFamily="34" charset="0"/>
                </a:rPr>
                <a:t>is renewable</a:t>
              </a:r>
              <a:br>
                <a:rPr lang="en-US" sz="2100" dirty="0">
                  <a:solidFill>
                    <a:srgbClr val="FFFFFF"/>
                  </a:solidFill>
                  <a:cs typeface="Calibri" panose="020F0502020204030204" pitchFamily="34" charset="0"/>
                </a:rPr>
              </a:br>
              <a:r>
                <a:rPr lang="en-US" sz="2100" dirty="0">
                  <a:solidFill>
                    <a:srgbClr val="FFFFFF"/>
                  </a:solidFill>
                  <a:cs typeface="Calibri" panose="020F0502020204030204" pitchFamily="34" charset="0"/>
                </a:rPr>
                <a:t>and available to all</a:t>
              </a:r>
            </a:p>
          </p:txBody>
        </p:sp>
        <p:sp>
          <p:nvSpPr>
            <p:cNvPr id="10" name="Rectangle 9">
              <a:extLst>
                <a:ext uri="{FF2B5EF4-FFF2-40B4-BE49-F238E27FC236}">
                  <a16:creationId xmlns:a16="http://schemas.microsoft.com/office/drawing/2014/main" xmlns="" id="{E5C9277B-C885-7D4E-BD25-0C155AD4F478}"/>
                </a:ext>
              </a:extLst>
            </p:cNvPr>
            <p:cNvSpPr/>
            <p:nvPr/>
          </p:nvSpPr>
          <p:spPr>
            <a:xfrm>
              <a:off x="4882584" y="1079376"/>
              <a:ext cx="3672408" cy="785455"/>
            </a:xfrm>
            <a:prstGeom prst="rect">
              <a:avLst/>
            </a:prstGeom>
            <a:grpFill/>
          </p:spPr>
          <p:txBody>
            <a:bodyPr wrap="square" lIns="90000" rtlCol="0" anchor="ctr">
              <a:noAutofit/>
            </a:bodyPr>
            <a:lstStyle/>
            <a:p>
              <a:pPr algn="ctr">
                <a:lnSpc>
                  <a:spcPct val="90000"/>
                </a:lnSpc>
              </a:pPr>
              <a:r>
                <a:rPr lang="en-US" sz="2100" b="1" i="1" dirty="0">
                  <a:solidFill>
                    <a:srgbClr val="FFFFFF"/>
                  </a:solidFill>
                  <a:cs typeface="Calibri" panose="020F0502020204030204" pitchFamily="34" charset="0"/>
                </a:rPr>
                <a:t>Water</a:t>
              </a:r>
              <a:r>
                <a:rPr lang="en-US" sz="2100" b="1" dirty="0">
                  <a:solidFill>
                    <a:srgbClr val="FFFFFF"/>
                  </a:solidFill>
                  <a:cs typeface="Calibri" panose="020F0502020204030204" pitchFamily="34" charset="0"/>
                </a:rPr>
                <a:t> </a:t>
              </a:r>
              <a:r>
                <a:rPr lang="en-US" sz="2100" dirty="0">
                  <a:solidFill>
                    <a:srgbClr val="FFFFFF"/>
                  </a:solidFill>
                  <a:cs typeface="Calibri" panose="020F0502020204030204" pitchFamily="34" charset="0"/>
                </a:rPr>
                <a:t>is responsibly sourced and available to all</a:t>
              </a:r>
            </a:p>
          </p:txBody>
        </p:sp>
        <p:sp>
          <p:nvSpPr>
            <p:cNvPr id="11" name="Rectangle 10">
              <a:extLst>
                <a:ext uri="{FF2B5EF4-FFF2-40B4-BE49-F238E27FC236}">
                  <a16:creationId xmlns:a16="http://schemas.microsoft.com/office/drawing/2014/main" xmlns="" id="{57D94C9B-7FF4-1F4A-AD04-A5C66C987C78}"/>
                </a:ext>
              </a:extLst>
            </p:cNvPr>
            <p:cNvSpPr/>
            <p:nvPr/>
          </p:nvSpPr>
          <p:spPr>
            <a:xfrm>
              <a:off x="8771016" y="1079376"/>
              <a:ext cx="1643092" cy="785455"/>
            </a:xfrm>
            <a:prstGeom prst="rect">
              <a:avLst/>
            </a:prstGeom>
            <a:grpFill/>
          </p:spPr>
          <p:txBody>
            <a:bodyPr wrap="square" lIns="90000" rtlCol="0" anchor="ctr">
              <a:noAutofit/>
            </a:bodyPr>
            <a:lstStyle/>
            <a:p>
              <a:pPr algn="ctr">
                <a:lnSpc>
                  <a:spcPct val="90000"/>
                </a:lnSpc>
              </a:pPr>
              <a:r>
                <a:rPr lang="en-US" sz="2100" b="1" i="1" dirty="0">
                  <a:solidFill>
                    <a:srgbClr val="FFFFFF"/>
                  </a:solidFill>
                  <a:cs typeface="Calibri" panose="020F0502020204030204" pitchFamily="34" charset="0"/>
                </a:rPr>
                <a:t>Waste</a:t>
              </a:r>
              <a:r>
                <a:rPr lang="en-US" sz="2100" b="1" dirty="0">
                  <a:solidFill>
                    <a:srgbClr val="FFFFFF"/>
                  </a:solidFill>
                  <a:cs typeface="Calibri" panose="020F0502020204030204" pitchFamily="34" charset="0"/>
                </a:rPr>
                <a:t> </a:t>
              </a:r>
              <a:r>
                <a:rPr lang="en-US" sz="2100" dirty="0">
                  <a:solidFill>
                    <a:srgbClr val="FFFFFF"/>
                  </a:solidFill>
                  <a:cs typeface="Calibri" panose="020F0502020204030204" pitchFamily="34" charset="0"/>
                </a:rPr>
                <a:t>does not exist</a:t>
              </a:r>
            </a:p>
          </p:txBody>
        </p:sp>
        <p:sp>
          <p:nvSpPr>
            <p:cNvPr id="12" name="Rectangle 11">
              <a:extLst>
                <a:ext uri="{FF2B5EF4-FFF2-40B4-BE49-F238E27FC236}">
                  <a16:creationId xmlns:a16="http://schemas.microsoft.com/office/drawing/2014/main" xmlns="" id="{667473F0-2B45-254D-BFA5-B43C38ECCC46}"/>
                </a:ext>
              </a:extLst>
            </p:cNvPr>
            <p:cNvSpPr/>
            <p:nvPr/>
          </p:nvSpPr>
          <p:spPr>
            <a:xfrm>
              <a:off x="7762904" y="2087488"/>
              <a:ext cx="2664296" cy="785455"/>
            </a:xfrm>
            <a:prstGeom prst="rect">
              <a:avLst/>
            </a:prstGeom>
            <a:grpFill/>
          </p:spPr>
          <p:txBody>
            <a:bodyPr wrap="square" lIns="90000" rtlCol="0" anchor="ctr">
              <a:noAutofit/>
            </a:bodyPr>
            <a:lstStyle/>
            <a:p>
              <a:pPr algn="ctr">
                <a:lnSpc>
                  <a:spcPct val="90000"/>
                </a:lnSpc>
              </a:pPr>
              <a:r>
                <a:rPr lang="en-US" sz="2100" dirty="0">
                  <a:solidFill>
                    <a:srgbClr val="FFFFFF"/>
                  </a:solidFill>
                  <a:cs typeface="Calibri" panose="020F0502020204030204" pitchFamily="34" charset="0"/>
                </a:rPr>
                <a:t>The environment is</a:t>
              </a:r>
              <a:br>
                <a:rPr lang="en-US" sz="2100" dirty="0">
                  <a:solidFill>
                    <a:srgbClr val="FFFFFF"/>
                  </a:solidFill>
                  <a:cs typeface="Calibri" panose="020F0502020204030204" pitchFamily="34" charset="0"/>
                </a:rPr>
              </a:br>
              <a:r>
                <a:rPr lang="en-US" sz="2100" dirty="0">
                  <a:solidFill>
                    <a:srgbClr val="FFFFFF"/>
                  </a:solidFill>
                  <a:cs typeface="Calibri" panose="020F0502020204030204" pitchFamily="34" charset="0"/>
                </a:rPr>
                <a:t>free from </a:t>
              </a:r>
              <a:r>
                <a:rPr lang="en-US" sz="2100" b="1" i="1" dirty="0">
                  <a:solidFill>
                    <a:srgbClr val="FFFFFF"/>
                  </a:solidFill>
                  <a:cs typeface="Calibri" panose="020F0502020204030204" pitchFamily="34" charset="0"/>
                </a:rPr>
                <a:t>pollution</a:t>
              </a:r>
            </a:p>
          </p:txBody>
        </p:sp>
      </p:grpSp>
      <p:grpSp>
        <p:nvGrpSpPr>
          <p:cNvPr id="13" name="Group 12">
            <a:extLst>
              <a:ext uri="{FF2B5EF4-FFF2-40B4-BE49-F238E27FC236}">
                <a16:creationId xmlns:a16="http://schemas.microsoft.com/office/drawing/2014/main" xmlns="" id="{69447301-507D-0D43-BDAE-158A7E07904A}"/>
              </a:ext>
            </a:extLst>
          </p:cNvPr>
          <p:cNvGrpSpPr/>
          <p:nvPr/>
        </p:nvGrpSpPr>
        <p:grpSpPr>
          <a:xfrm>
            <a:off x="1692676" y="4869160"/>
            <a:ext cx="5633631" cy="199000"/>
            <a:chOff x="3671540" y="4031704"/>
            <a:chExt cx="7511508" cy="199000"/>
          </a:xfrm>
          <a:solidFill>
            <a:schemeClr val="tx2">
              <a:lumMod val="50000"/>
            </a:schemeClr>
          </a:solidFill>
        </p:grpSpPr>
        <p:sp>
          <p:nvSpPr>
            <p:cNvPr id="14" name="Triangle 13">
              <a:extLst>
                <a:ext uri="{FF2B5EF4-FFF2-40B4-BE49-F238E27FC236}">
                  <a16:creationId xmlns:a16="http://schemas.microsoft.com/office/drawing/2014/main" xmlns="" id="{EE86AE76-EF0D-6F47-A557-240CD9479915}"/>
                </a:ext>
              </a:extLst>
            </p:cNvPr>
            <p:cNvSpPr/>
            <p:nvPr/>
          </p:nvSpPr>
          <p:spPr>
            <a:xfrm>
              <a:off x="3671540" y="4031704"/>
              <a:ext cx="598740" cy="199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cs typeface="Calibri" panose="020F0502020204030204" pitchFamily="34" charset="0"/>
              </a:endParaRPr>
            </a:p>
          </p:txBody>
        </p:sp>
        <p:sp>
          <p:nvSpPr>
            <p:cNvPr id="15" name="Triangle 14">
              <a:extLst>
                <a:ext uri="{FF2B5EF4-FFF2-40B4-BE49-F238E27FC236}">
                  <a16:creationId xmlns:a16="http://schemas.microsoft.com/office/drawing/2014/main" xmlns="" id="{553B1B97-CB2A-214F-B8AE-927F4354EE3D}"/>
                </a:ext>
              </a:extLst>
            </p:cNvPr>
            <p:cNvSpPr/>
            <p:nvPr/>
          </p:nvSpPr>
          <p:spPr>
            <a:xfrm>
              <a:off x="4823668" y="4031704"/>
              <a:ext cx="598740" cy="199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cs typeface="Calibri" panose="020F0502020204030204" pitchFamily="34" charset="0"/>
              </a:endParaRPr>
            </a:p>
          </p:txBody>
        </p:sp>
        <p:sp>
          <p:nvSpPr>
            <p:cNvPr id="16" name="Triangle 15">
              <a:extLst>
                <a:ext uri="{FF2B5EF4-FFF2-40B4-BE49-F238E27FC236}">
                  <a16:creationId xmlns:a16="http://schemas.microsoft.com/office/drawing/2014/main" xmlns="" id="{1EC8FF6F-ECEB-7A4B-BB24-A5202DA9DBF5}"/>
                </a:ext>
              </a:extLst>
            </p:cNvPr>
            <p:cNvSpPr/>
            <p:nvPr/>
          </p:nvSpPr>
          <p:spPr>
            <a:xfrm>
              <a:off x="5975796" y="4031704"/>
              <a:ext cx="598740" cy="199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cs typeface="Calibri" panose="020F0502020204030204" pitchFamily="34" charset="0"/>
              </a:endParaRPr>
            </a:p>
          </p:txBody>
        </p:sp>
        <p:sp>
          <p:nvSpPr>
            <p:cNvPr id="17" name="Triangle 16">
              <a:extLst>
                <a:ext uri="{FF2B5EF4-FFF2-40B4-BE49-F238E27FC236}">
                  <a16:creationId xmlns:a16="http://schemas.microsoft.com/office/drawing/2014/main" xmlns="" id="{FB2B1E15-A4C0-7E41-8285-A57071FA09A0}"/>
                </a:ext>
              </a:extLst>
            </p:cNvPr>
            <p:cNvSpPr/>
            <p:nvPr/>
          </p:nvSpPr>
          <p:spPr>
            <a:xfrm>
              <a:off x="7127924" y="4031704"/>
              <a:ext cx="598740" cy="199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cs typeface="Calibri" panose="020F0502020204030204" pitchFamily="34" charset="0"/>
              </a:endParaRPr>
            </a:p>
          </p:txBody>
        </p:sp>
        <p:sp>
          <p:nvSpPr>
            <p:cNvPr id="18" name="Triangle 17">
              <a:extLst>
                <a:ext uri="{FF2B5EF4-FFF2-40B4-BE49-F238E27FC236}">
                  <a16:creationId xmlns:a16="http://schemas.microsoft.com/office/drawing/2014/main" xmlns="" id="{D54AF624-A0B4-CC43-B4D6-EF2DCCD0E60B}"/>
                </a:ext>
              </a:extLst>
            </p:cNvPr>
            <p:cNvSpPr/>
            <p:nvPr/>
          </p:nvSpPr>
          <p:spPr>
            <a:xfrm>
              <a:off x="8280052" y="4031704"/>
              <a:ext cx="598740" cy="199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cs typeface="Calibri" panose="020F0502020204030204" pitchFamily="34" charset="0"/>
              </a:endParaRPr>
            </a:p>
          </p:txBody>
        </p:sp>
        <p:sp>
          <p:nvSpPr>
            <p:cNvPr id="19" name="Triangle 18">
              <a:extLst>
                <a:ext uri="{FF2B5EF4-FFF2-40B4-BE49-F238E27FC236}">
                  <a16:creationId xmlns:a16="http://schemas.microsoft.com/office/drawing/2014/main" xmlns="" id="{364DFE6C-ED9F-EA43-8A30-8BBB9FF3A339}"/>
                </a:ext>
              </a:extLst>
            </p:cNvPr>
            <p:cNvSpPr/>
            <p:nvPr/>
          </p:nvSpPr>
          <p:spPr>
            <a:xfrm>
              <a:off x="9432180" y="4031704"/>
              <a:ext cx="598740" cy="199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cs typeface="Calibri" panose="020F0502020204030204" pitchFamily="34" charset="0"/>
              </a:endParaRPr>
            </a:p>
          </p:txBody>
        </p:sp>
        <p:sp>
          <p:nvSpPr>
            <p:cNvPr id="20" name="Triangle 19">
              <a:extLst>
                <a:ext uri="{FF2B5EF4-FFF2-40B4-BE49-F238E27FC236}">
                  <a16:creationId xmlns:a16="http://schemas.microsoft.com/office/drawing/2014/main" xmlns="" id="{0B1FF1D4-EE2F-0A4C-8E66-4BEAE706A56B}"/>
                </a:ext>
              </a:extLst>
            </p:cNvPr>
            <p:cNvSpPr/>
            <p:nvPr/>
          </p:nvSpPr>
          <p:spPr>
            <a:xfrm>
              <a:off x="10584308" y="4031704"/>
              <a:ext cx="598740" cy="199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cs typeface="Calibri" panose="020F0502020204030204" pitchFamily="34" charset="0"/>
              </a:endParaRPr>
            </a:p>
          </p:txBody>
        </p:sp>
      </p:grpSp>
      <p:sp>
        <p:nvSpPr>
          <p:cNvPr id="21" name="Title 1">
            <a:extLst>
              <a:ext uri="{FF2B5EF4-FFF2-40B4-BE49-F238E27FC236}">
                <a16:creationId xmlns:a16="http://schemas.microsoft.com/office/drawing/2014/main" xmlns="" id="{D24ED49B-DDFA-994A-83D8-6104500C1CD3}"/>
              </a:ext>
            </a:extLst>
          </p:cNvPr>
          <p:cNvSpPr txBox="1">
            <a:spLocks/>
          </p:cNvSpPr>
          <p:nvPr/>
        </p:nvSpPr>
        <p:spPr>
          <a:xfrm>
            <a:off x="251520" y="980728"/>
            <a:ext cx="8263830" cy="432048"/>
          </a:xfrm>
          <a:prstGeom prst="rect">
            <a:avLst/>
          </a:prstGeom>
          <a:ln>
            <a:noFill/>
          </a:ln>
        </p:spPr>
        <p:txBody>
          <a:bodyPr vert="horz" lIns="54000" tIns="0" rIns="54000" bIns="0" rtlCol="0" anchor="t">
            <a:noAutofit/>
          </a:bodyPr>
          <a:lstStyle>
            <a:lvl1pPr algn="l" defTabSz="914400" rtl="0" eaLnBrk="1" latinLnBrk="0" hangingPunct="1">
              <a:lnSpc>
                <a:spcPct val="90000"/>
              </a:lnSpc>
              <a:spcBef>
                <a:spcPct val="0"/>
              </a:spcBef>
              <a:buNone/>
              <a:defRPr lang="en-US" sz="3200" b="1" kern="1200" baseline="0" dirty="0">
                <a:solidFill>
                  <a:schemeClr val="tx2"/>
                </a:solidFill>
                <a:latin typeface="+mn-lt"/>
                <a:ea typeface="+mj-ea"/>
                <a:cs typeface="+mj-cs"/>
              </a:defRPr>
            </a:lvl1pPr>
          </a:lstStyle>
          <a:p>
            <a:r>
              <a:rPr sz="2800" i="1">
                <a:solidFill>
                  <a:srgbClr val="FFFFFF">
                    <a:lumMod val="65000"/>
                  </a:srgbClr>
                </a:solidFill>
              </a:rPr>
              <a:t>Environmentally restorative, socially just, economically inclusive…</a:t>
            </a:r>
            <a:endParaRPr lang="en-GB" sz="2800" i="1">
              <a:solidFill>
                <a:srgbClr val="FFFFFF">
                  <a:lumMod val="65000"/>
                </a:srgbClr>
              </a:solidFill>
            </a:endParaRPr>
          </a:p>
        </p:txBody>
      </p:sp>
      <p:sp>
        <p:nvSpPr>
          <p:cNvPr id="3" name="Rectangle 2">
            <a:extLst>
              <a:ext uri="{FF2B5EF4-FFF2-40B4-BE49-F238E27FC236}">
                <a16:creationId xmlns:a16="http://schemas.microsoft.com/office/drawing/2014/main" xmlns="" id="{9851F38B-6A06-7F4E-967A-10B9DBC36EE5}"/>
              </a:ext>
            </a:extLst>
          </p:cNvPr>
          <p:cNvSpPr/>
          <p:nvPr/>
        </p:nvSpPr>
        <p:spPr>
          <a:xfrm>
            <a:off x="1115616" y="1772816"/>
            <a:ext cx="6750750" cy="1944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2" name="Rectangle 21">
            <a:extLst>
              <a:ext uri="{FF2B5EF4-FFF2-40B4-BE49-F238E27FC236}">
                <a16:creationId xmlns:a16="http://schemas.microsoft.com/office/drawing/2014/main" xmlns="" id="{9A726515-1CEA-0B48-B204-A3BE1916E800}"/>
              </a:ext>
            </a:extLst>
          </p:cNvPr>
          <p:cNvSpPr/>
          <p:nvPr/>
        </p:nvSpPr>
        <p:spPr>
          <a:xfrm>
            <a:off x="1098521" y="3746403"/>
            <a:ext cx="6750750" cy="955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2494657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22"/>
                                        </p:tgtEl>
                                      </p:cBhvr>
                                    </p:animEffect>
                                    <p:set>
                                      <p:cBhvr>
                                        <p:cTn id="12" dur="1" fill="hold">
                                          <p:stCondLst>
                                            <p:cond delay="499"/>
                                          </p:stCondLst>
                                        </p:cTn>
                                        <p:tgtEl>
                                          <p:spTgt spid="2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p:txBody>
          <a:bodyPr>
            <a:noAutofit/>
          </a:bodyPr>
          <a:lstStyle/>
          <a:p>
            <a:r>
              <a:rPr lang="en-GB" sz="3200" dirty="0"/>
              <a:t>A manager’s role:</a:t>
            </a:r>
            <a:br>
              <a:rPr lang="en-GB" sz="3200" dirty="0"/>
            </a:br>
            <a:r>
              <a:rPr lang="en-GB" sz="3200" dirty="0"/>
              <a:t>Disrupt or be disrupted</a:t>
            </a:r>
          </a:p>
        </p:txBody>
      </p:sp>
      <p:sp>
        <p:nvSpPr>
          <p:cNvPr id="7" name="Rectangle 6">
            <a:extLst>
              <a:ext uri="{FF2B5EF4-FFF2-40B4-BE49-F238E27FC236}">
                <a16:creationId xmlns:a16="http://schemas.microsoft.com/office/drawing/2014/main" xmlns="" id="{1FBF6D3E-F06B-754A-8AE8-7688A2E63E4C}"/>
              </a:ext>
            </a:extLst>
          </p:cNvPr>
          <p:cNvSpPr/>
          <p:nvPr/>
        </p:nvSpPr>
        <p:spPr>
          <a:xfrm>
            <a:off x="226113" y="2558878"/>
            <a:ext cx="3165763" cy="2046714"/>
          </a:xfrm>
          <a:prstGeom prst="rect">
            <a:avLst/>
          </a:prstGeom>
        </p:spPr>
        <p:txBody>
          <a:bodyPr wrap="square">
            <a:spAutoFit/>
          </a:bodyPr>
          <a:lstStyle/>
          <a:p>
            <a:pPr>
              <a:spcAft>
                <a:spcPts val="1800"/>
              </a:spcAft>
            </a:pPr>
            <a:r>
              <a:rPr lang="en-GB" sz="2800" b="1" dirty="0">
                <a:solidFill>
                  <a:srgbClr val="FF9100"/>
                </a:solidFill>
                <a:ea typeface="Calibri" charset="0"/>
                <a:cs typeface="Calibri" charset="0"/>
              </a:rPr>
              <a:t>From Porter’s 5 Forces…</a:t>
            </a:r>
          </a:p>
          <a:p>
            <a:pPr>
              <a:spcAft>
                <a:spcPts val="1800"/>
              </a:spcAft>
            </a:pPr>
            <a:r>
              <a:rPr lang="en-GB" sz="2800" b="1" dirty="0">
                <a:solidFill>
                  <a:srgbClr val="FF9100"/>
                </a:solidFill>
                <a:ea typeface="Calibri" charset="0"/>
                <a:cs typeface="Calibri" charset="0"/>
              </a:rPr>
              <a:t>…to Future-Fit’s 8 Forces</a:t>
            </a:r>
            <a:endParaRPr lang="en-GB" sz="2800" b="1" i="1" dirty="0">
              <a:solidFill>
                <a:srgbClr val="58B2CB"/>
              </a:solidFill>
              <a:ea typeface="Calibri" charset="0"/>
              <a:cs typeface="Calibri" charset="0"/>
            </a:endParaRPr>
          </a:p>
        </p:txBody>
      </p:sp>
      <p:pic>
        <p:nvPicPr>
          <p:cNvPr id="9" name="Picture 3"/>
          <p:cNvPicPr>
            <a:picLocks noChangeAspect="1"/>
          </p:cNvPicPr>
          <p:nvPr/>
        </p:nvPicPr>
        <p:blipFill>
          <a:blip r:embed="rId3"/>
          <a:stretch>
            <a:fillRect/>
          </a:stretch>
        </p:blipFill>
        <p:spPr>
          <a:xfrm>
            <a:off x="3254539" y="953477"/>
            <a:ext cx="5580575" cy="5580575"/>
          </a:xfrm>
          <a:prstGeom prst="rect">
            <a:avLst/>
          </a:prstGeom>
        </p:spPr>
      </p:pic>
    </p:spTree>
    <p:extLst>
      <p:ext uri="{BB962C8B-B14F-4D97-AF65-F5344CB8AC3E}">
        <p14:creationId xmlns:p14="http://schemas.microsoft.com/office/powerpoint/2010/main" val="316377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itle 1"/>
          <p:cNvSpPr>
            <a:spLocks noGrp="1"/>
          </p:cNvSpPr>
          <p:nvPr>
            <p:ph type="title"/>
          </p:nvPr>
        </p:nvSpPr>
        <p:spPr/>
        <p:txBody>
          <a:bodyPr>
            <a:noAutofit/>
          </a:bodyPr>
          <a:lstStyle/>
          <a:p>
            <a:r>
              <a:rPr lang="en-GB" sz="3200" dirty="0"/>
              <a:t>Future-Fit’s 8 Forces</a:t>
            </a:r>
          </a:p>
        </p:txBody>
      </p:sp>
      <p:sp>
        <p:nvSpPr>
          <p:cNvPr id="9" name="Rectangle 8">
            <a:extLst>
              <a:ext uri="{FF2B5EF4-FFF2-40B4-BE49-F238E27FC236}">
                <a16:creationId xmlns:a16="http://schemas.microsoft.com/office/drawing/2014/main" xmlns="" id="{17763FFC-6BE5-7140-A3B0-64D60BA0317A}"/>
              </a:ext>
            </a:extLst>
          </p:cNvPr>
          <p:cNvSpPr/>
          <p:nvPr/>
        </p:nvSpPr>
        <p:spPr>
          <a:xfrm>
            <a:off x="226114" y="1141258"/>
            <a:ext cx="4183868" cy="5216813"/>
          </a:xfrm>
          <a:prstGeom prst="rect">
            <a:avLst/>
          </a:prstGeom>
        </p:spPr>
        <p:txBody>
          <a:bodyPr wrap="square">
            <a:spAutoFit/>
          </a:bodyPr>
          <a:lstStyle/>
          <a:p>
            <a:pPr>
              <a:spcAft>
                <a:spcPts val="1800"/>
              </a:spcAft>
            </a:pPr>
            <a:r>
              <a:rPr lang="en-GB" sz="2400" b="1" dirty="0">
                <a:solidFill>
                  <a:srgbClr val="FF9100"/>
                </a:solidFill>
                <a:ea typeface="Calibri" charset="0"/>
                <a:cs typeface="Calibri" charset="0"/>
              </a:rPr>
              <a:t>Questions every manager</a:t>
            </a:r>
            <a:br>
              <a:rPr lang="en-GB" sz="2400" b="1" dirty="0">
                <a:solidFill>
                  <a:srgbClr val="FF9100"/>
                </a:solidFill>
                <a:ea typeface="Calibri" charset="0"/>
                <a:cs typeface="Calibri" charset="0"/>
              </a:rPr>
            </a:br>
            <a:r>
              <a:rPr lang="en-GB" sz="2400" b="1" dirty="0">
                <a:solidFill>
                  <a:srgbClr val="FF9100"/>
                </a:solidFill>
                <a:ea typeface="Calibri" charset="0"/>
                <a:cs typeface="Calibri" charset="0"/>
              </a:rPr>
              <a:t>needs to ask…</a:t>
            </a:r>
          </a:p>
          <a:p>
            <a:pPr marL="214313" indent="-214313">
              <a:spcAft>
                <a:spcPts val="1800"/>
              </a:spcAft>
              <a:buFontTx/>
              <a:buChar char="-"/>
            </a:pPr>
            <a:r>
              <a:rPr lang="en-GB" sz="2400" i="1" dirty="0">
                <a:solidFill>
                  <a:srgbClr val="FFFFFF">
                    <a:lumMod val="50000"/>
                  </a:srgbClr>
                </a:solidFill>
                <a:ea typeface="Calibri" charset="0"/>
                <a:cs typeface="Calibri" charset="0"/>
              </a:rPr>
              <a:t>What societal needs</a:t>
            </a:r>
            <a:br>
              <a:rPr lang="en-GB" sz="2400" i="1" dirty="0">
                <a:solidFill>
                  <a:srgbClr val="FFFFFF">
                    <a:lumMod val="50000"/>
                  </a:srgbClr>
                </a:solidFill>
                <a:ea typeface="Calibri" charset="0"/>
                <a:cs typeface="Calibri" charset="0"/>
              </a:rPr>
            </a:br>
            <a:r>
              <a:rPr lang="en-GB" sz="2400" i="1" dirty="0">
                <a:solidFill>
                  <a:srgbClr val="FFFFFF">
                    <a:lumMod val="50000"/>
                  </a:srgbClr>
                </a:solidFill>
                <a:ea typeface="Calibri" charset="0"/>
                <a:cs typeface="Calibri" charset="0"/>
              </a:rPr>
              <a:t>do we address?</a:t>
            </a:r>
            <a:br>
              <a:rPr lang="en-GB" sz="2400" i="1" dirty="0">
                <a:solidFill>
                  <a:srgbClr val="FFFFFF">
                    <a:lumMod val="50000"/>
                  </a:srgbClr>
                </a:solidFill>
                <a:ea typeface="Calibri" charset="0"/>
                <a:cs typeface="Calibri" charset="0"/>
              </a:rPr>
            </a:br>
            <a:r>
              <a:rPr lang="en-GB" sz="2400" b="1" i="1" dirty="0">
                <a:solidFill>
                  <a:srgbClr val="58B2CB"/>
                </a:solidFill>
                <a:ea typeface="Calibri" charset="0"/>
                <a:cs typeface="Calibri" charset="0"/>
              </a:rPr>
              <a:t>NOT What do we sell?</a:t>
            </a:r>
          </a:p>
          <a:p>
            <a:pPr marL="214313" indent="-214313">
              <a:spcAft>
                <a:spcPts val="1800"/>
              </a:spcAft>
              <a:buFontTx/>
              <a:buChar char="-"/>
            </a:pPr>
            <a:r>
              <a:rPr lang="en-GB" sz="2400" i="1" dirty="0">
                <a:solidFill>
                  <a:srgbClr val="FFFFFF">
                    <a:lumMod val="50000"/>
                  </a:srgbClr>
                </a:solidFill>
                <a:ea typeface="Calibri" charset="0"/>
                <a:cs typeface="Calibri" charset="0"/>
              </a:rPr>
              <a:t>What do we actually do to</a:t>
            </a:r>
            <a:br>
              <a:rPr lang="en-GB" sz="2400" i="1" dirty="0">
                <a:solidFill>
                  <a:srgbClr val="FFFFFF">
                    <a:lumMod val="50000"/>
                  </a:srgbClr>
                </a:solidFill>
                <a:ea typeface="Calibri" charset="0"/>
                <a:cs typeface="Calibri" charset="0"/>
              </a:rPr>
            </a:br>
            <a:r>
              <a:rPr lang="en-GB" sz="2400" i="1" dirty="0">
                <a:solidFill>
                  <a:srgbClr val="FFFFFF">
                    <a:lumMod val="50000"/>
                  </a:srgbClr>
                </a:solidFill>
                <a:ea typeface="Calibri" charset="0"/>
                <a:cs typeface="Calibri" charset="0"/>
              </a:rPr>
              <a:t>address these needs? </a:t>
            </a:r>
            <a:r>
              <a:rPr lang="en-GB" sz="2400" b="1" i="1" dirty="0">
                <a:solidFill>
                  <a:srgbClr val="58B2CB"/>
                </a:solidFill>
                <a:ea typeface="Calibri" charset="0"/>
                <a:cs typeface="Calibri" charset="0"/>
              </a:rPr>
              <a:t>What</a:t>
            </a:r>
            <a:br>
              <a:rPr lang="en-GB" sz="2400" b="1" i="1" dirty="0">
                <a:solidFill>
                  <a:srgbClr val="58B2CB"/>
                </a:solidFill>
                <a:ea typeface="Calibri" charset="0"/>
                <a:cs typeface="Calibri" charset="0"/>
              </a:rPr>
            </a:br>
            <a:r>
              <a:rPr lang="en-GB" sz="2400" b="1" i="1" dirty="0">
                <a:solidFill>
                  <a:srgbClr val="58B2CB"/>
                </a:solidFill>
                <a:ea typeface="Calibri" charset="0"/>
                <a:cs typeface="Calibri" charset="0"/>
              </a:rPr>
              <a:t>are our core competencies?</a:t>
            </a:r>
          </a:p>
          <a:p>
            <a:pPr marL="214313" indent="-214313">
              <a:spcAft>
                <a:spcPts val="1800"/>
              </a:spcAft>
              <a:buFontTx/>
              <a:buChar char="-"/>
            </a:pPr>
            <a:r>
              <a:rPr lang="en-GB" sz="2400" i="1" dirty="0">
                <a:solidFill>
                  <a:srgbClr val="FFFFFF">
                    <a:lumMod val="50000"/>
                  </a:srgbClr>
                </a:solidFill>
                <a:ea typeface="Calibri" charset="0"/>
                <a:cs typeface="Calibri" charset="0"/>
              </a:rPr>
              <a:t>How can we leverage what we</a:t>
            </a:r>
            <a:br>
              <a:rPr lang="en-GB" sz="2400" i="1" dirty="0">
                <a:solidFill>
                  <a:srgbClr val="FFFFFF">
                    <a:lumMod val="50000"/>
                  </a:srgbClr>
                </a:solidFill>
                <a:ea typeface="Calibri" charset="0"/>
                <a:cs typeface="Calibri" charset="0"/>
              </a:rPr>
            </a:br>
            <a:r>
              <a:rPr lang="en-GB" sz="2400" i="1" dirty="0">
                <a:solidFill>
                  <a:srgbClr val="FFFFFF">
                    <a:lumMod val="50000"/>
                  </a:srgbClr>
                </a:solidFill>
                <a:ea typeface="Calibri" charset="0"/>
                <a:cs typeface="Calibri" charset="0"/>
              </a:rPr>
              <a:t>have and evolve what we do</a:t>
            </a:r>
            <a:br>
              <a:rPr lang="en-GB" sz="2400" i="1" dirty="0">
                <a:solidFill>
                  <a:srgbClr val="FFFFFF">
                    <a:lumMod val="50000"/>
                  </a:srgbClr>
                </a:solidFill>
                <a:ea typeface="Calibri" charset="0"/>
                <a:cs typeface="Calibri" charset="0"/>
              </a:rPr>
            </a:br>
            <a:r>
              <a:rPr lang="en-GB" sz="2400" b="1" i="1" dirty="0">
                <a:solidFill>
                  <a:srgbClr val="58B2CB"/>
                </a:solidFill>
                <a:ea typeface="Calibri" charset="0"/>
                <a:cs typeface="Calibri" charset="0"/>
              </a:rPr>
              <a:t>to capitalize on these macro-forces?</a:t>
            </a:r>
          </a:p>
        </p:txBody>
      </p:sp>
      <p:pic>
        <p:nvPicPr>
          <p:cNvPr id="6" name="Picture 3"/>
          <p:cNvPicPr>
            <a:picLocks noChangeAspect="1"/>
          </p:cNvPicPr>
          <p:nvPr/>
        </p:nvPicPr>
        <p:blipFill>
          <a:blip r:embed="rId2"/>
          <a:stretch>
            <a:fillRect/>
          </a:stretch>
        </p:blipFill>
        <p:spPr>
          <a:xfrm>
            <a:off x="3730390" y="62523"/>
            <a:ext cx="5185508" cy="5185508"/>
          </a:xfrm>
          <a:prstGeom prst="rect">
            <a:avLst/>
          </a:prstGeom>
        </p:spPr>
      </p:pic>
    </p:spTree>
    <p:extLst>
      <p:ext uri="{BB962C8B-B14F-4D97-AF65-F5344CB8AC3E}">
        <p14:creationId xmlns:p14="http://schemas.microsoft.com/office/powerpoint/2010/main" val="1472241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B30FFF-F042-ED4E-AA8F-B9F0BBC4C24E}"/>
              </a:ext>
            </a:extLst>
          </p:cNvPr>
          <p:cNvSpPr>
            <a:spLocks noGrp="1"/>
          </p:cNvSpPr>
          <p:nvPr>
            <p:ph type="title"/>
          </p:nvPr>
        </p:nvSpPr>
        <p:spPr/>
        <p:txBody>
          <a:bodyPr/>
          <a:lstStyle/>
          <a:p>
            <a:r>
              <a:rPr lang="en-GB" dirty="0"/>
              <a:t>What pressures will disrupt your business?</a:t>
            </a:r>
            <a:endParaRPr lang="en-US" dirty="0"/>
          </a:p>
        </p:txBody>
      </p:sp>
      <p:graphicFrame>
        <p:nvGraphicFramePr>
          <p:cNvPr id="6" name="Table 5">
            <a:extLst>
              <a:ext uri="{FF2B5EF4-FFF2-40B4-BE49-F238E27FC236}">
                <a16:creationId xmlns:a16="http://schemas.microsoft.com/office/drawing/2014/main" xmlns="" id="{407FCF6C-0DEF-164B-A83B-E2EC343AA310}"/>
              </a:ext>
            </a:extLst>
          </p:cNvPr>
          <p:cNvGraphicFramePr>
            <a:graphicFrameLocks noGrp="1"/>
          </p:cNvGraphicFramePr>
          <p:nvPr>
            <p:extLst>
              <p:ext uri="{D42A27DB-BD31-4B8C-83A1-F6EECF244321}">
                <p14:modId xmlns:p14="http://schemas.microsoft.com/office/powerpoint/2010/main" val="1428606069"/>
              </p:ext>
            </p:extLst>
          </p:nvPr>
        </p:nvGraphicFramePr>
        <p:xfrm>
          <a:off x="305527" y="908719"/>
          <a:ext cx="4428492" cy="5688633"/>
        </p:xfrm>
        <a:graphic>
          <a:graphicData uri="http://schemas.openxmlformats.org/drawingml/2006/table">
            <a:tbl>
              <a:tblPr firstRow="1" firstCol="1" bandRow="1">
                <a:tableStyleId>{5C22544A-7EE6-4342-B048-85BDC9FD1C3A}</a:tableStyleId>
              </a:tblPr>
              <a:tblGrid>
                <a:gridCol w="1476164">
                  <a:extLst>
                    <a:ext uri="{9D8B030D-6E8A-4147-A177-3AD203B41FA5}">
                      <a16:colId xmlns:a16="http://schemas.microsoft.com/office/drawing/2014/main" xmlns="" val="704072506"/>
                    </a:ext>
                  </a:extLst>
                </a:gridCol>
                <a:gridCol w="1476164">
                  <a:extLst>
                    <a:ext uri="{9D8B030D-6E8A-4147-A177-3AD203B41FA5}">
                      <a16:colId xmlns:a16="http://schemas.microsoft.com/office/drawing/2014/main" xmlns="" val="1418656395"/>
                    </a:ext>
                  </a:extLst>
                </a:gridCol>
                <a:gridCol w="1476164">
                  <a:extLst>
                    <a:ext uri="{9D8B030D-6E8A-4147-A177-3AD203B41FA5}">
                      <a16:colId xmlns:a16="http://schemas.microsoft.com/office/drawing/2014/main" xmlns="" val="73846091"/>
                    </a:ext>
                  </a:extLst>
                </a:gridCol>
              </a:tblGrid>
              <a:tr h="563547">
                <a:tc>
                  <a:txBody>
                    <a:bodyPr/>
                    <a:lstStyle/>
                    <a:p>
                      <a:pPr algn="ctr">
                        <a:spcBef>
                          <a:spcPts val="600"/>
                        </a:spcBef>
                        <a:spcAft>
                          <a:spcPts val="600"/>
                        </a:spcAft>
                      </a:pPr>
                      <a:r>
                        <a:rPr lang="en-GB" sz="1400" dirty="0">
                          <a:effectLst/>
                          <a:latin typeface="+mn-lt"/>
                          <a:ea typeface="DengXian" panose="02010600030101010101" pitchFamily="2" charset="-122"/>
                          <a:cs typeface="Arial" panose="020B0604020202020204" pitchFamily="34" charset="0"/>
                        </a:rPr>
                        <a:t>ENVIRONMENTAL </a:t>
                      </a:r>
                      <a:br>
                        <a:rPr lang="en-GB" sz="1400" dirty="0">
                          <a:effectLst/>
                          <a:latin typeface="+mn-lt"/>
                          <a:ea typeface="DengXian" panose="02010600030101010101" pitchFamily="2" charset="-122"/>
                          <a:cs typeface="Arial" panose="020B0604020202020204" pitchFamily="34" charset="0"/>
                        </a:rPr>
                      </a:br>
                      <a:r>
                        <a:rPr lang="en-GB" sz="1400" dirty="0">
                          <a:effectLst/>
                          <a:latin typeface="+mn-lt"/>
                          <a:ea typeface="DengXian" panose="02010600030101010101" pitchFamily="2" charset="-122"/>
                          <a:cs typeface="Arial" panose="020B0604020202020204" pitchFamily="34" charset="0"/>
                        </a:rPr>
                        <a:t>PRESSURES</a:t>
                      </a:r>
                    </a:p>
                  </a:txBody>
                  <a:tcPr marL="60071" marR="38163"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spcBef>
                          <a:spcPts val="600"/>
                        </a:spcBef>
                        <a:spcAft>
                          <a:spcPts val="600"/>
                        </a:spcAft>
                      </a:pPr>
                      <a:r>
                        <a:rPr lang="en-GB" sz="1400" dirty="0">
                          <a:effectLst/>
                          <a:latin typeface="+mn-lt"/>
                        </a:rPr>
                        <a:t>EXPECTATIONS OF</a:t>
                      </a:r>
                      <a:r>
                        <a:rPr lang="en-GB" sz="1400" dirty="0">
                          <a:effectLst/>
                          <a:latin typeface="+mn-lt"/>
                          <a:ea typeface="DengXian" panose="02010600030101010101" pitchFamily="2" charset="-122"/>
                          <a:cs typeface="Arial" panose="020B0604020202020204" pitchFamily="34" charset="0"/>
                        </a:rPr>
                        <a:t/>
                      </a:r>
                      <a:br>
                        <a:rPr lang="en-GB" sz="1400" dirty="0">
                          <a:effectLst/>
                          <a:latin typeface="+mn-lt"/>
                          <a:ea typeface="DengXian" panose="02010600030101010101" pitchFamily="2" charset="-122"/>
                          <a:cs typeface="Arial" panose="020B0604020202020204" pitchFamily="34" charset="0"/>
                        </a:rPr>
                      </a:br>
                      <a:r>
                        <a:rPr lang="en-GB" sz="1400" dirty="0">
                          <a:effectLst/>
                          <a:latin typeface="+mn-lt"/>
                          <a:ea typeface="DengXian" panose="02010600030101010101" pitchFamily="2" charset="-122"/>
                          <a:cs typeface="Arial" panose="020B0604020202020204" pitchFamily="34" charset="0"/>
                        </a:rPr>
                        <a:t>SOCIETY</a:t>
                      </a:r>
                      <a:endParaRPr lang="en-GB" sz="1400" dirty="0">
                        <a:effectLst/>
                        <a:latin typeface="+mn-lt"/>
                      </a:endParaRPr>
                    </a:p>
                  </a:txBody>
                  <a:tcPr marL="60071" marR="3816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spcBef>
                          <a:spcPts val="600"/>
                        </a:spcBef>
                        <a:spcAft>
                          <a:spcPts val="600"/>
                        </a:spcAft>
                      </a:pPr>
                      <a:r>
                        <a:rPr lang="en-GB" sz="1400" dirty="0">
                          <a:effectLst/>
                          <a:latin typeface="+mn-lt"/>
                        </a:rPr>
                        <a:t>EXPONENTIALLY </a:t>
                      </a:r>
                      <a:br>
                        <a:rPr lang="en-GB" sz="1400" dirty="0">
                          <a:effectLst/>
                          <a:latin typeface="+mn-lt"/>
                        </a:rPr>
                      </a:br>
                      <a:r>
                        <a:rPr lang="en-GB" sz="1400" dirty="0">
                          <a:effectLst/>
                          <a:latin typeface="+mn-lt"/>
                        </a:rPr>
                        <a:t>DISRUPTIVE TECH</a:t>
                      </a:r>
                      <a:endParaRPr lang="en-GB" sz="1400" dirty="0">
                        <a:effectLst/>
                        <a:latin typeface="+mn-lt"/>
                        <a:ea typeface="DengXian" panose="02010600030101010101" pitchFamily="2" charset="-122"/>
                        <a:cs typeface="Arial" panose="020B0604020202020204" pitchFamily="34" charset="0"/>
                      </a:endParaRPr>
                    </a:p>
                  </a:txBody>
                  <a:tcPr marL="60071" marR="38163"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xmlns="" val="2801374301"/>
                  </a:ext>
                </a:extLst>
              </a:tr>
              <a:tr h="5125086">
                <a:tc>
                  <a:txBody>
                    <a:bodyPr/>
                    <a:lstStyle/>
                    <a:p>
                      <a:pPr marL="0" lvl="0" indent="0" algn="ctr" rtl="0">
                        <a:lnSpc>
                          <a:spcPct val="90000"/>
                        </a:lnSpc>
                        <a:spcBef>
                          <a:spcPts val="0"/>
                        </a:spcBef>
                        <a:spcAft>
                          <a:spcPts val="1600"/>
                        </a:spcAft>
                        <a:buFont typeface="Symbol" pitchFamily="2" charset="2"/>
                        <a:buNone/>
                      </a:pPr>
                      <a:r>
                        <a:rPr lang="en-GB" sz="1400" b="0" i="0" dirty="0">
                          <a:solidFill>
                            <a:schemeClr val="bg1">
                              <a:lumMod val="50000"/>
                            </a:schemeClr>
                          </a:solidFill>
                          <a:effectLst/>
                          <a:latin typeface="+mn-lt"/>
                        </a:rPr>
                        <a:t>Global warming</a:t>
                      </a:r>
                      <a:br>
                        <a:rPr lang="en-GB" sz="1400" b="0" i="0" dirty="0">
                          <a:solidFill>
                            <a:schemeClr val="bg1">
                              <a:lumMod val="50000"/>
                            </a:schemeClr>
                          </a:solidFill>
                          <a:effectLst/>
                          <a:latin typeface="+mn-lt"/>
                        </a:rPr>
                      </a:br>
                      <a:r>
                        <a:rPr lang="en-GB" sz="1400" b="0" i="0" dirty="0">
                          <a:solidFill>
                            <a:schemeClr val="bg1">
                              <a:lumMod val="50000"/>
                            </a:schemeClr>
                          </a:solidFill>
                          <a:effectLst/>
                          <a:latin typeface="+mn-lt"/>
                        </a:rPr>
                        <a:t>and extreme weather</a:t>
                      </a:r>
                    </a:p>
                    <a:p>
                      <a:pPr marL="0" lvl="0" indent="0" algn="ctr">
                        <a:lnSpc>
                          <a:spcPct val="90000"/>
                        </a:lnSpc>
                        <a:spcBef>
                          <a:spcPts val="0"/>
                        </a:spcBef>
                        <a:spcAft>
                          <a:spcPts val="1600"/>
                        </a:spcAft>
                        <a:buFont typeface="Symbol" pitchFamily="2" charset="2"/>
                        <a:buNone/>
                      </a:pPr>
                      <a:r>
                        <a:rPr lang="en-GB" sz="1400" b="0" i="0" dirty="0">
                          <a:solidFill>
                            <a:schemeClr val="tx2">
                              <a:lumMod val="75000"/>
                            </a:schemeClr>
                          </a:solidFill>
                          <a:effectLst/>
                          <a:latin typeface="+mn-lt"/>
                        </a:rPr>
                        <a:t>Plastics and</a:t>
                      </a:r>
                      <a:br>
                        <a:rPr lang="en-GB" sz="1400" b="0" i="0" dirty="0">
                          <a:solidFill>
                            <a:schemeClr val="tx2">
                              <a:lumMod val="75000"/>
                            </a:schemeClr>
                          </a:solidFill>
                          <a:effectLst/>
                          <a:latin typeface="+mn-lt"/>
                        </a:rPr>
                      </a:br>
                      <a:r>
                        <a:rPr lang="en-GB" sz="1400" b="0" i="0" dirty="0">
                          <a:solidFill>
                            <a:schemeClr val="tx2">
                              <a:lumMod val="75000"/>
                            </a:schemeClr>
                          </a:solidFill>
                          <a:effectLst/>
                          <a:latin typeface="+mn-lt"/>
                        </a:rPr>
                        <a:t>toxicants in nature</a:t>
                      </a:r>
                    </a:p>
                    <a:p>
                      <a:pPr marL="0" lvl="0" indent="0" algn="ctr">
                        <a:lnSpc>
                          <a:spcPct val="90000"/>
                        </a:lnSpc>
                        <a:spcBef>
                          <a:spcPts val="0"/>
                        </a:spcBef>
                        <a:spcAft>
                          <a:spcPts val="1600"/>
                        </a:spcAft>
                        <a:buFont typeface="Symbol" pitchFamily="2" charset="2"/>
                        <a:buNone/>
                      </a:pPr>
                      <a:r>
                        <a:rPr lang="en-GB" sz="1400" b="0" i="0" dirty="0">
                          <a:solidFill>
                            <a:schemeClr val="bg1">
                              <a:lumMod val="50000"/>
                            </a:schemeClr>
                          </a:solidFill>
                          <a:effectLst/>
                          <a:latin typeface="+mn-lt"/>
                        </a:rPr>
                        <a:t>Habitat and biodiversity loss</a:t>
                      </a:r>
                    </a:p>
                    <a:p>
                      <a:pPr marL="0" lvl="0" indent="0" algn="ctr">
                        <a:lnSpc>
                          <a:spcPct val="90000"/>
                        </a:lnSpc>
                        <a:spcBef>
                          <a:spcPts val="0"/>
                        </a:spcBef>
                        <a:spcAft>
                          <a:spcPts val="1600"/>
                        </a:spcAft>
                        <a:buFont typeface="Symbol" pitchFamily="2" charset="2"/>
                        <a:buNone/>
                      </a:pPr>
                      <a:r>
                        <a:rPr lang="en-GB" sz="1400" b="0" i="0" dirty="0">
                          <a:solidFill>
                            <a:schemeClr val="tx2">
                              <a:lumMod val="75000"/>
                            </a:schemeClr>
                          </a:solidFill>
                          <a:effectLst/>
                          <a:latin typeface="+mn-lt"/>
                        </a:rPr>
                        <a:t>Water scarcity</a:t>
                      </a:r>
                    </a:p>
                    <a:p>
                      <a:pPr marL="0" lvl="0" indent="0" algn="ctr">
                        <a:lnSpc>
                          <a:spcPct val="90000"/>
                        </a:lnSpc>
                        <a:spcBef>
                          <a:spcPts val="0"/>
                        </a:spcBef>
                        <a:spcAft>
                          <a:spcPts val="1600"/>
                        </a:spcAft>
                        <a:buFont typeface="Symbol" pitchFamily="2" charset="2"/>
                        <a:buNone/>
                      </a:pPr>
                      <a:r>
                        <a:rPr lang="en-GB" sz="1400" b="0" i="0" dirty="0">
                          <a:solidFill>
                            <a:schemeClr val="bg1">
                              <a:lumMod val="50000"/>
                            </a:schemeClr>
                          </a:solidFill>
                          <a:effectLst/>
                          <a:latin typeface="+mn-lt"/>
                        </a:rPr>
                        <a:t>Land</a:t>
                      </a:r>
                      <a:br>
                        <a:rPr lang="en-GB" sz="1400" b="0" i="0" dirty="0">
                          <a:solidFill>
                            <a:schemeClr val="bg1">
                              <a:lumMod val="50000"/>
                            </a:schemeClr>
                          </a:solidFill>
                          <a:effectLst/>
                          <a:latin typeface="+mn-lt"/>
                        </a:rPr>
                      </a:br>
                      <a:r>
                        <a:rPr lang="en-GB" sz="1400" b="0" i="0" dirty="0">
                          <a:solidFill>
                            <a:schemeClr val="bg1">
                              <a:lumMod val="50000"/>
                            </a:schemeClr>
                          </a:solidFill>
                          <a:effectLst/>
                          <a:latin typeface="+mn-lt"/>
                        </a:rPr>
                        <a:t>degradation</a:t>
                      </a:r>
                    </a:p>
                    <a:p>
                      <a:pPr marL="0" lvl="0" indent="0" algn="ctr">
                        <a:lnSpc>
                          <a:spcPct val="90000"/>
                        </a:lnSpc>
                        <a:spcBef>
                          <a:spcPts val="0"/>
                        </a:spcBef>
                        <a:spcAft>
                          <a:spcPts val="1600"/>
                        </a:spcAft>
                        <a:buFont typeface="Symbol" pitchFamily="2" charset="2"/>
                        <a:buNone/>
                      </a:pPr>
                      <a:r>
                        <a:rPr lang="en-GB" sz="1400" b="0" i="0" dirty="0">
                          <a:solidFill>
                            <a:schemeClr val="tx2">
                              <a:lumMod val="75000"/>
                            </a:schemeClr>
                          </a:solidFill>
                          <a:effectLst/>
                          <a:latin typeface="+mn-lt"/>
                        </a:rPr>
                        <a:t>Ocean</a:t>
                      </a:r>
                      <a:br>
                        <a:rPr lang="en-GB" sz="1400" b="0" i="0" dirty="0">
                          <a:solidFill>
                            <a:schemeClr val="tx2">
                              <a:lumMod val="75000"/>
                            </a:schemeClr>
                          </a:solidFill>
                          <a:effectLst/>
                          <a:latin typeface="+mn-lt"/>
                        </a:rPr>
                      </a:br>
                      <a:r>
                        <a:rPr lang="en-GB" sz="1400" b="0" i="0" dirty="0">
                          <a:solidFill>
                            <a:schemeClr val="tx2">
                              <a:lumMod val="75000"/>
                            </a:schemeClr>
                          </a:solidFill>
                          <a:effectLst/>
                          <a:latin typeface="+mn-lt"/>
                        </a:rPr>
                        <a:t>acidification</a:t>
                      </a:r>
                    </a:p>
                    <a:p>
                      <a:pPr marL="0" lvl="0" indent="0" algn="ctr">
                        <a:lnSpc>
                          <a:spcPct val="90000"/>
                        </a:lnSpc>
                        <a:spcBef>
                          <a:spcPts val="0"/>
                        </a:spcBef>
                        <a:spcAft>
                          <a:spcPts val="1600"/>
                        </a:spcAft>
                        <a:buFont typeface="Symbol" pitchFamily="2" charset="2"/>
                        <a:buNone/>
                      </a:pPr>
                      <a:r>
                        <a:rPr lang="en-GB" sz="1400" b="0" i="0" dirty="0">
                          <a:solidFill>
                            <a:schemeClr val="bg1">
                              <a:lumMod val="50000"/>
                            </a:schemeClr>
                          </a:solidFill>
                          <a:effectLst/>
                          <a:latin typeface="+mn-lt"/>
                        </a:rPr>
                        <a:t>Ecosystem</a:t>
                      </a:r>
                      <a:br>
                        <a:rPr lang="en-GB" sz="1400" b="0" i="0" dirty="0">
                          <a:solidFill>
                            <a:schemeClr val="bg1">
                              <a:lumMod val="50000"/>
                            </a:schemeClr>
                          </a:solidFill>
                          <a:effectLst/>
                          <a:latin typeface="+mn-lt"/>
                        </a:rPr>
                      </a:br>
                      <a:r>
                        <a:rPr lang="en-GB" sz="1400" b="0" i="0" dirty="0">
                          <a:solidFill>
                            <a:schemeClr val="bg1">
                              <a:lumMod val="50000"/>
                            </a:schemeClr>
                          </a:solidFill>
                          <a:effectLst/>
                          <a:latin typeface="+mn-lt"/>
                        </a:rPr>
                        <a:t>collapse</a:t>
                      </a:r>
                    </a:p>
                    <a:p>
                      <a:pPr marL="0" lvl="0" indent="0" algn="ctr">
                        <a:lnSpc>
                          <a:spcPct val="90000"/>
                        </a:lnSpc>
                        <a:spcBef>
                          <a:spcPts val="0"/>
                        </a:spcBef>
                        <a:spcAft>
                          <a:spcPts val="1600"/>
                        </a:spcAft>
                        <a:buFont typeface="Symbol" pitchFamily="2" charset="2"/>
                        <a:buNone/>
                      </a:pPr>
                      <a:r>
                        <a:rPr lang="en-GB" sz="1400" b="0" i="0" dirty="0">
                          <a:solidFill>
                            <a:schemeClr val="tx2">
                              <a:lumMod val="75000"/>
                            </a:schemeClr>
                          </a:solidFill>
                          <a:effectLst/>
                          <a:latin typeface="+mn-lt"/>
                        </a:rPr>
                        <a:t>Competition</a:t>
                      </a:r>
                      <a:br>
                        <a:rPr lang="en-GB" sz="1400" b="0" i="0" dirty="0">
                          <a:solidFill>
                            <a:schemeClr val="tx2">
                              <a:lumMod val="75000"/>
                            </a:schemeClr>
                          </a:solidFill>
                          <a:effectLst/>
                          <a:latin typeface="+mn-lt"/>
                        </a:rPr>
                      </a:br>
                      <a:r>
                        <a:rPr lang="en-GB" sz="1400" b="0" i="0" dirty="0">
                          <a:solidFill>
                            <a:schemeClr val="tx2">
                              <a:lumMod val="75000"/>
                            </a:schemeClr>
                          </a:solidFill>
                          <a:effectLst/>
                          <a:latin typeface="+mn-lt"/>
                        </a:rPr>
                        <a:t>for land and</a:t>
                      </a:r>
                      <a:br>
                        <a:rPr lang="en-GB" sz="1400" b="0" i="0" dirty="0">
                          <a:solidFill>
                            <a:schemeClr val="tx2">
                              <a:lumMod val="75000"/>
                            </a:schemeClr>
                          </a:solidFill>
                          <a:effectLst/>
                          <a:latin typeface="+mn-lt"/>
                        </a:rPr>
                      </a:br>
                      <a:r>
                        <a:rPr lang="en-GB" sz="1400" b="0" i="0" dirty="0">
                          <a:solidFill>
                            <a:schemeClr val="tx2">
                              <a:lumMod val="75000"/>
                            </a:schemeClr>
                          </a:solidFill>
                          <a:effectLst/>
                          <a:latin typeface="+mn-lt"/>
                        </a:rPr>
                        <a:t>natural resources</a:t>
                      </a:r>
                      <a:endParaRPr lang="en-GB" sz="1400" b="0" i="0" dirty="0">
                        <a:solidFill>
                          <a:schemeClr val="tx2">
                            <a:lumMod val="75000"/>
                          </a:schemeClr>
                        </a:solidFill>
                        <a:effectLst/>
                        <a:latin typeface="+mn-lt"/>
                        <a:ea typeface="DengXian" panose="02010600030101010101" pitchFamily="2" charset="-122"/>
                        <a:cs typeface="Arial" panose="020B0604020202020204" pitchFamily="34" charset="0"/>
                      </a:endParaRPr>
                    </a:p>
                  </a:txBody>
                  <a:tcPr marL="27000" marR="27000" marT="87750" marB="8775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4F9FE">
                        <a:alpha val="40000"/>
                      </a:srgbClr>
                    </a:solidFill>
                  </a:tcPr>
                </a:tc>
                <a:tc>
                  <a:txBody>
                    <a:bodyPr/>
                    <a:lstStyle/>
                    <a:p>
                      <a:pPr marL="0" lvl="0" indent="0" algn="ctr" rtl="0">
                        <a:lnSpc>
                          <a:spcPct val="90000"/>
                        </a:lnSpc>
                        <a:spcBef>
                          <a:spcPts val="300"/>
                        </a:spcBef>
                        <a:spcAft>
                          <a:spcPts val="850"/>
                        </a:spcAft>
                        <a:buFont typeface="Symbol" pitchFamily="2" charset="2"/>
                        <a:buNone/>
                      </a:pPr>
                      <a:r>
                        <a:rPr lang="en-GB" sz="1400" b="0" i="0" dirty="0">
                          <a:solidFill>
                            <a:schemeClr val="bg1">
                              <a:lumMod val="50000"/>
                            </a:schemeClr>
                          </a:solidFill>
                          <a:effectLst/>
                          <a:latin typeface="+mn-lt"/>
                        </a:rPr>
                        <a:t>Automation vs Jobs</a:t>
                      </a:r>
                    </a:p>
                    <a:p>
                      <a:pPr marL="0" lvl="0" indent="0" algn="ctr">
                        <a:lnSpc>
                          <a:spcPct val="90000"/>
                        </a:lnSpc>
                        <a:spcAft>
                          <a:spcPts val="850"/>
                        </a:spcAft>
                        <a:buFont typeface="Symbol" pitchFamily="2" charset="2"/>
                        <a:buNone/>
                      </a:pPr>
                      <a:r>
                        <a:rPr lang="en-GB" sz="1400" b="0" i="0" dirty="0">
                          <a:solidFill>
                            <a:schemeClr val="tx2">
                              <a:lumMod val="75000"/>
                            </a:schemeClr>
                          </a:solidFill>
                          <a:effectLst/>
                          <a:latin typeface="+mn-lt"/>
                        </a:rPr>
                        <a:t>Mass economic migration</a:t>
                      </a:r>
                    </a:p>
                    <a:p>
                      <a:pPr marL="0" lvl="0" indent="0" algn="ctr">
                        <a:lnSpc>
                          <a:spcPct val="90000"/>
                        </a:lnSpc>
                        <a:spcAft>
                          <a:spcPts val="850"/>
                        </a:spcAft>
                        <a:buFont typeface="Symbol" pitchFamily="2" charset="2"/>
                        <a:buNone/>
                      </a:pPr>
                      <a:r>
                        <a:rPr lang="en-GB" sz="1400" b="0" i="0" dirty="0">
                          <a:solidFill>
                            <a:schemeClr val="bg1">
                              <a:lumMod val="50000"/>
                            </a:schemeClr>
                          </a:solidFill>
                          <a:effectLst/>
                          <a:latin typeface="+mn-lt"/>
                        </a:rPr>
                        <a:t>Growing</a:t>
                      </a:r>
                      <a:br>
                        <a:rPr lang="en-GB" sz="1400" b="0" i="0" dirty="0">
                          <a:solidFill>
                            <a:schemeClr val="bg1">
                              <a:lumMod val="50000"/>
                            </a:schemeClr>
                          </a:solidFill>
                          <a:effectLst/>
                          <a:latin typeface="+mn-lt"/>
                        </a:rPr>
                      </a:br>
                      <a:r>
                        <a:rPr lang="en-GB" sz="1400" b="0" i="0" dirty="0">
                          <a:solidFill>
                            <a:schemeClr val="bg1">
                              <a:lumMod val="50000"/>
                            </a:schemeClr>
                          </a:solidFill>
                          <a:effectLst/>
                          <a:latin typeface="+mn-lt"/>
                        </a:rPr>
                        <a:t>inequality gap</a:t>
                      </a:r>
                    </a:p>
                    <a:p>
                      <a:pPr marL="0" lvl="0" indent="0" algn="ctr">
                        <a:lnSpc>
                          <a:spcPct val="90000"/>
                        </a:lnSpc>
                        <a:spcAft>
                          <a:spcPts val="850"/>
                        </a:spcAft>
                        <a:buFont typeface="Symbol" pitchFamily="2" charset="2"/>
                        <a:buNone/>
                      </a:pPr>
                      <a:r>
                        <a:rPr lang="en-GB" sz="1400" b="0" i="0" dirty="0">
                          <a:solidFill>
                            <a:schemeClr val="tx2">
                              <a:lumMod val="75000"/>
                            </a:schemeClr>
                          </a:solidFill>
                          <a:effectLst/>
                          <a:latin typeface="+mn-lt"/>
                        </a:rPr>
                        <a:t>Power shift from nations to cities</a:t>
                      </a:r>
                      <a:br>
                        <a:rPr lang="en-GB" sz="1400" b="0" i="0" dirty="0">
                          <a:solidFill>
                            <a:schemeClr val="tx2">
                              <a:lumMod val="75000"/>
                            </a:schemeClr>
                          </a:solidFill>
                          <a:effectLst/>
                          <a:latin typeface="+mn-lt"/>
                        </a:rPr>
                      </a:br>
                      <a:r>
                        <a:rPr lang="en-GB" sz="1400" b="0" i="0" dirty="0">
                          <a:solidFill>
                            <a:schemeClr val="tx2">
                              <a:lumMod val="75000"/>
                            </a:schemeClr>
                          </a:solidFill>
                          <a:effectLst/>
                          <a:latin typeface="+mn-lt"/>
                        </a:rPr>
                        <a:t>and companies</a:t>
                      </a:r>
                    </a:p>
                    <a:p>
                      <a:pPr marL="0" lvl="0" indent="0" algn="ctr">
                        <a:lnSpc>
                          <a:spcPct val="90000"/>
                        </a:lnSpc>
                        <a:spcAft>
                          <a:spcPts val="850"/>
                        </a:spcAft>
                        <a:buFont typeface="Symbol" pitchFamily="2" charset="2"/>
                        <a:buNone/>
                      </a:pPr>
                      <a:r>
                        <a:rPr lang="en-GB" sz="1400" b="0" i="0" dirty="0">
                          <a:solidFill>
                            <a:schemeClr val="bg1">
                              <a:lumMod val="50000"/>
                            </a:schemeClr>
                          </a:solidFill>
                          <a:effectLst/>
                          <a:latin typeface="+mn-lt"/>
                        </a:rPr>
                        <a:t>‘Free’ services</a:t>
                      </a:r>
                      <a:br>
                        <a:rPr lang="en-GB" sz="1400" b="0" i="0" dirty="0">
                          <a:solidFill>
                            <a:schemeClr val="bg1">
                              <a:lumMod val="50000"/>
                            </a:schemeClr>
                          </a:solidFill>
                          <a:effectLst/>
                          <a:latin typeface="+mn-lt"/>
                        </a:rPr>
                      </a:br>
                      <a:r>
                        <a:rPr lang="en-GB" sz="1400" b="0" i="0" dirty="0">
                          <a:solidFill>
                            <a:schemeClr val="bg1">
                              <a:lumMod val="50000"/>
                            </a:schemeClr>
                          </a:solidFill>
                          <a:effectLst/>
                          <a:latin typeface="+mn-lt"/>
                        </a:rPr>
                        <a:t>(user attention and</a:t>
                      </a:r>
                      <a:br>
                        <a:rPr lang="en-GB" sz="1400" b="0" i="0" dirty="0">
                          <a:solidFill>
                            <a:schemeClr val="bg1">
                              <a:lumMod val="50000"/>
                            </a:schemeClr>
                          </a:solidFill>
                          <a:effectLst/>
                          <a:latin typeface="+mn-lt"/>
                        </a:rPr>
                      </a:br>
                      <a:r>
                        <a:rPr lang="en-GB" sz="1400" b="0" i="0" dirty="0">
                          <a:solidFill>
                            <a:schemeClr val="bg1">
                              <a:lumMod val="50000"/>
                            </a:schemeClr>
                          </a:solidFill>
                          <a:effectLst/>
                          <a:latin typeface="+mn-lt"/>
                        </a:rPr>
                        <a:t>data is the product)</a:t>
                      </a:r>
                    </a:p>
                    <a:p>
                      <a:pPr marL="0" lvl="0" indent="0" algn="ctr">
                        <a:lnSpc>
                          <a:spcPct val="90000"/>
                        </a:lnSpc>
                        <a:spcAft>
                          <a:spcPts val="850"/>
                        </a:spcAft>
                        <a:buFont typeface="Symbol" pitchFamily="2" charset="2"/>
                        <a:buNone/>
                      </a:pPr>
                      <a:r>
                        <a:rPr lang="en-GB" sz="1400" b="0" i="0" dirty="0">
                          <a:solidFill>
                            <a:schemeClr val="tx2">
                              <a:lumMod val="75000"/>
                            </a:schemeClr>
                          </a:solidFill>
                          <a:effectLst/>
                          <a:latin typeface="+mn-lt"/>
                        </a:rPr>
                        <a:t>Short-term incentives (e.g. for CEOs, politicians)</a:t>
                      </a:r>
                    </a:p>
                    <a:p>
                      <a:pPr marL="0" lvl="0" indent="0" algn="ctr">
                        <a:lnSpc>
                          <a:spcPct val="90000"/>
                        </a:lnSpc>
                        <a:spcAft>
                          <a:spcPts val="850"/>
                        </a:spcAft>
                        <a:buFont typeface="Symbol" pitchFamily="2" charset="2"/>
                        <a:buNone/>
                      </a:pPr>
                      <a:r>
                        <a:rPr lang="en-GB" sz="1400" b="0" i="0" dirty="0">
                          <a:solidFill>
                            <a:schemeClr val="bg1">
                              <a:lumMod val="50000"/>
                            </a:schemeClr>
                          </a:solidFill>
                          <a:effectLst/>
                          <a:latin typeface="+mn-lt"/>
                        </a:rPr>
                        <a:t>Degrading trust in experts, institutions</a:t>
                      </a:r>
                    </a:p>
                    <a:p>
                      <a:pPr marL="0" lvl="0" indent="0" algn="ctr">
                        <a:lnSpc>
                          <a:spcPct val="90000"/>
                        </a:lnSpc>
                        <a:spcAft>
                          <a:spcPts val="850"/>
                        </a:spcAft>
                        <a:buFont typeface="Symbol" pitchFamily="2" charset="2"/>
                        <a:buNone/>
                      </a:pPr>
                      <a:r>
                        <a:rPr lang="en-GB" sz="1400" b="0" i="0" dirty="0">
                          <a:solidFill>
                            <a:schemeClr val="tx2">
                              <a:lumMod val="75000"/>
                            </a:schemeClr>
                          </a:solidFill>
                          <a:effectLst/>
                          <a:latin typeface="+mn-lt"/>
                        </a:rPr>
                        <a:t>Rapid population growth, changing demographics</a:t>
                      </a:r>
                      <a:endParaRPr lang="en-GB" sz="1400" b="0" i="0" dirty="0">
                        <a:solidFill>
                          <a:schemeClr val="tx2">
                            <a:lumMod val="75000"/>
                          </a:schemeClr>
                        </a:solidFill>
                        <a:effectLst/>
                        <a:latin typeface="+mn-lt"/>
                        <a:ea typeface="DengXian" panose="02010600030101010101" pitchFamily="2" charset="-122"/>
                        <a:cs typeface="Arial" panose="020B0604020202020204" pitchFamily="34" charset="0"/>
                      </a:endParaRPr>
                    </a:p>
                  </a:txBody>
                  <a:tcPr marL="27000" marR="27000" marT="87750" marB="8775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lvl="0" indent="0" algn="ctr" defTabSz="742950" rtl="0" eaLnBrk="1" fontAlgn="auto" latinLnBrk="0" hangingPunct="1">
                        <a:lnSpc>
                          <a:spcPct val="90000"/>
                        </a:lnSpc>
                        <a:spcBef>
                          <a:spcPts val="300"/>
                        </a:spcBef>
                        <a:spcAft>
                          <a:spcPts val="820"/>
                        </a:spcAft>
                        <a:buClrTx/>
                        <a:buSzTx/>
                        <a:buFont typeface="Symbol" pitchFamily="2" charset="2"/>
                        <a:buNone/>
                        <a:tabLst/>
                        <a:defRPr/>
                      </a:pPr>
                      <a:r>
                        <a:rPr lang="en-GB" sz="1400" b="0" i="0" dirty="0">
                          <a:solidFill>
                            <a:schemeClr val="bg1">
                              <a:lumMod val="50000"/>
                            </a:schemeClr>
                          </a:solidFill>
                          <a:effectLst/>
                          <a:latin typeface="+mn-lt"/>
                        </a:rPr>
                        <a:t>Additive</a:t>
                      </a:r>
                      <a:br>
                        <a:rPr lang="en-GB" sz="1400" b="0" i="0" dirty="0">
                          <a:solidFill>
                            <a:schemeClr val="bg1">
                              <a:lumMod val="50000"/>
                            </a:schemeClr>
                          </a:solidFill>
                          <a:effectLst/>
                          <a:latin typeface="+mn-lt"/>
                        </a:rPr>
                      </a:br>
                      <a:r>
                        <a:rPr lang="en-GB" sz="1400" b="0" i="0" dirty="0">
                          <a:solidFill>
                            <a:schemeClr val="bg1">
                              <a:lumMod val="50000"/>
                            </a:schemeClr>
                          </a:solidFill>
                          <a:effectLst/>
                          <a:latin typeface="+mn-lt"/>
                        </a:rPr>
                        <a:t>manufacturing</a:t>
                      </a:r>
                    </a:p>
                    <a:p>
                      <a:pPr marL="0" lvl="0" indent="0" algn="ctr" rtl="0">
                        <a:lnSpc>
                          <a:spcPct val="90000"/>
                        </a:lnSpc>
                        <a:spcBef>
                          <a:spcPts val="300"/>
                        </a:spcBef>
                        <a:spcAft>
                          <a:spcPts val="820"/>
                        </a:spcAft>
                        <a:buFont typeface="Symbol" pitchFamily="2" charset="2"/>
                        <a:buNone/>
                      </a:pPr>
                      <a:r>
                        <a:rPr lang="en-GB" sz="1400" b="0" i="0" dirty="0">
                          <a:solidFill>
                            <a:schemeClr val="tx2">
                              <a:lumMod val="75000"/>
                            </a:schemeClr>
                          </a:solidFill>
                          <a:effectLst/>
                          <a:latin typeface="+mn-lt"/>
                        </a:rPr>
                        <a:t>Artificial intelligence</a:t>
                      </a:r>
                    </a:p>
                    <a:p>
                      <a:pPr marL="0" marR="0" lvl="0" indent="0" algn="ctr" defTabSz="742950" rtl="0" eaLnBrk="1" fontAlgn="auto" latinLnBrk="0" hangingPunct="1">
                        <a:lnSpc>
                          <a:spcPct val="90000"/>
                        </a:lnSpc>
                        <a:spcBef>
                          <a:spcPts val="0"/>
                        </a:spcBef>
                        <a:spcAft>
                          <a:spcPts val="820"/>
                        </a:spcAft>
                        <a:buClrTx/>
                        <a:buSzTx/>
                        <a:buFont typeface="Symbol" pitchFamily="2" charset="2"/>
                        <a:buNone/>
                        <a:tabLst/>
                        <a:defRPr/>
                      </a:pPr>
                      <a:r>
                        <a:rPr lang="en-GB" sz="1400" b="0" i="0" dirty="0">
                          <a:solidFill>
                            <a:schemeClr val="bg1">
                              <a:lumMod val="50000"/>
                            </a:schemeClr>
                          </a:solidFill>
                          <a:effectLst/>
                          <a:latin typeface="+mn-lt"/>
                        </a:rPr>
                        <a:t>Autonomous</a:t>
                      </a:r>
                      <a:br>
                        <a:rPr lang="en-GB" sz="1400" b="0" i="0" dirty="0">
                          <a:solidFill>
                            <a:schemeClr val="bg1">
                              <a:lumMod val="50000"/>
                            </a:schemeClr>
                          </a:solidFill>
                          <a:effectLst/>
                          <a:latin typeface="+mn-lt"/>
                        </a:rPr>
                      </a:br>
                      <a:r>
                        <a:rPr lang="en-GB" sz="1400" b="0" i="0" dirty="0">
                          <a:solidFill>
                            <a:schemeClr val="bg1">
                              <a:lumMod val="50000"/>
                            </a:schemeClr>
                          </a:solidFill>
                          <a:effectLst/>
                          <a:latin typeface="+mn-lt"/>
                        </a:rPr>
                        <a:t>road vehicles</a:t>
                      </a:r>
                    </a:p>
                    <a:p>
                      <a:pPr marL="0" marR="0" lvl="0" indent="0" algn="ctr" defTabSz="742950" rtl="0" eaLnBrk="1" fontAlgn="auto" latinLnBrk="0" hangingPunct="1">
                        <a:lnSpc>
                          <a:spcPct val="90000"/>
                        </a:lnSpc>
                        <a:spcBef>
                          <a:spcPts val="0"/>
                        </a:spcBef>
                        <a:spcAft>
                          <a:spcPts val="820"/>
                        </a:spcAft>
                        <a:buClrTx/>
                        <a:buSzTx/>
                        <a:buFont typeface="Symbol" pitchFamily="2" charset="2"/>
                        <a:buNone/>
                        <a:tabLst/>
                        <a:defRPr/>
                      </a:pPr>
                      <a:r>
                        <a:rPr lang="en-GB" sz="1400" b="0" i="0" dirty="0">
                          <a:solidFill>
                            <a:schemeClr val="tx2">
                              <a:lumMod val="75000"/>
                            </a:schemeClr>
                          </a:solidFill>
                          <a:effectLst/>
                          <a:latin typeface="+mn-lt"/>
                        </a:rPr>
                        <a:t>Big data</a:t>
                      </a:r>
                    </a:p>
                    <a:p>
                      <a:pPr marL="0" marR="0" lvl="0" indent="0" algn="ctr" defTabSz="742950" rtl="0" eaLnBrk="1" fontAlgn="auto" latinLnBrk="0" hangingPunct="1">
                        <a:lnSpc>
                          <a:spcPct val="90000"/>
                        </a:lnSpc>
                        <a:spcBef>
                          <a:spcPts val="0"/>
                        </a:spcBef>
                        <a:spcAft>
                          <a:spcPts val="820"/>
                        </a:spcAft>
                        <a:buClrTx/>
                        <a:buSzTx/>
                        <a:buFont typeface="Symbol" pitchFamily="2" charset="2"/>
                        <a:buNone/>
                        <a:tabLst/>
                        <a:defRPr/>
                      </a:pPr>
                      <a:r>
                        <a:rPr lang="en-GB" sz="1400" b="0" i="0" dirty="0">
                          <a:solidFill>
                            <a:schemeClr val="bg1">
                              <a:lumMod val="50000"/>
                            </a:schemeClr>
                          </a:solidFill>
                          <a:effectLst/>
                          <a:latin typeface="+mn-lt"/>
                        </a:rPr>
                        <a:t>Blockchain</a:t>
                      </a:r>
                    </a:p>
                    <a:p>
                      <a:pPr marL="0" marR="0" lvl="0" indent="0" algn="ctr" defTabSz="742950" rtl="0" eaLnBrk="1" fontAlgn="auto" latinLnBrk="0" hangingPunct="1">
                        <a:lnSpc>
                          <a:spcPct val="90000"/>
                        </a:lnSpc>
                        <a:spcBef>
                          <a:spcPts val="0"/>
                        </a:spcBef>
                        <a:spcAft>
                          <a:spcPts val="820"/>
                        </a:spcAft>
                        <a:buClrTx/>
                        <a:buSzTx/>
                        <a:buFont typeface="Symbol" pitchFamily="2" charset="2"/>
                        <a:buNone/>
                        <a:tabLst/>
                        <a:defRPr/>
                      </a:pPr>
                      <a:r>
                        <a:rPr lang="en-GB" sz="1400" b="0" i="0" dirty="0">
                          <a:solidFill>
                            <a:schemeClr val="tx2">
                              <a:lumMod val="75000"/>
                            </a:schemeClr>
                          </a:solidFill>
                          <a:effectLst/>
                          <a:latin typeface="+mn-lt"/>
                        </a:rPr>
                        <a:t>Digital agriculture</a:t>
                      </a:r>
                    </a:p>
                    <a:p>
                      <a:pPr marL="0" lvl="0" indent="0" algn="ctr">
                        <a:lnSpc>
                          <a:spcPct val="90000"/>
                        </a:lnSpc>
                        <a:spcAft>
                          <a:spcPts val="820"/>
                        </a:spcAft>
                        <a:buFont typeface="Symbol" pitchFamily="2" charset="2"/>
                        <a:buNone/>
                      </a:pPr>
                      <a:r>
                        <a:rPr lang="en-GB" sz="1400" b="0" i="0" dirty="0">
                          <a:solidFill>
                            <a:schemeClr val="bg1">
                              <a:lumMod val="50000"/>
                            </a:schemeClr>
                          </a:solidFill>
                          <a:effectLst/>
                          <a:latin typeface="+mn-lt"/>
                        </a:rPr>
                        <a:t>Gene editing</a:t>
                      </a:r>
                    </a:p>
                    <a:p>
                      <a:pPr marL="0" marR="0" lvl="0" indent="0" algn="ctr" defTabSz="742950" rtl="0" eaLnBrk="1" fontAlgn="auto" latinLnBrk="0" hangingPunct="1">
                        <a:lnSpc>
                          <a:spcPct val="90000"/>
                        </a:lnSpc>
                        <a:spcBef>
                          <a:spcPts val="0"/>
                        </a:spcBef>
                        <a:spcAft>
                          <a:spcPts val="820"/>
                        </a:spcAft>
                        <a:buClrTx/>
                        <a:buSzTx/>
                        <a:buFont typeface="Symbol" pitchFamily="2" charset="2"/>
                        <a:buNone/>
                        <a:tabLst/>
                        <a:defRPr/>
                      </a:pPr>
                      <a:r>
                        <a:rPr lang="en-GB" sz="1400" b="0" i="0" dirty="0">
                          <a:solidFill>
                            <a:schemeClr val="tx2">
                              <a:lumMod val="75000"/>
                            </a:schemeClr>
                          </a:solidFill>
                          <a:effectLst/>
                          <a:latin typeface="+mn-lt"/>
                        </a:rPr>
                        <a:t>Internet of things</a:t>
                      </a:r>
                    </a:p>
                    <a:p>
                      <a:pPr marL="0" marR="0" lvl="0" indent="0" algn="ctr" defTabSz="742950" rtl="0" eaLnBrk="1" fontAlgn="auto" latinLnBrk="0" hangingPunct="1">
                        <a:lnSpc>
                          <a:spcPct val="90000"/>
                        </a:lnSpc>
                        <a:spcBef>
                          <a:spcPts val="0"/>
                        </a:spcBef>
                        <a:spcAft>
                          <a:spcPts val="820"/>
                        </a:spcAft>
                        <a:buClrTx/>
                        <a:buSzTx/>
                        <a:buFont typeface="Symbol" pitchFamily="2" charset="2"/>
                        <a:buNone/>
                        <a:tabLst/>
                        <a:defRPr/>
                      </a:pPr>
                      <a:r>
                        <a:rPr lang="en-GB" sz="1400" b="0" i="0" dirty="0">
                          <a:solidFill>
                            <a:schemeClr val="bg1">
                              <a:lumMod val="50000"/>
                            </a:schemeClr>
                          </a:solidFill>
                          <a:effectLst/>
                          <a:latin typeface="+mn-lt"/>
                        </a:rPr>
                        <a:t>The microbiome</a:t>
                      </a:r>
                    </a:p>
                    <a:p>
                      <a:pPr marL="0" marR="0" lvl="0" indent="0" algn="ctr" defTabSz="742950" rtl="0" eaLnBrk="1" fontAlgn="auto" latinLnBrk="0" hangingPunct="1">
                        <a:lnSpc>
                          <a:spcPct val="90000"/>
                        </a:lnSpc>
                        <a:spcBef>
                          <a:spcPts val="0"/>
                        </a:spcBef>
                        <a:spcAft>
                          <a:spcPts val="820"/>
                        </a:spcAft>
                        <a:buClrTx/>
                        <a:buSzTx/>
                        <a:buFont typeface="Symbol" pitchFamily="2" charset="2"/>
                        <a:buNone/>
                        <a:tabLst/>
                        <a:defRPr/>
                      </a:pPr>
                      <a:r>
                        <a:rPr lang="en-GB" sz="1400" b="0" i="0" dirty="0">
                          <a:solidFill>
                            <a:schemeClr val="tx2">
                              <a:lumMod val="75000"/>
                            </a:schemeClr>
                          </a:solidFill>
                          <a:effectLst/>
                          <a:latin typeface="+mn-lt"/>
                        </a:rPr>
                        <a:t>New (augmented</a:t>
                      </a:r>
                      <a:br>
                        <a:rPr lang="en-GB" sz="1400" b="0" i="0" dirty="0">
                          <a:solidFill>
                            <a:schemeClr val="tx2">
                              <a:lumMod val="75000"/>
                            </a:schemeClr>
                          </a:solidFill>
                          <a:effectLst/>
                          <a:latin typeface="+mn-lt"/>
                        </a:rPr>
                      </a:br>
                      <a:r>
                        <a:rPr lang="en-GB" sz="1400" b="0" i="0" dirty="0">
                          <a:solidFill>
                            <a:schemeClr val="tx2">
                              <a:lumMod val="75000"/>
                            </a:schemeClr>
                          </a:solidFill>
                          <a:effectLst/>
                          <a:latin typeface="+mn-lt"/>
                        </a:rPr>
                        <a:t>&amp; virtual) realities</a:t>
                      </a:r>
                    </a:p>
                    <a:p>
                      <a:pPr marL="0" marR="0" lvl="0" indent="0" algn="ctr" defTabSz="742950" rtl="0" eaLnBrk="1" fontAlgn="auto" latinLnBrk="0" hangingPunct="1">
                        <a:lnSpc>
                          <a:spcPct val="90000"/>
                        </a:lnSpc>
                        <a:spcBef>
                          <a:spcPts val="0"/>
                        </a:spcBef>
                        <a:spcAft>
                          <a:spcPts val="820"/>
                        </a:spcAft>
                        <a:buClrTx/>
                        <a:buSzTx/>
                        <a:buFont typeface="Symbol" pitchFamily="2" charset="2"/>
                        <a:buNone/>
                        <a:tabLst/>
                        <a:defRPr/>
                      </a:pPr>
                      <a:r>
                        <a:rPr lang="en-GB" sz="1400" b="0" i="0" dirty="0">
                          <a:solidFill>
                            <a:schemeClr val="bg1">
                              <a:lumMod val="50000"/>
                            </a:schemeClr>
                          </a:solidFill>
                          <a:effectLst/>
                          <a:latin typeface="+mn-lt"/>
                        </a:rPr>
                        <a:t>Next generation robotics</a:t>
                      </a:r>
                    </a:p>
                    <a:p>
                      <a:pPr marL="0" lvl="0" indent="0" algn="ctr">
                        <a:lnSpc>
                          <a:spcPct val="90000"/>
                        </a:lnSpc>
                        <a:spcAft>
                          <a:spcPts val="820"/>
                        </a:spcAft>
                        <a:buFont typeface="Symbol" pitchFamily="2" charset="2"/>
                        <a:buNone/>
                      </a:pPr>
                      <a:r>
                        <a:rPr lang="en-GB" sz="1400" b="0" i="0" dirty="0">
                          <a:solidFill>
                            <a:schemeClr val="tx2">
                              <a:lumMod val="75000"/>
                            </a:schemeClr>
                          </a:solidFill>
                          <a:effectLst/>
                          <a:latin typeface="+mn-lt"/>
                        </a:rPr>
                        <a:t>Unmanned</a:t>
                      </a:r>
                      <a:br>
                        <a:rPr lang="en-GB" sz="1400" b="0" i="0" dirty="0">
                          <a:solidFill>
                            <a:schemeClr val="tx2">
                              <a:lumMod val="75000"/>
                            </a:schemeClr>
                          </a:solidFill>
                          <a:effectLst/>
                          <a:latin typeface="+mn-lt"/>
                        </a:rPr>
                      </a:br>
                      <a:r>
                        <a:rPr lang="en-GB" sz="1400" b="0" i="0" dirty="0">
                          <a:solidFill>
                            <a:schemeClr val="tx2">
                              <a:lumMod val="75000"/>
                            </a:schemeClr>
                          </a:solidFill>
                          <a:effectLst/>
                          <a:latin typeface="+mn-lt"/>
                        </a:rPr>
                        <a:t>aviation systems</a:t>
                      </a:r>
                      <a:endParaRPr lang="en-GB" sz="1400" b="0" i="0" dirty="0">
                        <a:solidFill>
                          <a:schemeClr val="tx2">
                            <a:lumMod val="75000"/>
                          </a:schemeClr>
                        </a:solidFill>
                        <a:effectLst/>
                        <a:latin typeface="+mn-lt"/>
                        <a:ea typeface="DengXian" panose="02010600030101010101" pitchFamily="2" charset="-122"/>
                        <a:cs typeface="Arial" panose="020B0604020202020204" pitchFamily="34" charset="0"/>
                      </a:endParaRPr>
                    </a:p>
                  </a:txBody>
                  <a:tcPr marL="27000" marR="27000" marT="87750" marB="8775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4F9FE">
                        <a:alpha val="39608"/>
                      </a:srgbClr>
                    </a:solidFill>
                  </a:tcPr>
                </a:tc>
                <a:extLst>
                  <a:ext uri="{0D108BD9-81ED-4DB2-BD59-A6C34878D82A}">
                    <a16:rowId xmlns:a16="http://schemas.microsoft.com/office/drawing/2014/main" xmlns="" val="2154493702"/>
                  </a:ext>
                </a:extLst>
              </a:tr>
            </a:tbl>
          </a:graphicData>
        </a:graphic>
      </p:graphicFrame>
      <p:sp>
        <p:nvSpPr>
          <p:cNvPr id="8" name="Rectangle 7">
            <a:extLst>
              <a:ext uri="{FF2B5EF4-FFF2-40B4-BE49-F238E27FC236}">
                <a16:creationId xmlns:a16="http://schemas.microsoft.com/office/drawing/2014/main" xmlns="" id="{72CD2541-8649-4142-96B8-33B2BC1EA2CF}"/>
              </a:ext>
            </a:extLst>
          </p:cNvPr>
          <p:cNvSpPr/>
          <p:nvPr/>
        </p:nvSpPr>
        <p:spPr>
          <a:xfrm>
            <a:off x="4896036" y="4878400"/>
            <a:ext cx="3834426" cy="1631216"/>
          </a:xfrm>
          <a:prstGeom prst="rect">
            <a:avLst/>
          </a:prstGeom>
        </p:spPr>
        <p:txBody>
          <a:bodyPr wrap="square">
            <a:spAutoFit/>
          </a:bodyPr>
          <a:lstStyle/>
          <a:p>
            <a:pPr algn="ctr">
              <a:spcAft>
                <a:spcPts val="1800"/>
              </a:spcAft>
            </a:pPr>
            <a:r>
              <a:rPr lang="en-GB" sz="2000" i="1" dirty="0">
                <a:solidFill>
                  <a:srgbClr val="FF9100"/>
                </a:solidFill>
                <a:ea typeface="Calibri" charset="0"/>
                <a:cs typeface="Calibri" charset="0"/>
              </a:rPr>
              <a:t>Could someone with no legacy obligations, sufficient money, and knowledge of your industry, meet </a:t>
            </a:r>
            <a:br>
              <a:rPr lang="en-GB" sz="2000" i="1" dirty="0">
                <a:solidFill>
                  <a:srgbClr val="FF9100"/>
                </a:solidFill>
                <a:ea typeface="Calibri" charset="0"/>
                <a:cs typeface="Calibri" charset="0"/>
              </a:rPr>
            </a:br>
            <a:r>
              <a:rPr lang="en-GB" sz="2000" i="1" dirty="0">
                <a:solidFill>
                  <a:srgbClr val="FF9100"/>
                </a:solidFill>
                <a:ea typeface="Calibri" charset="0"/>
                <a:cs typeface="Calibri" charset="0"/>
              </a:rPr>
              <a:t>the same societal needs as your business… </a:t>
            </a:r>
            <a:r>
              <a:rPr lang="en-GB" sz="2000" b="1" i="1" dirty="0">
                <a:solidFill>
                  <a:srgbClr val="FF9100"/>
                </a:solidFill>
                <a:ea typeface="Calibri" charset="0"/>
                <a:cs typeface="Calibri" charset="0"/>
              </a:rPr>
              <a:t>but in a Future-Fit way?</a:t>
            </a:r>
          </a:p>
        </p:txBody>
      </p:sp>
      <p:pic>
        <p:nvPicPr>
          <p:cNvPr id="7" name="Picture 3"/>
          <p:cNvPicPr>
            <a:picLocks noChangeAspect="1"/>
          </p:cNvPicPr>
          <p:nvPr/>
        </p:nvPicPr>
        <p:blipFill>
          <a:blip r:embed="rId3"/>
          <a:stretch>
            <a:fillRect/>
          </a:stretch>
        </p:blipFill>
        <p:spPr>
          <a:xfrm>
            <a:off x="4978303" y="1103712"/>
            <a:ext cx="3669892" cy="3669892"/>
          </a:xfrm>
          <a:prstGeom prst="rect">
            <a:avLst/>
          </a:prstGeom>
        </p:spPr>
      </p:pic>
    </p:spTree>
    <p:extLst>
      <p:ext uri="{BB962C8B-B14F-4D97-AF65-F5344CB8AC3E}">
        <p14:creationId xmlns:p14="http://schemas.microsoft.com/office/powerpoint/2010/main" val="1528240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721C065-F363-8541-818C-3583D630269C}"/>
              </a:ext>
            </a:extLst>
          </p:cNvPr>
          <p:cNvSpPr/>
          <p:nvPr/>
        </p:nvSpPr>
        <p:spPr>
          <a:xfrm>
            <a:off x="1709682" y="908720"/>
            <a:ext cx="2646294" cy="2448272"/>
          </a:xfrm>
          <a:prstGeom prst="rect">
            <a:avLst/>
          </a:prstGeom>
          <a:solidFill>
            <a:schemeClr val="bg1">
              <a:lumMod val="8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Aft>
                <a:spcPts val="600"/>
              </a:spcAft>
            </a:pPr>
            <a:endParaRPr lang="en-US" i="1" dirty="0">
              <a:solidFill>
                <a:srgbClr val="FFFFFF"/>
              </a:solidFill>
              <a:cs typeface="Calibri" panose="020F0502020204030204" pitchFamily="34" charset="0"/>
            </a:endParaRPr>
          </a:p>
        </p:txBody>
      </p:sp>
      <p:sp>
        <p:nvSpPr>
          <p:cNvPr id="20" name="Rectangle 19">
            <a:extLst>
              <a:ext uri="{FF2B5EF4-FFF2-40B4-BE49-F238E27FC236}">
                <a16:creationId xmlns:a16="http://schemas.microsoft.com/office/drawing/2014/main" xmlns="" id="{84248606-4A31-2C4C-8742-4011DCC2EB57}"/>
              </a:ext>
            </a:extLst>
          </p:cNvPr>
          <p:cNvSpPr/>
          <p:nvPr/>
        </p:nvSpPr>
        <p:spPr>
          <a:xfrm>
            <a:off x="4355976" y="908720"/>
            <a:ext cx="2646294" cy="2448272"/>
          </a:xfrm>
          <a:prstGeom prst="rect">
            <a:avLst/>
          </a:prstGeom>
          <a:solidFill>
            <a:schemeClr val="bg1">
              <a:lumMod val="8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Aft>
                <a:spcPts val="600"/>
              </a:spcAft>
            </a:pPr>
            <a:endParaRPr lang="en-US" i="1" dirty="0">
              <a:solidFill>
                <a:srgbClr val="FFFFFF"/>
              </a:solidFill>
              <a:cs typeface="Calibri" panose="020F0502020204030204" pitchFamily="34" charset="0"/>
            </a:endParaRPr>
          </a:p>
        </p:txBody>
      </p:sp>
      <p:sp>
        <p:nvSpPr>
          <p:cNvPr id="22" name="Rectangle 21">
            <a:extLst>
              <a:ext uri="{FF2B5EF4-FFF2-40B4-BE49-F238E27FC236}">
                <a16:creationId xmlns:a16="http://schemas.microsoft.com/office/drawing/2014/main" xmlns="" id="{3CD557FF-3A82-5D48-A39A-56A355C4EE72}"/>
              </a:ext>
            </a:extLst>
          </p:cNvPr>
          <p:cNvSpPr/>
          <p:nvPr/>
        </p:nvSpPr>
        <p:spPr>
          <a:xfrm>
            <a:off x="4355976" y="3356992"/>
            <a:ext cx="2646294" cy="2448272"/>
          </a:xfrm>
          <a:prstGeom prst="rect">
            <a:avLst/>
          </a:prstGeom>
          <a:solidFill>
            <a:schemeClr val="bg1">
              <a:lumMod val="8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Aft>
                <a:spcPts val="600"/>
              </a:spcAft>
            </a:pPr>
            <a:endParaRPr lang="en-US" i="1" dirty="0">
              <a:solidFill>
                <a:srgbClr val="FFFFFF"/>
              </a:solidFill>
              <a:cs typeface="Calibri" panose="020F0502020204030204" pitchFamily="34" charset="0"/>
            </a:endParaRPr>
          </a:p>
        </p:txBody>
      </p:sp>
      <p:sp>
        <p:nvSpPr>
          <p:cNvPr id="21" name="Rectangle 20">
            <a:extLst>
              <a:ext uri="{FF2B5EF4-FFF2-40B4-BE49-F238E27FC236}">
                <a16:creationId xmlns:a16="http://schemas.microsoft.com/office/drawing/2014/main" xmlns="" id="{3C37FF57-122C-BA41-B3D6-48C87024855C}"/>
              </a:ext>
            </a:extLst>
          </p:cNvPr>
          <p:cNvSpPr/>
          <p:nvPr/>
        </p:nvSpPr>
        <p:spPr>
          <a:xfrm>
            <a:off x="1709682" y="3356992"/>
            <a:ext cx="2646294" cy="2448272"/>
          </a:xfrm>
          <a:prstGeom prst="rect">
            <a:avLst/>
          </a:prstGeom>
          <a:solidFill>
            <a:schemeClr val="bg1">
              <a:lumMod val="8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Aft>
                <a:spcPts val="600"/>
              </a:spcAft>
            </a:pPr>
            <a:endParaRPr lang="en-US" i="1" dirty="0">
              <a:solidFill>
                <a:srgbClr val="FFFFFF"/>
              </a:solidFill>
              <a:cs typeface="Calibri" panose="020F0502020204030204" pitchFamily="34" charset="0"/>
            </a:endParaRPr>
          </a:p>
        </p:txBody>
      </p:sp>
      <p:sp>
        <p:nvSpPr>
          <p:cNvPr id="11" name="Rectangle 10">
            <a:extLst>
              <a:ext uri="{FF2B5EF4-FFF2-40B4-BE49-F238E27FC236}">
                <a16:creationId xmlns:a16="http://schemas.microsoft.com/office/drawing/2014/main" xmlns="" id="{3A3355D2-DEB2-7643-A25D-A95153FA7C9C}"/>
              </a:ext>
            </a:extLst>
          </p:cNvPr>
          <p:cNvSpPr/>
          <p:nvPr/>
        </p:nvSpPr>
        <p:spPr>
          <a:xfrm>
            <a:off x="1709684" y="3356992"/>
            <a:ext cx="2646293" cy="2448272"/>
          </a:xfrm>
          <a:prstGeom prst="rect">
            <a:avLst/>
          </a:prstGeom>
          <a:solidFill>
            <a:schemeClr val="tx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lnSpc>
                <a:spcPct val="90000"/>
              </a:lnSpc>
              <a:spcAft>
                <a:spcPts val="600"/>
              </a:spcAft>
            </a:pPr>
            <a:r>
              <a:rPr lang="en-US" i="1" dirty="0">
                <a:solidFill>
                  <a:srgbClr val="FFFFFF"/>
                </a:solidFill>
                <a:cs typeface="Calibri" panose="020F0502020204030204" pitchFamily="34" charset="0"/>
              </a:rPr>
              <a:t>Every business must</a:t>
            </a:r>
          </a:p>
          <a:p>
            <a:pPr algn="ctr">
              <a:lnSpc>
                <a:spcPct val="90000"/>
              </a:lnSpc>
              <a:spcAft>
                <a:spcPts val="600"/>
              </a:spcAft>
            </a:pPr>
            <a:r>
              <a:rPr lang="en-US" sz="2400" b="1" dirty="0">
                <a:solidFill>
                  <a:srgbClr val="FFFFFF"/>
                </a:solidFill>
                <a:cs typeface="Calibri" panose="020F0502020204030204" pitchFamily="34" charset="0"/>
              </a:rPr>
              <a:t>eliminate its own negative impact</a:t>
            </a:r>
            <a:endParaRPr lang="en-US" sz="2400" dirty="0">
              <a:solidFill>
                <a:srgbClr val="FFFFFF"/>
              </a:solidFill>
              <a:cs typeface="Calibri" panose="020F0502020204030204" pitchFamily="34" charset="0"/>
            </a:endParaRPr>
          </a:p>
          <a:p>
            <a:pPr algn="ctr">
              <a:lnSpc>
                <a:spcPct val="90000"/>
              </a:lnSpc>
              <a:spcAft>
                <a:spcPts val="600"/>
              </a:spcAft>
            </a:pPr>
            <a:r>
              <a:rPr lang="en-US" i="1" dirty="0">
                <a:solidFill>
                  <a:srgbClr val="FFFFFF"/>
                </a:solidFill>
                <a:cs typeface="Calibri" panose="020F0502020204030204" pitchFamily="34" charset="0"/>
              </a:rPr>
              <a:t>by avoiding all actions </a:t>
            </a:r>
            <a:br>
              <a:rPr lang="en-US" i="1" dirty="0">
                <a:solidFill>
                  <a:srgbClr val="FFFFFF"/>
                </a:solidFill>
                <a:cs typeface="Calibri" panose="020F0502020204030204" pitchFamily="34" charset="0"/>
              </a:rPr>
            </a:br>
            <a:r>
              <a:rPr lang="en-US" i="1" dirty="0">
                <a:solidFill>
                  <a:srgbClr val="FFFFFF"/>
                </a:solidFill>
                <a:cs typeface="Calibri" panose="020F0502020204030204" pitchFamily="34" charset="0"/>
              </a:rPr>
              <a:t>that undermine wellbeing or degrade the environment</a:t>
            </a:r>
          </a:p>
        </p:txBody>
      </p:sp>
      <p:sp>
        <p:nvSpPr>
          <p:cNvPr id="12" name="Rectangle 11">
            <a:extLst>
              <a:ext uri="{FF2B5EF4-FFF2-40B4-BE49-F238E27FC236}">
                <a16:creationId xmlns:a16="http://schemas.microsoft.com/office/drawing/2014/main" xmlns="" id="{ED60993E-C837-7348-89A3-45AC94619588}"/>
              </a:ext>
            </a:extLst>
          </p:cNvPr>
          <p:cNvSpPr/>
          <p:nvPr/>
        </p:nvSpPr>
        <p:spPr>
          <a:xfrm>
            <a:off x="140677" y="3072557"/>
            <a:ext cx="1333464" cy="570726"/>
          </a:xfrm>
          <a:prstGeom prst="rect">
            <a:avLst/>
          </a:prstGeom>
          <a:noFill/>
          <a:ln w="25400" cmpd="sng">
            <a:noFill/>
            <a:prstDash val="solid"/>
          </a:ln>
          <a:effectLst/>
        </p:spPr>
        <p:style>
          <a:lnRef idx="2">
            <a:schemeClr val="accent6"/>
          </a:lnRef>
          <a:fillRef idx="1">
            <a:schemeClr val="lt1"/>
          </a:fillRef>
          <a:effectRef idx="0">
            <a:schemeClr val="accent6"/>
          </a:effectRef>
          <a:fontRef idx="minor">
            <a:schemeClr val="dk1"/>
          </a:fontRef>
        </p:style>
        <p:txBody>
          <a:bodyPr wrap="square" lIns="0" tIns="0" rIns="0" bIns="0" rtlCol="0" anchor="ctr" anchorCtr="0">
            <a:noAutofit/>
          </a:bodyPr>
          <a:lstStyle/>
          <a:p>
            <a:pPr algn="ctr">
              <a:lnSpc>
                <a:spcPct val="90000"/>
              </a:lnSpc>
              <a:spcAft>
                <a:spcPts val="600"/>
              </a:spcAft>
            </a:pPr>
            <a:r>
              <a:rPr lang="en-GB" sz="2800" b="1" dirty="0">
                <a:solidFill>
                  <a:srgbClr val="FFFFFF">
                    <a:lumMod val="65000"/>
                  </a:srgbClr>
                </a:solidFill>
                <a:ea typeface="Calibri" charset="0"/>
                <a:cs typeface="Calibri" charset="0"/>
              </a:rPr>
              <a:t>Direct</a:t>
            </a:r>
            <a:br>
              <a:rPr lang="en-GB" sz="2800" b="1" dirty="0">
                <a:solidFill>
                  <a:srgbClr val="FFFFFF">
                    <a:lumMod val="65000"/>
                  </a:srgbClr>
                </a:solidFill>
                <a:ea typeface="Calibri" charset="0"/>
                <a:cs typeface="Calibri" charset="0"/>
              </a:rPr>
            </a:br>
            <a:r>
              <a:rPr lang="en-GB" sz="2800" b="1" dirty="0">
                <a:solidFill>
                  <a:srgbClr val="FFFFFF">
                    <a:lumMod val="65000"/>
                  </a:srgbClr>
                </a:solidFill>
                <a:ea typeface="Calibri" charset="0"/>
                <a:cs typeface="Calibri" charset="0"/>
              </a:rPr>
              <a:t>business</a:t>
            </a:r>
            <a:br>
              <a:rPr lang="en-GB" sz="2800" b="1" dirty="0">
                <a:solidFill>
                  <a:srgbClr val="FFFFFF">
                    <a:lumMod val="65000"/>
                  </a:srgbClr>
                </a:solidFill>
                <a:ea typeface="Calibri" charset="0"/>
                <a:cs typeface="Calibri" charset="0"/>
              </a:rPr>
            </a:br>
            <a:r>
              <a:rPr lang="en-GB" sz="2800" b="1" dirty="0">
                <a:solidFill>
                  <a:srgbClr val="FFFFFF">
                    <a:lumMod val="65000"/>
                  </a:srgbClr>
                </a:solidFill>
                <a:ea typeface="Calibri" charset="0"/>
                <a:cs typeface="Calibri" charset="0"/>
              </a:rPr>
              <a:t>impact</a:t>
            </a:r>
            <a:endParaRPr lang="en-GB" sz="2800" i="1" dirty="0">
              <a:solidFill>
                <a:srgbClr val="FFFFFF">
                  <a:lumMod val="65000"/>
                </a:srgbClr>
              </a:solidFill>
              <a:ea typeface="Calibri" charset="0"/>
              <a:cs typeface="Calibri" charset="0"/>
            </a:endParaRPr>
          </a:p>
        </p:txBody>
      </p:sp>
      <p:sp>
        <p:nvSpPr>
          <p:cNvPr id="13" name="Rectangle 12">
            <a:extLst>
              <a:ext uri="{FF2B5EF4-FFF2-40B4-BE49-F238E27FC236}">
                <a16:creationId xmlns:a16="http://schemas.microsoft.com/office/drawing/2014/main" xmlns="" id="{9187B0AC-A296-1248-8F6E-91926E73A509}"/>
              </a:ext>
            </a:extLst>
          </p:cNvPr>
          <p:cNvSpPr>
            <a:spLocks noChangeAspect="1"/>
          </p:cNvSpPr>
          <p:nvPr/>
        </p:nvSpPr>
        <p:spPr>
          <a:xfrm>
            <a:off x="2411760" y="5875531"/>
            <a:ext cx="3888432" cy="648072"/>
          </a:xfrm>
          <a:prstGeom prst="rect">
            <a:avLst/>
          </a:prstGeom>
          <a:noFill/>
          <a:ln w="25400" cmpd="sng">
            <a:noFill/>
            <a:prstDash val="solid"/>
          </a:ln>
          <a:effectLst/>
        </p:spPr>
        <p:style>
          <a:lnRef idx="2">
            <a:schemeClr val="accent6"/>
          </a:lnRef>
          <a:fillRef idx="1">
            <a:schemeClr val="lt1"/>
          </a:fillRef>
          <a:effectRef idx="0">
            <a:schemeClr val="accent6"/>
          </a:effectRef>
          <a:fontRef idx="minor">
            <a:schemeClr val="dk1"/>
          </a:fontRef>
        </p:style>
        <p:txBody>
          <a:bodyPr wrap="square" lIns="115406" tIns="0" rIns="115406" bIns="0" rtlCol="0" anchor="ctr" anchorCtr="0">
            <a:noAutofit/>
          </a:bodyPr>
          <a:lstStyle/>
          <a:p>
            <a:pPr algn="ctr"/>
            <a:r>
              <a:rPr lang="en-GB" sz="2800" b="1" dirty="0">
                <a:solidFill>
                  <a:srgbClr val="FFFFFF">
                    <a:lumMod val="65000"/>
                  </a:srgbClr>
                </a:solidFill>
                <a:ea typeface="Calibri" charset="0"/>
                <a:cs typeface="Calibri" charset="0"/>
              </a:rPr>
              <a:t>Negative impact</a:t>
            </a:r>
          </a:p>
        </p:txBody>
      </p:sp>
      <p:sp>
        <p:nvSpPr>
          <p:cNvPr id="14" name="Rectangle 13">
            <a:extLst>
              <a:ext uri="{FF2B5EF4-FFF2-40B4-BE49-F238E27FC236}">
                <a16:creationId xmlns:a16="http://schemas.microsoft.com/office/drawing/2014/main" xmlns="" id="{C80407EE-379D-A240-A0BE-E99AD1534F52}"/>
              </a:ext>
            </a:extLst>
          </p:cNvPr>
          <p:cNvSpPr>
            <a:spLocks noChangeAspect="1"/>
          </p:cNvSpPr>
          <p:nvPr/>
        </p:nvSpPr>
        <p:spPr>
          <a:xfrm>
            <a:off x="2411760" y="188642"/>
            <a:ext cx="3888432" cy="646331"/>
          </a:xfrm>
          <a:prstGeom prst="rect">
            <a:avLst/>
          </a:prstGeom>
          <a:noFill/>
          <a:ln w="25400" cmpd="sng">
            <a:noFill/>
            <a:prstDash val="solid"/>
          </a:ln>
          <a:effectLst/>
        </p:spPr>
        <p:style>
          <a:lnRef idx="2">
            <a:schemeClr val="accent6"/>
          </a:lnRef>
          <a:fillRef idx="1">
            <a:schemeClr val="lt1"/>
          </a:fillRef>
          <a:effectRef idx="0">
            <a:schemeClr val="accent6"/>
          </a:effectRef>
          <a:fontRef idx="minor">
            <a:schemeClr val="dk1"/>
          </a:fontRef>
        </p:style>
        <p:txBody>
          <a:bodyPr wrap="square" lIns="115406" tIns="0" rIns="115406" bIns="0" rtlCol="0" anchor="ctr" anchorCtr="0">
            <a:noAutofit/>
          </a:bodyPr>
          <a:lstStyle/>
          <a:p>
            <a:pPr algn="ctr"/>
            <a:r>
              <a:rPr lang="en-GB" sz="2800" b="1" dirty="0">
                <a:solidFill>
                  <a:srgbClr val="FFFFFF">
                    <a:lumMod val="65000"/>
                  </a:srgbClr>
                </a:solidFill>
                <a:ea typeface="Calibri" charset="0"/>
                <a:cs typeface="Calibri" charset="0"/>
              </a:rPr>
              <a:t>Positive impact</a:t>
            </a:r>
            <a:endParaRPr lang="en-GB" sz="2000" dirty="0">
              <a:solidFill>
                <a:srgbClr val="FFFFFF">
                  <a:lumMod val="65000"/>
                </a:srgbClr>
              </a:solidFill>
              <a:ea typeface="Calibri" charset="0"/>
              <a:cs typeface="Calibri" charset="0"/>
            </a:endParaRPr>
          </a:p>
        </p:txBody>
      </p:sp>
      <p:sp>
        <p:nvSpPr>
          <p:cNvPr id="15" name="Rectangle 14">
            <a:extLst>
              <a:ext uri="{FF2B5EF4-FFF2-40B4-BE49-F238E27FC236}">
                <a16:creationId xmlns:a16="http://schemas.microsoft.com/office/drawing/2014/main" xmlns="" id="{B3E2A2ED-8B57-C542-B2A1-6B664967A72D}"/>
              </a:ext>
            </a:extLst>
          </p:cNvPr>
          <p:cNvSpPr/>
          <p:nvPr/>
        </p:nvSpPr>
        <p:spPr>
          <a:xfrm>
            <a:off x="7237814" y="3072557"/>
            <a:ext cx="1476339" cy="570726"/>
          </a:xfrm>
          <a:prstGeom prst="rect">
            <a:avLst/>
          </a:prstGeom>
          <a:noFill/>
          <a:ln w="25400" cmpd="sng">
            <a:noFill/>
            <a:prstDash val="solid"/>
          </a:ln>
          <a:effectLst/>
        </p:spPr>
        <p:style>
          <a:lnRef idx="2">
            <a:schemeClr val="accent6"/>
          </a:lnRef>
          <a:fillRef idx="1">
            <a:schemeClr val="lt1"/>
          </a:fillRef>
          <a:effectRef idx="0">
            <a:schemeClr val="accent6"/>
          </a:effectRef>
          <a:fontRef idx="minor">
            <a:schemeClr val="dk1"/>
          </a:fontRef>
        </p:style>
        <p:txBody>
          <a:bodyPr wrap="square" lIns="0" tIns="0" rIns="0" bIns="0" rtlCol="0" anchor="ctr" anchorCtr="0">
            <a:noAutofit/>
          </a:bodyPr>
          <a:lstStyle/>
          <a:p>
            <a:pPr algn="ctr">
              <a:lnSpc>
                <a:spcPct val="90000"/>
              </a:lnSpc>
              <a:spcAft>
                <a:spcPts val="600"/>
              </a:spcAft>
            </a:pPr>
            <a:r>
              <a:rPr lang="en-GB" sz="2800" b="1" dirty="0">
                <a:solidFill>
                  <a:srgbClr val="FFFFFF">
                    <a:lumMod val="65000"/>
                  </a:srgbClr>
                </a:solidFill>
                <a:ea typeface="Calibri" charset="0"/>
                <a:cs typeface="Calibri" charset="0"/>
              </a:rPr>
              <a:t>Indirect </a:t>
            </a:r>
            <a:br>
              <a:rPr lang="en-GB" sz="2800" b="1" dirty="0">
                <a:solidFill>
                  <a:srgbClr val="FFFFFF">
                    <a:lumMod val="65000"/>
                  </a:srgbClr>
                </a:solidFill>
                <a:ea typeface="Calibri" charset="0"/>
                <a:cs typeface="Calibri" charset="0"/>
              </a:rPr>
            </a:br>
            <a:r>
              <a:rPr lang="en-GB" sz="2800" b="1" dirty="0">
                <a:solidFill>
                  <a:srgbClr val="FFFFFF">
                    <a:lumMod val="65000"/>
                  </a:srgbClr>
                </a:solidFill>
                <a:ea typeface="Calibri" charset="0"/>
                <a:cs typeface="Calibri" charset="0"/>
              </a:rPr>
              <a:t>business</a:t>
            </a:r>
            <a:br>
              <a:rPr lang="en-GB" sz="2800" b="1" dirty="0">
                <a:solidFill>
                  <a:srgbClr val="FFFFFF">
                    <a:lumMod val="65000"/>
                  </a:srgbClr>
                </a:solidFill>
                <a:ea typeface="Calibri" charset="0"/>
                <a:cs typeface="Calibri" charset="0"/>
              </a:rPr>
            </a:br>
            <a:r>
              <a:rPr lang="en-GB" sz="2800" b="1" dirty="0">
                <a:solidFill>
                  <a:srgbClr val="FFFFFF">
                    <a:lumMod val="65000"/>
                  </a:srgbClr>
                </a:solidFill>
                <a:ea typeface="Calibri" charset="0"/>
                <a:cs typeface="Calibri" charset="0"/>
              </a:rPr>
              <a:t>impact</a:t>
            </a:r>
          </a:p>
        </p:txBody>
      </p:sp>
      <p:cxnSp>
        <p:nvCxnSpPr>
          <p:cNvPr id="16" name="Straight Arrow Connector 15">
            <a:extLst>
              <a:ext uri="{FF2B5EF4-FFF2-40B4-BE49-F238E27FC236}">
                <a16:creationId xmlns:a16="http://schemas.microsoft.com/office/drawing/2014/main" xmlns="" id="{7D2CF55F-03AA-8240-979A-156756F56934}"/>
              </a:ext>
            </a:extLst>
          </p:cNvPr>
          <p:cNvCxnSpPr>
            <a:cxnSpLocks/>
          </p:cNvCxnSpPr>
          <p:nvPr/>
        </p:nvCxnSpPr>
        <p:spPr>
          <a:xfrm>
            <a:off x="4355976" y="906979"/>
            <a:ext cx="0" cy="4896544"/>
          </a:xfrm>
          <a:prstGeom prst="straightConnector1">
            <a:avLst/>
          </a:prstGeom>
          <a:ln w="38100">
            <a:solidFill>
              <a:schemeClr val="bg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xmlns="" id="{780E480D-7E0C-F845-8BAA-31EE05EDCDA1}"/>
              </a:ext>
            </a:extLst>
          </p:cNvPr>
          <p:cNvCxnSpPr>
            <a:cxnSpLocks/>
          </p:cNvCxnSpPr>
          <p:nvPr/>
        </p:nvCxnSpPr>
        <p:spPr>
          <a:xfrm>
            <a:off x="1709682" y="3357920"/>
            <a:ext cx="5292588" cy="0"/>
          </a:xfrm>
          <a:prstGeom prst="straightConnector1">
            <a:avLst/>
          </a:prstGeom>
          <a:ln w="38100">
            <a:solidFill>
              <a:schemeClr val="bg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ECC00AAD-222B-A648-9800-A54A681AE89F}"/>
              </a:ext>
            </a:extLst>
          </p:cNvPr>
          <p:cNvSpPr txBox="1"/>
          <p:nvPr/>
        </p:nvSpPr>
        <p:spPr>
          <a:xfrm>
            <a:off x="8843751" y="6591869"/>
            <a:ext cx="184731" cy="369332"/>
          </a:xfrm>
          <a:prstGeom prst="rect">
            <a:avLst/>
          </a:prstGeom>
          <a:noFill/>
        </p:spPr>
        <p:txBody>
          <a:bodyPr wrap="none" rtlCol="0">
            <a:spAutoFit/>
          </a:bodyPr>
          <a:lstStyle/>
          <a:p>
            <a:endParaRPr lang="en-US" dirty="0">
              <a:solidFill>
                <a:srgbClr val="000000"/>
              </a:solidFill>
            </a:endParaRPr>
          </a:p>
        </p:txBody>
      </p:sp>
      <p:sp>
        <p:nvSpPr>
          <p:cNvPr id="23" name="Title 1">
            <a:extLst>
              <a:ext uri="{FF2B5EF4-FFF2-40B4-BE49-F238E27FC236}">
                <a16:creationId xmlns:a16="http://schemas.microsoft.com/office/drawing/2014/main" xmlns="" id="{3F3C2BB4-B996-FE46-AC26-80775E26E823}"/>
              </a:ext>
            </a:extLst>
          </p:cNvPr>
          <p:cNvSpPr>
            <a:spLocks noGrp="1"/>
          </p:cNvSpPr>
          <p:nvPr>
            <p:ph type="title"/>
          </p:nvPr>
        </p:nvSpPr>
        <p:spPr>
          <a:xfrm>
            <a:off x="251520" y="260648"/>
            <a:ext cx="8263830" cy="432048"/>
          </a:xfrm>
        </p:spPr>
        <p:txBody>
          <a:bodyPr/>
          <a:lstStyle/>
          <a:p>
            <a:r>
              <a:rPr lang="en-GB" dirty="0"/>
              <a:t>A practical tool</a:t>
            </a:r>
            <a:endParaRPr lang="en-US" dirty="0"/>
          </a:p>
        </p:txBody>
      </p:sp>
    </p:spTree>
    <p:extLst>
      <p:ext uri="{BB962C8B-B14F-4D97-AF65-F5344CB8AC3E}">
        <p14:creationId xmlns:p14="http://schemas.microsoft.com/office/powerpoint/2010/main" val="148359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1EFF854D-1F82-2B48-BC88-215C0E068FDE}"/>
              </a:ext>
            </a:extLst>
          </p:cNvPr>
          <p:cNvSpPr/>
          <p:nvPr/>
        </p:nvSpPr>
        <p:spPr>
          <a:xfrm>
            <a:off x="4031940" y="6453336"/>
            <a:ext cx="4752528" cy="288000"/>
          </a:xfrm>
          <a:prstGeom prst="rect">
            <a:avLst/>
          </a:prstGeom>
          <a:solidFill>
            <a:schemeClr val="tx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kern="200" dirty="0">
                <a:solidFill>
                  <a:srgbClr val="58B2CB">
                    <a:lumMod val="50000"/>
                  </a:srgbClr>
                </a:solidFill>
                <a:ea typeface="Calibri" charset="0"/>
                <a:cs typeface="Calibri" charset="0"/>
              </a:rPr>
              <a:t>Business is conducted </a:t>
            </a:r>
            <a:r>
              <a:rPr lang="en-GB" sz="1200" b="1" kern="200" dirty="0">
                <a:solidFill>
                  <a:srgbClr val="58B2CB">
                    <a:lumMod val="50000"/>
                  </a:srgbClr>
                </a:solidFill>
                <a:ea typeface="Calibri" charset="0"/>
                <a:cs typeface="Calibri" charset="0"/>
              </a:rPr>
              <a:t>ethically</a:t>
            </a:r>
            <a:r>
              <a:rPr lang="en-GB" sz="1200" kern="200" dirty="0">
                <a:solidFill>
                  <a:srgbClr val="58B2CB">
                    <a:lumMod val="50000"/>
                  </a:srgbClr>
                </a:solidFill>
                <a:ea typeface="Calibri" charset="0"/>
                <a:cs typeface="Calibri" charset="0"/>
              </a:rPr>
              <a:t> </a:t>
            </a:r>
            <a:endParaRPr lang="en-US" sz="1200" kern="200" dirty="0">
              <a:solidFill>
                <a:srgbClr val="58B2CB">
                  <a:lumMod val="50000"/>
                </a:srgbClr>
              </a:solidFill>
              <a:ea typeface="Calibri" charset="0"/>
              <a:cs typeface="Calibri" charset="0"/>
            </a:endParaRPr>
          </a:p>
        </p:txBody>
      </p:sp>
      <p:sp>
        <p:nvSpPr>
          <p:cNvPr id="29" name="Rectangle 28">
            <a:extLst>
              <a:ext uri="{FF2B5EF4-FFF2-40B4-BE49-F238E27FC236}">
                <a16:creationId xmlns:a16="http://schemas.microsoft.com/office/drawing/2014/main" xmlns="" id="{BE8C6A2F-CF9C-DC48-AF8F-B1994B728A42}"/>
              </a:ext>
            </a:extLst>
          </p:cNvPr>
          <p:cNvSpPr/>
          <p:nvPr/>
        </p:nvSpPr>
        <p:spPr>
          <a:xfrm>
            <a:off x="4031940" y="5589240"/>
            <a:ext cx="4752528" cy="288000"/>
          </a:xfrm>
          <a:prstGeom prst="rect">
            <a:avLst/>
          </a:prstGeom>
          <a:solidFill>
            <a:srgbClr val="DEF0F5">
              <a:alpha val="50196"/>
            </a:srgb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ea typeface="Calibri" charset="0"/>
                <a:cs typeface="Calibri" charset="0"/>
              </a:rPr>
              <a:t>Financial assets </a:t>
            </a:r>
            <a:r>
              <a:rPr lang="en-GB" sz="1200" kern="200" dirty="0">
                <a:solidFill>
                  <a:srgbClr val="58B2CB">
                    <a:lumMod val="50000"/>
                  </a:srgbClr>
                </a:solidFill>
                <a:ea typeface="Calibri" charset="0"/>
                <a:cs typeface="Calibri" charset="0"/>
              </a:rPr>
              <a:t>safeguard the pursuit of future-fitness</a:t>
            </a:r>
            <a:endParaRPr lang="en-US" sz="1200" kern="200" dirty="0">
              <a:solidFill>
                <a:srgbClr val="58B2CB">
                  <a:lumMod val="50000"/>
                </a:srgbClr>
              </a:solidFill>
              <a:ea typeface="Calibri" charset="0"/>
              <a:cs typeface="Calibri" charset="0"/>
            </a:endParaRPr>
          </a:p>
        </p:txBody>
      </p:sp>
      <p:sp>
        <p:nvSpPr>
          <p:cNvPr id="6" name="Rectangle 5">
            <a:extLst>
              <a:ext uri="{FF2B5EF4-FFF2-40B4-BE49-F238E27FC236}">
                <a16:creationId xmlns:a16="http://schemas.microsoft.com/office/drawing/2014/main" xmlns="" id="{207C4E75-31DA-6543-B8AD-99653744C1A3}"/>
              </a:ext>
            </a:extLst>
          </p:cNvPr>
          <p:cNvSpPr/>
          <p:nvPr/>
        </p:nvSpPr>
        <p:spPr>
          <a:xfrm>
            <a:off x="4031940" y="116597"/>
            <a:ext cx="4752528" cy="288000"/>
          </a:xfrm>
          <a:prstGeom prst="rect">
            <a:avLst/>
          </a:prstGeom>
          <a:solidFill>
            <a:schemeClr val="tx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ea typeface="Calibri" charset="0"/>
                <a:cs typeface="Calibri" charset="0"/>
              </a:rPr>
              <a:t>Energy</a:t>
            </a:r>
            <a:r>
              <a:rPr lang="en-GB" sz="1200" kern="200" dirty="0">
                <a:solidFill>
                  <a:srgbClr val="58B2CB">
                    <a:lumMod val="50000"/>
                  </a:srgbClr>
                </a:solidFill>
                <a:ea typeface="Calibri" charset="0"/>
                <a:cs typeface="Calibri" charset="0"/>
              </a:rPr>
              <a:t> is from renewable sources</a:t>
            </a:r>
            <a:endParaRPr lang="en-US" sz="1200" kern="200" dirty="0">
              <a:solidFill>
                <a:srgbClr val="58B2CB">
                  <a:lumMod val="50000"/>
                </a:srgbClr>
              </a:solidFill>
              <a:ea typeface="Calibri" charset="0"/>
              <a:cs typeface="Calibri" charset="0"/>
            </a:endParaRPr>
          </a:p>
        </p:txBody>
      </p:sp>
      <p:sp>
        <p:nvSpPr>
          <p:cNvPr id="96" name="TextBox 95">
            <a:extLst>
              <a:ext uri="{FF2B5EF4-FFF2-40B4-BE49-F238E27FC236}">
                <a16:creationId xmlns:a16="http://schemas.microsoft.com/office/drawing/2014/main" xmlns="" id="{E931FF44-BD3F-F34D-867D-9E3862C18710}"/>
              </a:ext>
            </a:extLst>
          </p:cNvPr>
          <p:cNvSpPr txBox="1"/>
          <p:nvPr/>
        </p:nvSpPr>
        <p:spPr>
          <a:xfrm>
            <a:off x="0" y="2827446"/>
            <a:ext cx="3005826" cy="2718373"/>
          </a:xfrm>
          <a:prstGeom prst="rect">
            <a:avLst/>
          </a:prstGeom>
          <a:noFill/>
        </p:spPr>
        <p:txBody>
          <a:bodyPr wrap="square" rtlCol="0">
            <a:spAutoFit/>
          </a:bodyPr>
          <a:lstStyle/>
          <a:p>
            <a:pPr algn="ctr"/>
            <a:r>
              <a:rPr lang="en-US" sz="3200" b="1" dirty="0">
                <a:solidFill>
                  <a:srgbClr val="58B2CB"/>
                </a:solidFill>
              </a:rPr>
              <a:t>Break-Even Goals</a:t>
            </a:r>
            <a:r>
              <a:rPr lang="en-US" sz="2133" b="1" dirty="0">
                <a:solidFill>
                  <a:srgbClr val="58B2CB"/>
                </a:solidFill>
              </a:rPr>
              <a:t/>
            </a:r>
            <a:br>
              <a:rPr lang="en-US" sz="2133" b="1" dirty="0">
                <a:solidFill>
                  <a:srgbClr val="58B2CB"/>
                </a:solidFill>
              </a:rPr>
            </a:br>
            <a:r>
              <a:rPr lang="en-US" sz="2133" b="1" dirty="0">
                <a:solidFill>
                  <a:srgbClr val="FFFFFF">
                    <a:lumMod val="65000"/>
                  </a:srgbClr>
                </a:solidFill>
              </a:rPr>
              <a:t>What every company</a:t>
            </a:r>
            <a:br>
              <a:rPr lang="en-US" sz="2133" b="1" dirty="0">
                <a:solidFill>
                  <a:srgbClr val="FFFFFF">
                    <a:lumMod val="65000"/>
                  </a:srgbClr>
                </a:solidFill>
              </a:rPr>
            </a:br>
            <a:r>
              <a:rPr lang="en-US" sz="2133" b="1" i="1" dirty="0">
                <a:solidFill>
                  <a:srgbClr val="FFFFFF">
                    <a:lumMod val="65000"/>
                  </a:srgbClr>
                </a:solidFill>
              </a:rPr>
              <a:t>must </a:t>
            </a:r>
            <a:r>
              <a:rPr lang="en-US" sz="2133" b="1" dirty="0">
                <a:solidFill>
                  <a:srgbClr val="FFFFFF">
                    <a:lumMod val="65000"/>
                  </a:srgbClr>
                </a:solidFill>
              </a:rPr>
              <a:t>strive to do</a:t>
            </a:r>
            <a:br>
              <a:rPr lang="en-US" sz="2133" b="1" dirty="0">
                <a:solidFill>
                  <a:srgbClr val="FFFFFF">
                    <a:lumMod val="65000"/>
                  </a:srgbClr>
                </a:solidFill>
              </a:rPr>
            </a:br>
            <a:r>
              <a:rPr lang="en-US" sz="2133" b="1" dirty="0">
                <a:solidFill>
                  <a:srgbClr val="FFFFFF">
                    <a:lumMod val="65000"/>
                  </a:srgbClr>
                </a:solidFill>
              </a:rPr>
              <a:t>to </a:t>
            </a:r>
            <a:r>
              <a:rPr lang="en-US" sz="2133" b="1" i="1" dirty="0">
                <a:solidFill>
                  <a:srgbClr val="FFFFFF">
                    <a:lumMod val="65000"/>
                  </a:srgbClr>
                </a:solidFill>
              </a:rPr>
              <a:t>avoid slowing down</a:t>
            </a:r>
            <a:r>
              <a:rPr lang="en-US" sz="2133" b="1" dirty="0">
                <a:solidFill>
                  <a:srgbClr val="FFFFFF">
                    <a:lumMod val="65000"/>
                  </a:srgbClr>
                </a:solidFill>
              </a:rPr>
              <a:t/>
            </a:r>
            <a:br>
              <a:rPr lang="en-US" sz="2133" b="1" dirty="0">
                <a:solidFill>
                  <a:srgbClr val="FFFFFF">
                    <a:lumMod val="65000"/>
                  </a:srgbClr>
                </a:solidFill>
              </a:rPr>
            </a:br>
            <a:r>
              <a:rPr lang="en-US" sz="2133" b="1" dirty="0">
                <a:solidFill>
                  <a:srgbClr val="FFFFFF">
                    <a:lumMod val="65000"/>
                  </a:srgbClr>
                </a:solidFill>
              </a:rPr>
              <a:t>society’s progress</a:t>
            </a:r>
            <a:br>
              <a:rPr lang="en-US" sz="2133" b="1" dirty="0">
                <a:solidFill>
                  <a:srgbClr val="FFFFFF">
                    <a:lumMod val="65000"/>
                  </a:srgbClr>
                </a:solidFill>
              </a:rPr>
            </a:br>
            <a:r>
              <a:rPr lang="en-US" sz="2133" b="1" dirty="0">
                <a:solidFill>
                  <a:srgbClr val="FFFFFF">
                    <a:lumMod val="65000"/>
                  </a:srgbClr>
                </a:solidFill>
              </a:rPr>
              <a:t>toward future-fitness</a:t>
            </a:r>
          </a:p>
        </p:txBody>
      </p:sp>
      <p:sp>
        <p:nvSpPr>
          <p:cNvPr id="7" name="Rectangle 6">
            <a:extLst>
              <a:ext uri="{FF2B5EF4-FFF2-40B4-BE49-F238E27FC236}">
                <a16:creationId xmlns:a16="http://schemas.microsoft.com/office/drawing/2014/main" xmlns="" id="{9945FA2B-EA03-DC46-AE99-A8C0625A80CF}"/>
              </a:ext>
            </a:extLst>
          </p:cNvPr>
          <p:cNvSpPr/>
          <p:nvPr/>
        </p:nvSpPr>
        <p:spPr>
          <a:xfrm>
            <a:off x="4031940" y="692696"/>
            <a:ext cx="4752528" cy="288000"/>
          </a:xfrm>
          <a:prstGeom prst="rect">
            <a:avLst/>
          </a:prstGeom>
          <a:solidFill>
            <a:schemeClr val="tx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spc="-40" dirty="0">
                <a:solidFill>
                  <a:srgbClr val="58B2CB">
                    <a:lumMod val="50000"/>
                  </a:srgbClr>
                </a:solidFill>
                <a:ea typeface="Calibri" charset="0"/>
                <a:cs typeface="Calibri" charset="0"/>
              </a:rPr>
              <a:t>Natural resources </a:t>
            </a:r>
            <a:r>
              <a:rPr lang="en-GB" sz="1200" kern="200" spc="-40" dirty="0">
                <a:solidFill>
                  <a:srgbClr val="58B2CB">
                    <a:lumMod val="50000"/>
                  </a:srgbClr>
                </a:solidFill>
                <a:ea typeface="Calibri" charset="0"/>
                <a:cs typeface="Calibri" charset="0"/>
              </a:rPr>
              <a:t>are managed to respect the welfare of ecosystems, people and animals</a:t>
            </a:r>
          </a:p>
        </p:txBody>
      </p:sp>
      <p:sp>
        <p:nvSpPr>
          <p:cNvPr id="8" name="Rectangle 7">
            <a:extLst>
              <a:ext uri="{FF2B5EF4-FFF2-40B4-BE49-F238E27FC236}">
                <a16:creationId xmlns:a16="http://schemas.microsoft.com/office/drawing/2014/main" xmlns="" id="{8AEC014A-6494-6741-9812-3521570555FB}"/>
              </a:ext>
            </a:extLst>
          </p:cNvPr>
          <p:cNvSpPr/>
          <p:nvPr/>
        </p:nvSpPr>
        <p:spPr>
          <a:xfrm>
            <a:off x="4032561" y="1268760"/>
            <a:ext cx="4752528" cy="288000"/>
          </a:xfrm>
          <a:prstGeom prst="rect">
            <a:avLst/>
          </a:prstGeom>
          <a:solidFill>
            <a:schemeClr val="tx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ea typeface="Calibri" charset="0"/>
                <a:cs typeface="Calibri" charset="0"/>
              </a:rPr>
              <a:t>Operations</a:t>
            </a:r>
            <a:r>
              <a:rPr lang="en-GB" sz="1200" kern="200" dirty="0">
                <a:solidFill>
                  <a:srgbClr val="58B2CB">
                    <a:lumMod val="50000"/>
                  </a:srgbClr>
                </a:solidFill>
                <a:ea typeface="Calibri" charset="0"/>
                <a:cs typeface="Calibri" charset="0"/>
              </a:rPr>
              <a:t> emit no </a:t>
            </a:r>
            <a:r>
              <a:rPr lang="en-GB" sz="1200" b="1" kern="200" dirty="0">
                <a:solidFill>
                  <a:srgbClr val="58B2CB">
                    <a:lumMod val="50000"/>
                  </a:srgbClr>
                </a:solidFill>
                <a:ea typeface="Calibri" charset="0"/>
                <a:cs typeface="Calibri" charset="0"/>
              </a:rPr>
              <a:t>greenhouse gases</a:t>
            </a:r>
            <a:endParaRPr lang="en-US" sz="1200" b="1" kern="200" dirty="0">
              <a:solidFill>
                <a:srgbClr val="58B2CB">
                  <a:lumMod val="50000"/>
                </a:srgbClr>
              </a:solidFill>
              <a:ea typeface="Calibri" charset="0"/>
              <a:cs typeface="Calibri" charset="0"/>
            </a:endParaRPr>
          </a:p>
        </p:txBody>
      </p:sp>
      <p:sp>
        <p:nvSpPr>
          <p:cNvPr id="9" name="Rectangle 8">
            <a:extLst>
              <a:ext uri="{FF2B5EF4-FFF2-40B4-BE49-F238E27FC236}">
                <a16:creationId xmlns:a16="http://schemas.microsoft.com/office/drawing/2014/main" xmlns="" id="{B62836E6-CFBB-3942-A904-EE5D71CA6571}"/>
              </a:ext>
            </a:extLst>
          </p:cNvPr>
          <p:cNvSpPr/>
          <p:nvPr/>
        </p:nvSpPr>
        <p:spPr>
          <a:xfrm>
            <a:off x="4032561" y="3284984"/>
            <a:ext cx="4752528" cy="288000"/>
          </a:xfrm>
          <a:prstGeom prst="rect">
            <a:avLst/>
          </a:prstGeom>
          <a:solidFill>
            <a:srgbClr val="DEF0F5">
              <a:alpha val="50196"/>
            </a:srgb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cs typeface="Calibri" charset="0"/>
              </a:rPr>
              <a:t>Employee health </a:t>
            </a:r>
            <a:r>
              <a:rPr lang="en-GB" sz="1200" kern="200" dirty="0">
                <a:solidFill>
                  <a:srgbClr val="58B2CB">
                    <a:lumMod val="50000"/>
                  </a:srgbClr>
                </a:solidFill>
                <a:cs typeface="Calibri" charset="0"/>
              </a:rPr>
              <a:t>is safeguarded</a:t>
            </a:r>
            <a:endParaRPr lang="en-US" sz="1200" kern="200" dirty="0">
              <a:solidFill>
                <a:srgbClr val="58B2CB">
                  <a:lumMod val="50000"/>
                </a:srgbClr>
              </a:solidFill>
              <a:cs typeface="Calibri" charset="0"/>
            </a:endParaRPr>
          </a:p>
        </p:txBody>
      </p:sp>
      <p:sp>
        <p:nvSpPr>
          <p:cNvPr id="10" name="Rectangle 9">
            <a:extLst>
              <a:ext uri="{FF2B5EF4-FFF2-40B4-BE49-F238E27FC236}">
                <a16:creationId xmlns:a16="http://schemas.microsoft.com/office/drawing/2014/main" xmlns="" id="{1A87D425-42C0-7344-BB3B-A1973FE843E0}"/>
              </a:ext>
            </a:extLst>
          </p:cNvPr>
          <p:cNvSpPr/>
          <p:nvPr/>
        </p:nvSpPr>
        <p:spPr>
          <a:xfrm>
            <a:off x="4031940" y="3861048"/>
            <a:ext cx="4752528" cy="288000"/>
          </a:xfrm>
          <a:prstGeom prst="rect">
            <a:avLst/>
          </a:prstGeom>
          <a:solidFill>
            <a:srgbClr val="DEF0F5">
              <a:alpha val="50196"/>
            </a:srgb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kern="200" dirty="0">
                <a:solidFill>
                  <a:srgbClr val="58B2CB">
                    <a:lumMod val="50000"/>
                  </a:srgbClr>
                </a:solidFill>
                <a:cs typeface="Calibri" charset="0"/>
              </a:rPr>
              <a:t>Employees are subject to </a:t>
            </a:r>
            <a:r>
              <a:rPr lang="en-GB" sz="1200" b="1" kern="200" dirty="0">
                <a:solidFill>
                  <a:srgbClr val="58B2CB">
                    <a:lumMod val="50000"/>
                  </a:srgbClr>
                </a:solidFill>
                <a:cs typeface="Calibri" charset="0"/>
              </a:rPr>
              <a:t>fair employment terms</a:t>
            </a:r>
            <a:endParaRPr lang="en-US" sz="1200" b="1" kern="200" dirty="0">
              <a:solidFill>
                <a:srgbClr val="58B2CB">
                  <a:lumMod val="50000"/>
                </a:srgbClr>
              </a:solidFill>
              <a:cs typeface="Calibri" charset="0"/>
            </a:endParaRPr>
          </a:p>
        </p:txBody>
      </p:sp>
      <p:sp>
        <p:nvSpPr>
          <p:cNvPr id="11" name="Rectangle 10">
            <a:extLst>
              <a:ext uri="{FF2B5EF4-FFF2-40B4-BE49-F238E27FC236}">
                <a16:creationId xmlns:a16="http://schemas.microsoft.com/office/drawing/2014/main" xmlns="" id="{15427E00-F362-1946-BC72-174CF0EBC37F}"/>
              </a:ext>
            </a:extLst>
          </p:cNvPr>
          <p:cNvSpPr/>
          <p:nvPr/>
        </p:nvSpPr>
        <p:spPr>
          <a:xfrm>
            <a:off x="4031940" y="4437112"/>
            <a:ext cx="4752528" cy="288000"/>
          </a:xfrm>
          <a:prstGeom prst="rect">
            <a:avLst/>
          </a:prstGeom>
          <a:solidFill>
            <a:srgbClr val="DEF0F5">
              <a:alpha val="50196"/>
            </a:srgb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spc="-30" dirty="0">
                <a:solidFill>
                  <a:srgbClr val="58B2CB">
                    <a:lumMod val="50000"/>
                  </a:srgbClr>
                </a:solidFill>
                <a:cs typeface="Calibri" charset="0"/>
              </a:rPr>
              <a:t>Employee concerns </a:t>
            </a:r>
            <a:r>
              <a:rPr lang="en-GB" sz="1200" kern="200" spc="-30" dirty="0">
                <a:solidFill>
                  <a:srgbClr val="58B2CB">
                    <a:lumMod val="50000"/>
                  </a:srgbClr>
                </a:solidFill>
                <a:cs typeface="Calibri" charset="0"/>
              </a:rPr>
              <a:t>are actively solicited, impartially judged and transparently addressed</a:t>
            </a:r>
            <a:endParaRPr lang="en-US" sz="1200" kern="200" spc="-30" dirty="0">
              <a:solidFill>
                <a:srgbClr val="58B2CB">
                  <a:lumMod val="50000"/>
                </a:srgbClr>
              </a:solidFill>
              <a:cs typeface="Calibri" charset="0"/>
            </a:endParaRPr>
          </a:p>
        </p:txBody>
      </p:sp>
      <p:sp>
        <p:nvSpPr>
          <p:cNvPr id="12" name="Rectangle 11">
            <a:extLst>
              <a:ext uri="{FF2B5EF4-FFF2-40B4-BE49-F238E27FC236}">
                <a16:creationId xmlns:a16="http://schemas.microsoft.com/office/drawing/2014/main" xmlns="" id="{161AFEAA-4213-1847-B2F7-CD27F072947B}"/>
              </a:ext>
            </a:extLst>
          </p:cNvPr>
          <p:cNvSpPr/>
          <p:nvPr/>
        </p:nvSpPr>
        <p:spPr>
          <a:xfrm>
            <a:off x="4031942" y="5013176"/>
            <a:ext cx="4752528" cy="288000"/>
          </a:xfrm>
          <a:prstGeom prst="rect">
            <a:avLst/>
          </a:prstGeom>
          <a:solidFill>
            <a:srgbClr val="DEF0F5">
              <a:alpha val="50196"/>
            </a:srgb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spc="-40" dirty="0">
                <a:solidFill>
                  <a:srgbClr val="58B2CB">
                    <a:lumMod val="50000"/>
                  </a:srgbClr>
                </a:solidFill>
                <a:cs typeface="Calibri" charset="0"/>
              </a:rPr>
              <a:t>Product concerns </a:t>
            </a:r>
            <a:r>
              <a:rPr lang="en-GB" sz="1200" kern="200" spc="-40" dirty="0">
                <a:solidFill>
                  <a:srgbClr val="58B2CB">
                    <a:lumMod val="50000"/>
                  </a:srgbClr>
                </a:solidFill>
                <a:cs typeface="Calibri" charset="0"/>
              </a:rPr>
              <a:t>are actively solicited, impartially judged and transparently addressed</a:t>
            </a:r>
            <a:endParaRPr lang="en-US" sz="1200" kern="200" spc="-40" dirty="0">
              <a:solidFill>
                <a:srgbClr val="58B2CB">
                  <a:lumMod val="50000"/>
                </a:srgbClr>
              </a:solidFill>
              <a:cs typeface="Calibri" charset="0"/>
            </a:endParaRPr>
          </a:p>
        </p:txBody>
      </p:sp>
      <p:sp>
        <p:nvSpPr>
          <p:cNvPr id="13" name="Rectangle 12">
            <a:extLst>
              <a:ext uri="{FF2B5EF4-FFF2-40B4-BE49-F238E27FC236}">
                <a16:creationId xmlns:a16="http://schemas.microsoft.com/office/drawing/2014/main" xmlns="" id="{1FA09CF6-4BEC-F448-B36C-71F221903DAE}"/>
              </a:ext>
            </a:extLst>
          </p:cNvPr>
          <p:cNvSpPr/>
          <p:nvPr/>
        </p:nvSpPr>
        <p:spPr>
          <a:xfrm>
            <a:off x="4031940" y="1556824"/>
            <a:ext cx="4752528" cy="288000"/>
          </a:xfrm>
          <a:prstGeom prst="rect">
            <a:avLst/>
          </a:prstGeom>
          <a:solidFill>
            <a:srgbClr val="DEF0F5">
              <a:alpha val="50196"/>
            </a:srgb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cs typeface="Calibri" charset="0"/>
              </a:rPr>
              <a:t>Products emit no </a:t>
            </a:r>
            <a:r>
              <a:rPr lang="en-GB" sz="1200" b="1" kern="200">
                <a:solidFill>
                  <a:srgbClr val="58B2CB">
                    <a:lumMod val="50000"/>
                  </a:srgbClr>
                </a:solidFill>
                <a:cs typeface="Calibri" charset="0"/>
              </a:rPr>
              <a:t>greenhouse gases</a:t>
            </a:r>
            <a:endParaRPr lang="en-US" sz="1200" b="1" kern="200" dirty="0">
              <a:solidFill>
                <a:srgbClr val="58B2CB">
                  <a:lumMod val="50000"/>
                </a:srgbClr>
              </a:solidFill>
              <a:cs typeface="Calibri" charset="0"/>
            </a:endParaRPr>
          </a:p>
        </p:txBody>
      </p:sp>
      <p:sp>
        <p:nvSpPr>
          <p:cNvPr id="14" name="Rectangle 13">
            <a:extLst>
              <a:ext uri="{FF2B5EF4-FFF2-40B4-BE49-F238E27FC236}">
                <a16:creationId xmlns:a16="http://schemas.microsoft.com/office/drawing/2014/main" xmlns="" id="{159F8C44-9716-CB4E-91D0-15AC36B81B12}"/>
              </a:ext>
            </a:extLst>
          </p:cNvPr>
          <p:cNvSpPr/>
          <p:nvPr/>
        </p:nvSpPr>
        <p:spPr>
          <a:xfrm>
            <a:off x="4032545" y="2708920"/>
            <a:ext cx="4752528" cy="288000"/>
          </a:xfrm>
          <a:prstGeom prst="rect">
            <a:avLst/>
          </a:prstGeom>
          <a:solidFill>
            <a:srgbClr val="DEF0F5">
              <a:alpha val="50196"/>
            </a:srgb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cs typeface="Calibri" charset="0"/>
              </a:rPr>
              <a:t>Products </a:t>
            </a:r>
            <a:r>
              <a:rPr lang="en-GB" sz="1200" kern="200" dirty="0">
                <a:solidFill>
                  <a:srgbClr val="58B2CB">
                    <a:lumMod val="50000"/>
                  </a:srgbClr>
                </a:solidFill>
                <a:cs typeface="Calibri" charset="0"/>
              </a:rPr>
              <a:t>can be </a:t>
            </a:r>
            <a:r>
              <a:rPr lang="en-GB" sz="1200" b="1" kern="200" dirty="0">
                <a:solidFill>
                  <a:srgbClr val="58B2CB">
                    <a:lumMod val="50000"/>
                  </a:srgbClr>
                </a:solidFill>
                <a:cs typeface="Calibri" charset="0"/>
              </a:rPr>
              <a:t>repurposed</a:t>
            </a:r>
            <a:endParaRPr lang="en-US" sz="1200" b="1" kern="200" dirty="0">
              <a:solidFill>
                <a:srgbClr val="58B2CB">
                  <a:lumMod val="50000"/>
                </a:srgbClr>
              </a:solidFill>
              <a:cs typeface="Calibri" charset="0"/>
            </a:endParaRPr>
          </a:p>
        </p:txBody>
      </p:sp>
      <p:sp>
        <p:nvSpPr>
          <p:cNvPr id="16" name="Rectangle 15">
            <a:extLst>
              <a:ext uri="{FF2B5EF4-FFF2-40B4-BE49-F238E27FC236}">
                <a16:creationId xmlns:a16="http://schemas.microsoft.com/office/drawing/2014/main" xmlns="" id="{FF82699F-92EA-E14E-9625-EDCABB4115A1}"/>
              </a:ext>
            </a:extLst>
          </p:cNvPr>
          <p:cNvSpPr/>
          <p:nvPr/>
        </p:nvSpPr>
        <p:spPr>
          <a:xfrm>
            <a:off x="4031940" y="5877272"/>
            <a:ext cx="4752528" cy="288000"/>
          </a:xfrm>
          <a:prstGeom prst="rect">
            <a:avLst/>
          </a:prstGeom>
          <a:solidFill>
            <a:schemeClr val="tx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ea typeface="Calibri" charset="0"/>
                <a:cs typeface="Calibri" charset="0"/>
              </a:rPr>
              <a:t>Lobbying</a:t>
            </a:r>
            <a:r>
              <a:rPr lang="en-GB" sz="1200" kern="200" dirty="0">
                <a:solidFill>
                  <a:srgbClr val="58B2CB">
                    <a:lumMod val="50000"/>
                  </a:srgbClr>
                </a:solidFill>
                <a:ea typeface="Calibri" charset="0"/>
                <a:cs typeface="Calibri" charset="0"/>
              </a:rPr>
              <a:t> and corporate influence safeguard the pursuit of future-fitness</a:t>
            </a:r>
            <a:endParaRPr lang="en-US" sz="1200" kern="200" dirty="0">
              <a:solidFill>
                <a:srgbClr val="58B2CB">
                  <a:lumMod val="50000"/>
                </a:srgbClr>
              </a:solidFill>
              <a:ea typeface="Calibri" charset="0"/>
              <a:cs typeface="Calibri" charset="0"/>
            </a:endParaRPr>
          </a:p>
        </p:txBody>
      </p:sp>
      <p:sp>
        <p:nvSpPr>
          <p:cNvPr id="18" name="Rectangle 17">
            <a:extLst>
              <a:ext uri="{FF2B5EF4-FFF2-40B4-BE49-F238E27FC236}">
                <a16:creationId xmlns:a16="http://schemas.microsoft.com/office/drawing/2014/main" xmlns="" id="{6D7CF543-BAA2-4944-B685-14283CBE0465}"/>
              </a:ext>
            </a:extLst>
          </p:cNvPr>
          <p:cNvSpPr/>
          <p:nvPr/>
        </p:nvSpPr>
        <p:spPr>
          <a:xfrm>
            <a:off x="4031940" y="980728"/>
            <a:ext cx="4752528" cy="288000"/>
          </a:xfrm>
          <a:prstGeom prst="rect">
            <a:avLst/>
          </a:prstGeom>
          <a:solidFill>
            <a:srgbClr val="DEF0F5">
              <a:alpha val="50196"/>
            </a:srgb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ea typeface="Calibri" charset="0"/>
                <a:cs typeface="Calibri" charset="0"/>
              </a:rPr>
              <a:t>Operational emissions </a:t>
            </a:r>
            <a:r>
              <a:rPr lang="en-GB" sz="1200" kern="200" dirty="0">
                <a:solidFill>
                  <a:srgbClr val="58B2CB">
                    <a:lumMod val="50000"/>
                  </a:srgbClr>
                </a:solidFill>
                <a:ea typeface="Calibri" charset="0"/>
                <a:cs typeface="Calibri" charset="0"/>
              </a:rPr>
              <a:t>do not </a:t>
            </a:r>
            <a:r>
              <a:rPr lang="en-GB" sz="1200" b="1" kern="200" dirty="0">
                <a:solidFill>
                  <a:srgbClr val="58B2CB">
                    <a:lumMod val="50000"/>
                  </a:srgbClr>
                </a:solidFill>
                <a:ea typeface="Calibri" charset="0"/>
                <a:cs typeface="Calibri" charset="0"/>
              </a:rPr>
              <a:t>harm</a:t>
            </a:r>
            <a:r>
              <a:rPr lang="en-GB" sz="1200" kern="200" dirty="0">
                <a:solidFill>
                  <a:srgbClr val="58B2CB">
                    <a:lumMod val="50000"/>
                  </a:srgbClr>
                </a:solidFill>
                <a:ea typeface="Calibri" charset="0"/>
                <a:cs typeface="Calibri" charset="0"/>
              </a:rPr>
              <a:t> people or the environment</a:t>
            </a:r>
            <a:endParaRPr lang="en-US" sz="1200" kern="200" dirty="0">
              <a:solidFill>
                <a:srgbClr val="58B2CB">
                  <a:lumMod val="50000"/>
                </a:srgbClr>
              </a:solidFill>
              <a:ea typeface="Calibri" charset="0"/>
              <a:cs typeface="Calibri" charset="0"/>
            </a:endParaRPr>
          </a:p>
        </p:txBody>
      </p:sp>
      <p:sp>
        <p:nvSpPr>
          <p:cNvPr id="19" name="Rectangle 18">
            <a:extLst>
              <a:ext uri="{FF2B5EF4-FFF2-40B4-BE49-F238E27FC236}">
                <a16:creationId xmlns:a16="http://schemas.microsoft.com/office/drawing/2014/main" xmlns="" id="{19EEAF83-0FB0-3843-BEFE-05E85E9E7DFF}"/>
              </a:ext>
            </a:extLst>
          </p:cNvPr>
          <p:cNvSpPr/>
          <p:nvPr/>
        </p:nvSpPr>
        <p:spPr>
          <a:xfrm>
            <a:off x="4032561" y="2996952"/>
            <a:ext cx="4752528" cy="288000"/>
          </a:xfrm>
          <a:prstGeom prst="rect">
            <a:avLst/>
          </a:prstGeom>
          <a:solidFill>
            <a:schemeClr val="tx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cs typeface="Calibri" charset="0"/>
              </a:rPr>
              <a:t>Community health </a:t>
            </a:r>
            <a:r>
              <a:rPr lang="en-GB" sz="1200" kern="200" dirty="0">
                <a:solidFill>
                  <a:srgbClr val="58B2CB">
                    <a:lumMod val="50000"/>
                  </a:srgbClr>
                </a:solidFill>
                <a:cs typeface="Calibri" charset="0"/>
              </a:rPr>
              <a:t>is safeguarded</a:t>
            </a:r>
            <a:endParaRPr lang="en-US" sz="1200" kern="200" dirty="0">
              <a:solidFill>
                <a:srgbClr val="58B2CB">
                  <a:lumMod val="50000"/>
                </a:srgbClr>
              </a:solidFill>
              <a:cs typeface="Calibri" charset="0"/>
            </a:endParaRPr>
          </a:p>
        </p:txBody>
      </p:sp>
      <p:sp>
        <p:nvSpPr>
          <p:cNvPr id="20" name="Rectangle 19">
            <a:extLst>
              <a:ext uri="{FF2B5EF4-FFF2-40B4-BE49-F238E27FC236}">
                <a16:creationId xmlns:a16="http://schemas.microsoft.com/office/drawing/2014/main" xmlns="" id="{0D123E98-39AB-E844-8FD7-F3B9DDCC79D1}"/>
              </a:ext>
            </a:extLst>
          </p:cNvPr>
          <p:cNvSpPr/>
          <p:nvPr/>
        </p:nvSpPr>
        <p:spPr>
          <a:xfrm>
            <a:off x="4031940" y="404664"/>
            <a:ext cx="4752528" cy="288000"/>
          </a:xfrm>
          <a:prstGeom prst="rect">
            <a:avLst/>
          </a:prstGeom>
          <a:solidFill>
            <a:srgbClr val="DEF0F5">
              <a:alpha val="50196"/>
            </a:srgb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ea typeface="Calibri" charset="0"/>
                <a:cs typeface="Calibri" charset="0"/>
              </a:rPr>
              <a:t>Water</a:t>
            </a:r>
            <a:r>
              <a:rPr lang="en-GB" sz="1200" kern="200" dirty="0">
                <a:solidFill>
                  <a:srgbClr val="58B2CB">
                    <a:lumMod val="50000"/>
                  </a:srgbClr>
                </a:solidFill>
                <a:ea typeface="Calibri" charset="0"/>
                <a:cs typeface="Calibri" charset="0"/>
              </a:rPr>
              <a:t> use is environmentally responsible and socially equitable</a:t>
            </a:r>
            <a:endParaRPr lang="en-US" sz="1200" kern="200" dirty="0">
              <a:solidFill>
                <a:srgbClr val="58B2CB">
                  <a:lumMod val="50000"/>
                </a:srgbClr>
              </a:solidFill>
              <a:ea typeface="Calibri" charset="0"/>
              <a:cs typeface="Calibri" charset="0"/>
            </a:endParaRPr>
          </a:p>
        </p:txBody>
      </p:sp>
      <p:sp>
        <p:nvSpPr>
          <p:cNvPr id="21" name="Rectangle 20">
            <a:extLst>
              <a:ext uri="{FF2B5EF4-FFF2-40B4-BE49-F238E27FC236}">
                <a16:creationId xmlns:a16="http://schemas.microsoft.com/office/drawing/2014/main" xmlns="" id="{20F15730-3F7A-3041-AF3E-E523EF25DC59}"/>
              </a:ext>
            </a:extLst>
          </p:cNvPr>
          <p:cNvSpPr/>
          <p:nvPr/>
        </p:nvSpPr>
        <p:spPr>
          <a:xfrm>
            <a:off x="4031940" y="5301208"/>
            <a:ext cx="4752528" cy="288000"/>
          </a:xfrm>
          <a:prstGeom prst="rect">
            <a:avLst/>
          </a:prstGeom>
          <a:solidFill>
            <a:schemeClr val="tx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cs typeface="Calibri" charset="0"/>
              </a:rPr>
              <a:t>Procurement </a:t>
            </a:r>
            <a:r>
              <a:rPr lang="en-GB" sz="1200" kern="200" dirty="0">
                <a:solidFill>
                  <a:srgbClr val="58B2CB">
                    <a:lumMod val="50000"/>
                  </a:srgbClr>
                </a:solidFill>
                <a:cs typeface="Calibri" charset="0"/>
              </a:rPr>
              <a:t>safeguards the pursuit of future-fitness</a:t>
            </a:r>
            <a:endParaRPr lang="en-US" sz="1200" kern="200" dirty="0">
              <a:solidFill>
                <a:srgbClr val="58B2CB">
                  <a:lumMod val="50000"/>
                </a:srgbClr>
              </a:solidFill>
              <a:cs typeface="Calibri" charset="0"/>
            </a:endParaRPr>
          </a:p>
        </p:txBody>
      </p:sp>
      <p:sp>
        <p:nvSpPr>
          <p:cNvPr id="22" name="Rectangle 21">
            <a:extLst>
              <a:ext uri="{FF2B5EF4-FFF2-40B4-BE49-F238E27FC236}">
                <a16:creationId xmlns:a16="http://schemas.microsoft.com/office/drawing/2014/main" xmlns="" id="{F3D5E336-3B0C-D848-9405-4780ECE3369C}"/>
              </a:ext>
            </a:extLst>
          </p:cNvPr>
          <p:cNvSpPr/>
          <p:nvPr/>
        </p:nvSpPr>
        <p:spPr>
          <a:xfrm>
            <a:off x="4032561" y="2420888"/>
            <a:ext cx="4752528" cy="288000"/>
          </a:xfrm>
          <a:prstGeom prst="rect">
            <a:avLst/>
          </a:prstGeom>
          <a:solidFill>
            <a:schemeClr val="tx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cs typeface="Calibri" charset="0"/>
              </a:rPr>
              <a:t>Operational waste </a:t>
            </a:r>
            <a:r>
              <a:rPr lang="en-GB" sz="1200" kern="200" dirty="0">
                <a:solidFill>
                  <a:srgbClr val="58B2CB">
                    <a:lumMod val="50000"/>
                  </a:srgbClr>
                </a:solidFill>
                <a:cs typeface="Calibri" charset="0"/>
              </a:rPr>
              <a:t>is eliminated</a:t>
            </a:r>
            <a:endParaRPr lang="en-US" sz="1200" kern="200" dirty="0">
              <a:solidFill>
                <a:srgbClr val="58B2CB">
                  <a:lumMod val="50000"/>
                </a:srgbClr>
              </a:solidFill>
              <a:cs typeface="Calibri" charset="0"/>
            </a:endParaRPr>
          </a:p>
        </p:txBody>
      </p:sp>
      <p:sp>
        <p:nvSpPr>
          <p:cNvPr id="23" name="Rectangle 22">
            <a:extLst>
              <a:ext uri="{FF2B5EF4-FFF2-40B4-BE49-F238E27FC236}">
                <a16:creationId xmlns:a16="http://schemas.microsoft.com/office/drawing/2014/main" xmlns="" id="{BFFEFE53-7E0C-3E45-9CCC-7296EB9C8C12}"/>
              </a:ext>
            </a:extLst>
          </p:cNvPr>
          <p:cNvSpPr/>
          <p:nvPr/>
        </p:nvSpPr>
        <p:spPr>
          <a:xfrm>
            <a:off x="4031940" y="2132856"/>
            <a:ext cx="4752528" cy="288000"/>
          </a:xfrm>
          <a:prstGeom prst="rect">
            <a:avLst/>
          </a:prstGeom>
          <a:solidFill>
            <a:srgbClr val="DEF0F5">
              <a:alpha val="50196"/>
            </a:srgb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ea typeface="Calibri" charset="0"/>
                <a:cs typeface="Calibri" charset="0"/>
              </a:rPr>
              <a:t>Operations</a:t>
            </a:r>
            <a:r>
              <a:rPr lang="en-GB" sz="1200" kern="200" dirty="0">
                <a:solidFill>
                  <a:srgbClr val="58B2CB">
                    <a:lumMod val="50000"/>
                  </a:srgbClr>
                </a:solidFill>
                <a:ea typeface="Calibri" charset="0"/>
                <a:cs typeface="Calibri" charset="0"/>
              </a:rPr>
              <a:t> do not </a:t>
            </a:r>
            <a:r>
              <a:rPr lang="en-GB" sz="1200" b="1" kern="200" dirty="0">
                <a:solidFill>
                  <a:srgbClr val="58B2CB">
                    <a:lumMod val="50000"/>
                  </a:srgbClr>
                </a:solidFill>
                <a:ea typeface="Calibri" charset="0"/>
                <a:cs typeface="Calibri" charset="0"/>
              </a:rPr>
              <a:t>encroach</a:t>
            </a:r>
            <a:r>
              <a:rPr lang="en-GB" sz="1200" kern="200" dirty="0">
                <a:solidFill>
                  <a:srgbClr val="58B2CB">
                    <a:lumMod val="50000"/>
                  </a:srgbClr>
                </a:solidFill>
                <a:ea typeface="Calibri" charset="0"/>
                <a:cs typeface="Calibri" charset="0"/>
              </a:rPr>
              <a:t> on ecosystems or communities</a:t>
            </a:r>
            <a:endParaRPr lang="en-US" sz="1200" kern="200" dirty="0">
              <a:solidFill>
                <a:srgbClr val="58B2CB">
                  <a:lumMod val="50000"/>
                </a:srgbClr>
              </a:solidFill>
              <a:ea typeface="Calibri" charset="0"/>
              <a:cs typeface="Calibri" charset="0"/>
            </a:endParaRPr>
          </a:p>
        </p:txBody>
      </p:sp>
      <p:sp>
        <p:nvSpPr>
          <p:cNvPr id="24" name="Rectangle 23">
            <a:extLst>
              <a:ext uri="{FF2B5EF4-FFF2-40B4-BE49-F238E27FC236}">
                <a16:creationId xmlns:a16="http://schemas.microsoft.com/office/drawing/2014/main" xmlns="" id="{A4271213-7B5B-A240-88A9-D481C87DB29E}"/>
              </a:ext>
            </a:extLst>
          </p:cNvPr>
          <p:cNvSpPr/>
          <p:nvPr/>
        </p:nvSpPr>
        <p:spPr>
          <a:xfrm>
            <a:off x="4032561" y="3573016"/>
            <a:ext cx="4752528" cy="288000"/>
          </a:xfrm>
          <a:prstGeom prst="rect">
            <a:avLst/>
          </a:prstGeom>
          <a:solidFill>
            <a:schemeClr val="tx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kern="200" dirty="0">
                <a:solidFill>
                  <a:srgbClr val="58B2CB">
                    <a:lumMod val="50000"/>
                  </a:srgbClr>
                </a:solidFill>
                <a:cs typeface="Calibri" charset="0"/>
              </a:rPr>
              <a:t>Employees are paid at least a </a:t>
            </a:r>
            <a:r>
              <a:rPr lang="en-GB" sz="1200" b="1" kern="200" dirty="0">
                <a:solidFill>
                  <a:srgbClr val="58B2CB">
                    <a:lumMod val="50000"/>
                  </a:srgbClr>
                </a:solidFill>
                <a:cs typeface="Calibri" charset="0"/>
              </a:rPr>
              <a:t>living wage</a:t>
            </a:r>
            <a:endParaRPr lang="en-US" sz="1200" b="1" kern="200" dirty="0">
              <a:solidFill>
                <a:srgbClr val="58B2CB">
                  <a:lumMod val="50000"/>
                </a:srgbClr>
              </a:solidFill>
              <a:cs typeface="Calibri" charset="0"/>
            </a:endParaRPr>
          </a:p>
        </p:txBody>
      </p:sp>
      <p:sp>
        <p:nvSpPr>
          <p:cNvPr id="25" name="Rectangle 24">
            <a:extLst>
              <a:ext uri="{FF2B5EF4-FFF2-40B4-BE49-F238E27FC236}">
                <a16:creationId xmlns:a16="http://schemas.microsoft.com/office/drawing/2014/main" xmlns="" id="{7A8A4C0A-90F0-EF40-83AC-155BC0EEF6C6}"/>
              </a:ext>
            </a:extLst>
          </p:cNvPr>
          <p:cNvSpPr/>
          <p:nvPr/>
        </p:nvSpPr>
        <p:spPr>
          <a:xfrm>
            <a:off x="4031956" y="4149080"/>
            <a:ext cx="4752528" cy="288000"/>
          </a:xfrm>
          <a:prstGeom prst="rect">
            <a:avLst/>
          </a:prstGeom>
          <a:solidFill>
            <a:schemeClr val="tx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kern="200" dirty="0">
                <a:solidFill>
                  <a:srgbClr val="58B2CB">
                    <a:lumMod val="50000"/>
                  </a:srgbClr>
                </a:solidFill>
                <a:cs typeface="Calibri" charset="0"/>
              </a:rPr>
              <a:t>Employees are not subject to </a:t>
            </a:r>
            <a:r>
              <a:rPr lang="en-GB" sz="1200" b="1" kern="200" dirty="0">
                <a:solidFill>
                  <a:srgbClr val="58B2CB">
                    <a:lumMod val="50000"/>
                  </a:srgbClr>
                </a:solidFill>
                <a:cs typeface="Calibri" charset="0"/>
              </a:rPr>
              <a:t>discrimination</a:t>
            </a:r>
            <a:endParaRPr lang="en-US" sz="1200" b="1" kern="200" dirty="0">
              <a:solidFill>
                <a:srgbClr val="58B2CB">
                  <a:lumMod val="50000"/>
                </a:srgbClr>
              </a:solidFill>
              <a:cs typeface="Calibri" charset="0"/>
            </a:endParaRPr>
          </a:p>
        </p:txBody>
      </p:sp>
      <p:sp>
        <p:nvSpPr>
          <p:cNvPr id="26" name="Rectangle 25">
            <a:extLst>
              <a:ext uri="{FF2B5EF4-FFF2-40B4-BE49-F238E27FC236}">
                <a16:creationId xmlns:a16="http://schemas.microsoft.com/office/drawing/2014/main" xmlns="" id="{0A424DDC-7C81-A748-9BE4-B7227A755AC2}"/>
              </a:ext>
            </a:extLst>
          </p:cNvPr>
          <p:cNvSpPr/>
          <p:nvPr/>
        </p:nvSpPr>
        <p:spPr>
          <a:xfrm>
            <a:off x="4031940" y="4725144"/>
            <a:ext cx="4752528" cy="288000"/>
          </a:xfrm>
          <a:prstGeom prst="rect">
            <a:avLst/>
          </a:prstGeom>
          <a:solidFill>
            <a:schemeClr val="tx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cs typeface="Calibri" charset="0"/>
              </a:rPr>
              <a:t>Product communications </a:t>
            </a:r>
            <a:r>
              <a:rPr lang="en-GB" sz="1200" kern="200" dirty="0">
                <a:solidFill>
                  <a:srgbClr val="58B2CB">
                    <a:lumMod val="50000"/>
                  </a:srgbClr>
                </a:solidFill>
                <a:cs typeface="Calibri" charset="0"/>
              </a:rPr>
              <a:t>are honest, ethical, and promote responsible use</a:t>
            </a:r>
            <a:endParaRPr lang="en-US" sz="1200" kern="200" dirty="0">
              <a:solidFill>
                <a:srgbClr val="58B2CB">
                  <a:lumMod val="50000"/>
                </a:srgbClr>
              </a:solidFill>
              <a:cs typeface="Calibri" charset="0"/>
            </a:endParaRPr>
          </a:p>
        </p:txBody>
      </p:sp>
      <p:sp>
        <p:nvSpPr>
          <p:cNvPr id="27" name="Rectangle 26">
            <a:extLst>
              <a:ext uri="{FF2B5EF4-FFF2-40B4-BE49-F238E27FC236}">
                <a16:creationId xmlns:a16="http://schemas.microsoft.com/office/drawing/2014/main" xmlns="" id="{343980AC-42C8-5F41-B9DD-D0046FCBC1CE}"/>
              </a:ext>
            </a:extLst>
          </p:cNvPr>
          <p:cNvSpPr/>
          <p:nvPr/>
        </p:nvSpPr>
        <p:spPr>
          <a:xfrm>
            <a:off x="4031940" y="1844824"/>
            <a:ext cx="4752528" cy="288000"/>
          </a:xfrm>
          <a:prstGeom prst="rect">
            <a:avLst/>
          </a:prstGeom>
          <a:solidFill>
            <a:schemeClr val="tx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58B2CB">
                    <a:lumMod val="50000"/>
                  </a:srgbClr>
                </a:solidFill>
                <a:cs typeface="Calibri" charset="0"/>
              </a:rPr>
              <a:t>Products </a:t>
            </a:r>
            <a:r>
              <a:rPr lang="en-GB" sz="1200" kern="200" dirty="0">
                <a:solidFill>
                  <a:srgbClr val="58B2CB">
                    <a:lumMod val="50000"/>
                  </a:srgbClr>
                </a:solidFill>
                <a:cs typeface="Calibri" charset="0"/>
              </a:rPr>
              <a:t>do not </a:t>
            </a:r>
            <a:r>
              <a:rPr lang="en-GB" sz="1200" b="1" kern="200" dirty="0">
                <a:solidFill>
                  <a:srgbClr val="58B2CB">
                    <a:lumMod val="50000"/>
                  </a:srgbClr>
                </a:solidFill>
                <a:cs typeface="Calibri" charset="0"/>
              </a:rPr>
              <a:t>harm</a:t>
            </a:r>
            <a:r>
              <a:rPr lang="en-GB" sz="1200" kern="200" dirty="0">
                <a:solidFill>
                  <a:srgbClr val="58B2CB">
                    <a:lumMod val="50000"/>
                  </a:srgbClr>
                </a:solidFill>
                <a:cs typeface="Calibri" charset="0"/>
              </a:rPr>
              <a:t> people or the environment</a:t>
            </a:r>
            <a:endParaRPr lang="en-US" sz="1200" kern="200" dirty="0">
              <a:solidFill>
                <a:srgbClr val="58B2CB">
                  <a:lumMod val="50000"/>
                </a:srgbClr>
              </a:solidFill>
              <a:cs typeface="Calibri" charset="0"/>
            </a:endParaRPr>
          </a:p>
        </p:txBody>
      </p:sp>
      <p:sp>
        <p:nvSpPr>
          <p:cNvPr id="28" name="Rectangle 27">
            <a:extLst>
              <a:ext uri="{FF2B5EF4-FFF2-40B4-BE49-F238E27FC236}">
                <a16:creationId xmlns:a16="http://schemas.microsoft.com/office/drawing/2014/main" xmlns="" id="{4AA3C66D-5760-A943-BAA0-96C686759589}"/>
              </a:ext>
            </a:extLst>
          </p:cNvPr>
          <p:cNvSpPr/>
          <p:nvPr/>
        </p:nvSpPr>
        <p:spPr>
          <a:xfrm>
            <a:off x="4032561" y="6165304"/>
            <a:ext cx="4752528" cy="288000"/>
          </a:xfrm>
          <a:prstGeom prst="rect">
            <a:avLst/>
          </a:prstGeom>
          <a:solidFill>
            <a:srgbClr val="DEF0F5">
              <a:alpha val="50196"/>
            </a:srgb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kern="200" dirty="0">
                <a:solidFill>
                  <a:srgbClr val="58B2CB">
                    <a:lumMod val="50000"/>
                  </a:srgbClr>
                </a:solidFill>
                <a:ea typeface="Calibri" charset="0"/>
                <a:cs typeface="Calibri" charset="0"/>
              </a:rPr>
              <a:t>The right </a:t>
            </a:r>
            <a:r>
              <a:rPr lang="en-GB" sz="1200" b="1" kern="200" dirty="0">
                <a:solidFill>
                  <a:srgbClr val="58B2CB">
                    <a:lumMod val="50000"/>
                  </a:srgbClr>
                </a:solidFill>
                <a:ea typeface="Calibri" charset="0"/>
                <a:cs typeface="Calibri" charset="0"/>
              </a:rPr>
              <a:t>tax</a:t>
            </a:r>
            <a:r>
              <a:rPr lang="en-GB" sz="1200" kern="200" dirty="0">
                <a:solidFill>
                  <a:srgbClr val="58B2CB">
                    <a:lumMod val="50000"/>
                  </a:srgbClr>
                </a:solidFill>
                <a:ea typeface="Calibri" charset="0"/>
                <a:cs typeface="Calibri" charset="0"/>
              </a:rPr>
              <a:t> is paid in the right place at the right time</a:t>
            </a:r>
            <a:endParaRPr lang="en-US" sz="1200" kern="200" dirty="0">
              <a:solidFill>
                <a:srgbClr val="58B2CB">
                  <a:lumMod val="50000"/>
                </a:srgbClr>
              </a:solidFill>
              <a:ea typeface="Calibri" charset="0"/>
              <a:cs typeface="Calibri" charset="0"/>
            </a:endParaRPr>
          </a:p>
        </p:txBody>
      </p:sp>
      <p:sp>
        <p:nvSpPr>
          <p:cNvPr id="30" name="Rectangle 29">
            <a:extLst>
              <a:ext uri="{FF2B5EF4-FFF2-40B4-BE49-F238E27FC236}">
                <a16:creationId xmlns:a16="http://schemas.microsoft.com/office/drawing/2014/main" xmlns="" id="{0A4A673D-C19E-4248-AAD8-7FA9729FE438}"/>
              </a:ext>
            </a:extLst>
          </p:cNvPr>
          <p:cNvSpPr/>
          <p:nvPr/>
        </p:nvSpPr>
        <p:spPr>
          <a:xfrm>
            <a:off x="3006182" y="980728"/>
            <a:ext cx="1026114" cy="1152128"/>
          </a:xfrm>
          <a:prstGeom prst="rect">
            <a:avLst/>
          </a:prstGeom>
          <a:solidFill>
            <a:schemeClr val="tx2">
              <a:lumMod val="75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US" sz="1600" kern="200" dirty="0">
                <a:solidFill>
                  <a:srgbClr val="FFFFFF"/>
                </a:solidFill>
                <a:ea typeface="Calibri" charset="0"/>
                <a:cs typeface="Calibri" charset="0"/>
              </a:rPr>
              <a:t>Pollution</a:t>
            </a:r>
          </a:p>
        </p:txBody>
      </p:sp>
      <p:sp>
        <p:nvSpPr>
          <p:cNvPr id="31" name="Rectangle 30">
            <a:extLst>
              <a:ext uri="{FF2B5EF4-FFF2-40B4-BE49-F238E27FC236}">
                <a16:creationId xmlns:a16="http://schemas.microsoft.com/office/drawing/2014/main" xmlns="" id="{3D0C17AA-1393-104D-894C-23C86441FCC9}"/>
              </a:ext>
            </a:extLst>
          </p:cNvPr>
          <p:cNvSpPr/>
          <p:nvPr/>
        </p:nvSpPr>
        <p:spPr>
          <a:xfrm>
            <a:off x="3006184" y="116632"/>
            <a:ext cx="1026113" cy="288032"/>
          </a:xfrm>
          <a:prstGeom prst="rect">
            <a:avLst/>
          </a:prstGeom>
          <a:solidFill>
            <a:schemeClr val="tx2"/>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GB" sz="1600" kern="200" dirty="0">
                <a:solidFill>
                  <a:srgbClr val="FFFFFF"/>
                </a:solidFill>
                <a:ea typeface="Calibri" charset="0"/>
                <a:cs typeface="Calibri" charset="0"/>
              </a:rPr>
              <a:t>Energy</a:t>
            </a:r>
            <a:endParaRPr lang="en-US" sz="1600" kern="200" dirty="0">
              <a:solidFill>
                <a:srgbClr val="FFFFFF"/>
              </a:solidFill>
              <a:ea typeface="Calibri" charset="0"/>
              <a:cs typeface="Calibri" charset="0"/>
            </a:endParaRPr>
          </a:p>
        </p:txBody>
      </p:sp>
      <p:sp>
        <p:nvSpPr>
          <p:cNvPr id="32" name="Rectangle 31">
            <a:extLst>
              <a:ext uri="{FF2B5EF4-FFF2-40B4-BE49-F238E27FC236}">
                <a16:creationId xmlns:a16="http://schemas.microsoft.com/office/drawing/2014/main" xmlns="" id="{D2DAB49F-7E14-7F43-9735-A2818FA68F6F}"/>
              </a:ext>
            </a:extLst>
          </p:cNvPr>
          <p:cNvSpPr/>
          <p:nvPr/>
        </p:nvSpPr>
        <p:spPr>
          <a:xfrm>
            <a:off x="3006182" y="2996953"/>
            <a:ext cx="1026114" cy="2304257"/>
          </a:xfrm>
          <a:prstGeom prst="rect">
            <a:avLst/>
          </a:prstGeom>
          <a:solidFill>
            <a:schemeClr val="tx2"/>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US" sz="1600" kern="200" dirty="0">
                <a:solidFill>
                  <a:srgbClr val="FFFFFF"/>
                </a:solidFill>
                <a:ea typeface="Calibri" charset="0"/>
                <a:cs typeface="Calibri" charset="0"/>
              </a:rPr>
              <a:t>People</a:t>
            </a:r>
          </a:p>
        </p:txBody>
      </p:sp>
      <p:sp>
        <p:nvSpPr>
          <p:cNvPr id="33" name="Rectangle 32">
            <a:extLst>
              <a:ext uri="{FF2B5EF4-FFF2-40B4-BE49-F238E27FC236}">
                <a16:creationId xmlns:a16="http://schemas.microsoft.com/office/drawing/2014/main" xmlns="" id="{A97645AC-2709-CA4C-A456-CFE26AC3D57E}"/>
              </a:ext>
            </a:extLst>
          </p:cNvPr>
          <p:cNvSpPr/>
          <p:nvPr/>
        </p:nvSpPr>
        <p:spPr>
          <a:xfrm>
            <a:off x="3006229" y="5301208"/>
            <a:ext cx="1023290" cy="1440160"/>
          </a:xfrm>
          <a:prstGeom prst="rect">
            <a:avLst/>
          </a:prstGeom>
          <a:solidFill>
            <a:schemeClr val="tx2">
              <a:lumMod val="75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GB" sz="1400" kern="200" dirty="0">
                <a:solidFill>
                  <a:srgbClr val="FFFFFF"/>
                </a:solidFill>
                <a:ea typeface="Calibri" charset="0"/>
                <a:cs typeface="Calibri" charset="0"/>
              </a:rPr>
              <a:t>Drivers</a:t>
            </a:r>
            <a:endParaRPr lang="en-US" sz="1400" kern="200" dirty="0">
              <a:solidFill>
                <a:srgbClr val="FFFFFF"/>
              </a:solidFill>
              <a:ea typeface="Calibri" charset="0"/>
              <a:cs typeface="Calibri" charset="0"/>
            </a:endParaRPr>
          </a:p>
        </p:txBody>
      </p:sp>
      <p:sp>
        <p:nvSpPr>
          <p:cNvPr id="34" name="Rectangle 33">
            <a:extLst>
              <a:ext uri="{FF2B5EF4-FFF2-40B4-BE49-F238E27FC236}">
                <a16:creationId xmlns:a16="http://schemas.microsoft.com/office/drawing/2014/main" xmlns="" id="{EBB7317C-F253-BE49-A26E-FEB88E743252}"/>
              </a:ext>
            </a:extLst>
          </p:cNvPr>
          <p:cNvSpPr/>
          <p:nvPr/>
        </p:nvSpPr>
        <p:spPr>
          <a:xfrm>
            <a:off x="3006184" y="404664"/>
            <a:ext cx="1026113" cy="288032"/>
          </a:xfrm>
          <a:prstGeom prst="rect">
            <a:avLst/>
          </a:prstGeom>
          <a:solidFill>
            <a:schemeClr val="tx2">
              <a:lumMod val="75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US" sz="1600" kern="200" dirty="0">
                <a:solidFill>
                  <a:srgbClr val="FFFFFF"/>
                </a:solidFill>
                <a:ea typeface="Calibri" charset="0"/>
                <a:cs typeface="Calibri" charset="0"/>
              </a:rPr>
              <a:t>Water</a:t>
            </a:r>
          </a:p>
        </p:txBody>
      </p:sp>
      <p:sp>
        <p:nvSpPr>
          <p:cNvPr id="35" name="Rectangle 34">
            <a:extLst>
              <a:ext uri="{FF2B5EF4-FFF2-40B4-BE49-F238E27FC236}">
                <a16:creationId xmlns:a16="http://schemas.microsoft.com/office/drawing/2014/main" xmlns="" id="{CFF8C83A-259F-B542-8BC7-55DF5996748D}"/>
              </a:ext>
            </a:extLst>
          </p:cNvPr>
          <p:cNvSpPr/>
          <p:nvPr/>
        </p:nvSpPr>
        <p:spPr>
          <a:xfrm>
            <a:off x="3005873" y="692696"/>
            <a:ext cx="1026113" cy="288032"/>
          </a:xfrm>
          <a:prstGeom prst="rect">
            <a:avLst/>
          </a:prstGeom>
          <a:solidFill>
            <a:schemeClr val="tx2"/>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GB" sz="1050" kern="200" dirty="0">
                <a:solidFill>
                  <a:srgbClr val="FFFFFF"/>
                </a:solidFill>
                <a:ea typeface="Calibri" charset="0"/>
                <a:cs typeface="Calibri" charset="0"/>
              </a:rPr>
              <a:t>Natural</a:t>
            </a:r>
            <a:r>
              <a:rPr lang="en-GB" sz="1100" kern="200" dirty="0">
                <a:solidFill>
                  <a:srgbClr val="FFFFFF"/>
                </a:solidFill>
                <a:ea typeface="Calibri" charset="0"/>
                <a:cs typeface="Calibri" charset="0"/>
              </a:rPr>
              <a:t> Resources</a:t>
            </a:r>
            <a:endParaRPr lang="en-US" sz="1100" kern="200" dirty="0">
              <a:solidFill>
                <a:srgbClr val="FFFFFF"/>
              </a:solidFill>
              <a:ea typeface="Calibri" charset="0"/>
              <a:cs typeface="Calibri" charset="0"/>
            </a:endParaRPr>
          </a:p>
        </p:txBody>
      </p:sp>
      <p:sp>
        <p:nvSpPr>
          <p:cNvPr id="36" name="Rectangle 35">
            <a:extLst>
              <a:ext uri="{FF2B5EF4-FFF2-40B4-BE49-F238E27FC236}">
                <a16:creationId xmlns:a16="http://schemas.microsoft.com/office/drawing/2014/main" xmlns="" id="{1BFCBF1C-1C92-D749-A8C0-81A16CD0EC0F}"/>
              </a:ext>
            </a:extLst>
          </p:cNvPr>
          <p:cNvSpPr/>
          <p:nvPr/>
        </p:nvSpPr>
        <p:spPr>
          <a:xfrm>
            <a:off x="3006183" y="2132890"/>
            <a:ext cx="1026114" cy="287998"/>
          </a:xfrm>
          <a:prstGeom prst="rect">
            <a:avLst/>
          </a:prstGeom>
          <a:solidFill>
            <a:schemeClr val="tx2"/>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GB" sz="1600" kern="200" dirty="0">
                <a:solidFill>
                  <a:srgbClr val="FFFFFF"/>
                </a:solidFill>
                <a:ea typeface="Calibri" charset="0"/>
                <a:cs typeface="Calibri" charset="0"/>
              </a:rPr>
              <a:t>Presence</a:t>
            </a:r>
            <a:endParaRPr lang="en-US" sz="1600" kern="200" dirty="0">
              <a:solidFill>
                <a:srgbClr val="FFFFFF"/>
              </a:solidFill>
              <a:ea typeface="Calibri" charset="0"/>
              <a:cs typeface="Calibri" charset="0"/>
            </a:endParaRPr>
          </a:p>
        </p:txBody>
      </p:sp>
      <p:sp>
        <p:nvSpPr>
          <p:cNvPr id="37" name="Rectangle 36">
            <a:extLst>
              <a:ext uri="{FF2B5EF4-FFF2-40B4-BE49-F238E27FC236}">
                <a16:creationId xmlns:a16="http://schemas.microsoft.com/office/drawing/2014/main" xmlns="" id="{D4872F29-0925-9041-9428-FED457FA60B7}"/>
              </a:ext>
            </a:extLst>
          </p:cNvPr>
          <p:cNvSpPr/>
          <p:nvPr/>
        </p:nvSpPr>
        <p:spPr>
          <a:xfrm>
            <a:off x="3005827" y="2420889"/>
            <a:ext cx="1026470" cy="576064"/>
          </a:xfrm>
          <a:prstGeom prst="rect">
            <a:avLst/>
          </a:prstGeom>
          <a:solidFill>
            <a:schemeClr val="tx2">
              <a:lumMod val="75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US" sz="1600" kern="200" dirty="0">
                <a:solidFill>
                  <a:srgbClr val="FFFFFF"/>
                </a:solidFill>
                <a:ea typeface="Calibri" charset="0"/>
                <a:cs typeface="Calibri" charset="0"/>
              </a:rPr>
              <a:t>Waste</a:t>
            </a:r>
          </a:p>
        </p:txBody>
      </p:sp>
      <p:pic>
        <p:nvPicPr>
          <p:cNvPr id="38" name="Picture 37">
            <a:extLst>
              <a:ext uri="{FF2B5EF4-FFF2-40B4-BE49-F238E27FC236}">
                <a16:creationId xmlns:a16="http://schemas.microsoft.com/office/drawing/2014/main" xmlns="" id="{128969A2-4A24-A447-A477-C03ABE2112BF}"/>
              </a:ext>
            </a:extLst>
          </p:cNvPr>
          <p:cNvPicPr>
            <a:picLocks noChangeAspect="1"/>
          </p:cNvPicPr>
          <p:nvPr/>
        </p:nvPicPr>
        <p:blipFill>
          <a:blip r:embed="rId3"/>
          <a:stretch>
            <a:fillRect/>
          </a:stretch>
        </p:blipFill>
        <p:spPr>
          <a:xfrm>
            <a:off x="359533" y="1281378"/>
            <a:ext cx="2300539" cy="1016668"/>
          </a:xfrm>
          <a:prstGeom prst="rect">
            <a:avLst/>
          </a:prstGeom>
        </p:spPr>
      </p:pic>
    </p:spTree>
    <p:extLst>
      <p:ext uri="{BB962C8B-B14F-4D97-AF65-F5344CB8AC3E}">
        <p14:creationId xmlns:p14="http://schemas.microsoft.com/office/powerpoint/2010/main" val="4213274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721C065-F363-8541-818C-3583D630269C}"/>
              </a:ext>
            </a:extLst>
          </p:cNvPr>
          <p:cNvSpPr/>
          <p:nvPr/>
        </p:nvSpPr>
        <p:spPr>
          <a:xfrm>
            <a:off x="1709682" y="908720"/>
            <a:ext cx="2646294" cy="2448272"/>
          </a:xfrm>
          <a:prstGeom prst="rect">
            <a:avLst/>
          </a:prstGeom>
          <a:solidFill>
            <a:schemeClr val="bg1">
              <a:lumMod val="8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Aft>
                <a:spcPts val="600"/>
              </a:spcAft>
            </a:pPr>
            <a:endParaRPr lang="en-US" i="1" dirty="0">
              <a:solidFill>
                <a:srgbClr val="FFFFFF"/>
              </a:solidFill>
              <a:cs typeface="Calibri" panose="020F0502020204030204" pitchFamily="34" charset="0"/>
            </a:endParaRPr>
          </a:p>
        </p:txBody>
      </p:sp>
      <p:sp>
        <p:nvSpPr>
          <p:cNvPr id="20" name="Rectangle 19">
            <a:extLst>
              <a:ext uri="{FF2B5EF4-FFF2-40B4-BE49-F238E27FC236}">
                <a16:creationId xmlns:a16="http://schemas.microsoft.com/office/drawing/2014/main" xmlns="" id="{84248606-4A31-2C4C-8742-4011DCC2EB57}"/>
              </a:ext>
            </a:extLst>
          </p:cNvPr>
          <p:cNvSpPr/>
          <p:nvPr/>
        </p:nvSpPr>
        <p:spPr>
          <a:xfrm>
            <a:off x="4355976" y="908720"/>
            <a:ext cx="2646294" cy="2448272"/>
          </a:xfrm>
          <a:prstGeom prst="rect">
            <a:avLst/>
          </a:prstGeom>
          <a:solidFill>
            <a:schemeClr val="bg1">
              <a:lumMod val="8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Aft>
                <a:spcPts val="600"/>
              </a:spcAft>
            </a:pPr>
            <a:endParaRPr lang="en-US" i="1" dirty="0">
              <a:solidFill>
                <a:srgbClr val="FFFFFF"/>
              </a:solidFill>
              <a:cs typeface="Calibri" panose="020F0502020204030204" pitchFamily="34" charset="0"/>
            </a:endParaRPr>
          </a:p>
        </p:txBody>
      </p:sp>
      <p:sp>
        <p:nvSpPr>
          <p:cNvPr id="22" name="Rectangle 21">
            <a:extLst>
              <a:ext uri="{FF2B5EF4-FFF2-40B4-BE49-F238E27FC236}">
                <a16:creationId xmlns:a16="http://schemas.microsoft.com/office/drawing/2014/main" xmlns="" id="{3CD557FF-3A82-5D48-A39A-56A355C4EE72}"/>
              </a:ext>
            </a:extLst>
          </p:cNvPr>
          <p:cNvSpPr/>
          <p:nvPr/>
        </p:nvSpPr>
        <p:spPr>
          <a:xfrm>
            <a:off x="4355976" y="3356992"/>
            <a:ext cx="2646294" cy="2448272"/>
          </a:xfrm>
          <a:prstGeom prst="rect">
            <a:avLst/>
          </a:prstGeom>
          <a:solidFill>
            <a:schemeClr val="bg1">
              <a:lumMod val="8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Aft>
                <a:spcPts val="600"/>
              </a:spcAft>
            </a:pPr>
            <a:endParaRPr lang="en-US" i="1" dirty="0">
              <a:solidFill>
                <a:srgbClr val="FFFFFF"/>
              </a:solidFill>
              <a:cs typeface="Calibri" panose="020F0502020204030204" pitchFamily="34" charset="0"/>
            </a:endParaRPr>
          </a:p>
        </p:txBody>
      </p:sp>
      <p:sp>
        <p:nvSpPr>
          <p:cNvPr id="21" name="Rectangle 20">
            <a:extLst>
              <a:ext uri="{FF2B5EF4-FFF2-40B4-BE49-F238E27FC236}">
                <a16:creationId xmlns:a16="http://schemas.microsoft.com/office/drawing/2014/main" xmlns="" id="{3C37FF57-122C-BA41-B3D6-48C87024855C}"/>
              </a:ext>
            </a:extLst>
          </p:cNvPr>
          <p:cNvSpPr/>
          <p:nvPr/>
        </p:nvSpPr>
        <p:spPr>
          <a:xfrm>
            <a:off x="1709682" y="3356992"/>
            <a:ext cx="2646294" cy="2448272"/>
          </a:xfrm>
          <a:prstGeom prst="rect">
            <a:avLst/>
          </a:prstGeom>
          <a:solidFill>
            <a:schemeClr val="bg1">
              <a:lumMod val="8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Aft>
                <a:spcPts val="600"/>
              </a:spcAft>
            </a:pPr>
            <a:endParaRPr lang="en-US" i="1" dirty="0">
              <a:solidFill>
                <a:srgbClr val="FFFFFF"/>
              </a:solidFill>
              <a:cs typeface="Calibri" panose="020F0502020204030204" pitchFamily="34" charset="0"/>
            </a:endParaRPr>
          </a:p>
        </p:txBody>
      </p:sp>
      <p:sp>
        <p:nvSpPr>
          <p:cNvPr id="9" name="Rectangle 8">
            <a:extLst>
              <a:ext uri="{FF2B5EF4-FFF2-40B4-BE49-F238E27FC236}">
                <a16:creationId xmlns:a16="http://schemas.microsoft.com/office/drawing/2014/main" xmlns="" id="{7115AC04-BE62-264B-A128-7AF1D71FCD19}"/>
              </a:ext>
            </a:extLst>
          </p:cNvPr>
          <p:cNvSpPr/>
          <p:nvPr/>
        </p:nvSpPr>
        <p:spPr>
          <a:xfrm>
            <a:off x="4355976" y="908720"/>
            <a:ext cx="2646294" cy="2448272"/>
          </a:xfrm>
          <a:prstGeom prst="rect">
            <a:avLst/>
          </a:prstGeom>
          <a:solidFill>
            <a:schemeClr val="bg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lnSpc>
                <a:spcPct val="90000"/>
              </a:lnSpc>
              <a:spcAft>
                <a:spcPts val="600"/>
              </a:spcAft>
            </a:pPr>
            <a:r>
              <a:rPr lang="en-US" sz="2000" i="1" dirty="0">
                <a:solidFill>
                  <a:srgbClr val="FFFFFF"/>
                </a:solidFill>
                <a:cs typeface="Calibri" panose="020F0502020204030204" pitchFamily="34" charset="0"/>
              </a:rPr>
              <a:t>Any business may</a:t>
            </a:r>
          </a:p>
          <a:p>
            <a:pPr algn="ctr">
              <a:lnSpc>
                <a:spcPct val="90000"/>
              </a:lnSpc>
              <a:spcAft>
                <a:spcPts val="600"/>
              </a:spcAft>
            </a:pPr>
            <a:r>
              <a:rPr lang="en-US" sz="2400" b="1" dirty="0">
                <a:solidFill>
                  <a:srgbClr val="FFFFFF"/>
                </a:solidFill>
                <a:cs typeface="Calibri" panose="020F0502020204030204" pitchFamily="34" charset="0"/>
              </a:rPr>
              <a:t>amplify the positive impact of others</a:t>
            </a:r>
            <a:endParaRPr lang="en-US" sz="2400" dirty="0">
              <a:solidFill>
                <a:srgbClr val="FFFFFF"/>
              </a:solidFill>
              <a:cs typeface="Calibri" panose="020F0502020204030204" pitchFamily="34" charset="0"/>
            </a:endParaRPr>
          </a:p>
          <a:p>
            <a:pPr algn="ctr">
              <a:lnSpc>
                <a:spcPct val="90000"/>
              </a:lnSpc>
              <a:spcAft>
                <a:spcPts val="600"/>
              </a:spcAft>
            </a:pPr>
            <a:r>
              <a:rPr lang="en-US" i="1" dirty="0">
                <a:solidFill>
                  <a:srgbClr val="FFFFFF"/>
                </a:solidFill>
                <a:cs typeface="Calibri" panose="020F0502020204030204" pitchFamily="34" charset="0"/>
              </a:rPr>
              <a:t>by helping them take action</a:t>
            </a:r>
            <a:br>
              <a:rPr lang="en-US" i="1" dirty="0">
                <a:solidFill>
                  <a:srgbClr val="FFFFFF"/>
                </a:solidFill>
                <a:cs typeface="Calibri" panose="020F0502020204030204" pitchFamily="34" charset="0"/>
              </a:rPr>
            </a:br>
            <a:r>
              <a:rPr lang="en-US" i="1" dirty="0">
                <a:solidFill>
                  <a:srgbClr val="FFFFFF"/>
                </a:solidFill>
                <a:cs typeface="Calibri" panose="020F0502020204030204" pitchFamily="34" charset="0"/>
              </a:rPr>
              <a:t>to foster wellbeing or</a:t>
            </a:r>
            <a:br>
              <a:rPr lang="en-US" i="1" dirty="0">
                <a:solidFill>
                  <a:srgbClr val="FFFFFF"/>
                </a:solidFill>
                <a:cs typeface="Calibri" panose="020F0502020204030204" pitchFamily="34" charset="0"/>
              </a:rPr>
            </a:br>
            <a:r>
              <a:rPr lang="en-US" i="1" dirty="0">
                <a:solidFill>
                  <a:srgbClr val="FFFFFF"/>
                </a:solidFill>
                <a:cs typeface="Calibri" panose="020F0502020204030204" pitchFamily="34" charset="0"/>
              </a:rPr>
              <a:t>restore the environment</a:t>
            </a:r>
          </a:p>
        </p:txBody>
      </p:sp>
      <p:sp>
        <p:nvSpPr>
          <p:cNvPr id="10" name="Rectangle 9">
            <a:extLst>
              <a:ext uri="{FF2B5EF4-FFF2-40B4-BE49-F238E27FC236}">
                <a16:creationId xmlns:a16="http://schemas.microsoft.com/office/drawing/2014/main" xmlns="" id="{2F916691-C28B-9A40-AB20-D15EE3C44568}"/>
              </a:ext>
            </a:extLst>
          </p:cNvPr>
          <p:cNvSpPr/>
          <p:nvPr/>
        </p:nvSpPr>
        <p:spPr>
          <a:xfrm>
            <a:off x="4355976" y="3356992"/>
            <a:ext cx="2646294" cy="2448272"/>
          </a:xfrm>
          <a:prstGeom prst="rect">
            <a:avLst/>
          </a:prstGeom>
          <a:solidFill>
            <a:schemeClr val="bg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lnSpc>
                <a:spcPct val="90000"/>
              </a:lnSpc>
              <a:spcAft>
                <a:spcPts val="600"/>
              </a:spcAft>
            </a:pPr>
            <a:r>
              <a:rPr lang="en-US" i="1" dirty="0">
                <a:solidFill>
                  <a:srgbClr val="FFFFFF"/>
                </a:solidFill>
                <a:cs typeface="Calibri" panose="020F0502020204030204" pitchFamily="34" charset="0"/>
              </a:rPr>
              <a:t>Any business may</a:t>
            </a:r>
          </a:p>
          <a:p>
            <a:pPr algn="ctr">
              <a:lnSpc>
                <a:spcPct val="90000"/>
              </a:lnSpc>
              <a:spcAft>
                <a:spcPts val="600"/>
              </a:spcAft>
            </a:pPr>
            <a:r>
              <a:rPr lang="en-US" sz="2400" b="1" dirty="0">
                <a:solidFill>
                  <a:srgbClr val="FFFFFF"/>
                </a:solidFill>
                <a:cs typeface="Calibri" panose="020F0502020204030204" pitchFamily="34" charset="0"/>
              </a:rPr>
              <a:t>reduce the negative </a:t>
            </a:r>
            <a:br>
              <a:rPr lang="en-US" sz="2400" b="1" dirty="0">
                <a:solidFill>
                  <a:srgbClr val="FFFFFF"/>
                </a:solidFill>
                <a:cs typeface="Calibri" panose="020F0502020204030204" pitchFamily="34" charset="0"/>
              </a:rPr>
            </a:br>
            <a:r>
              <a:rPr lang="en-US" sz="2400" b="1" dirty="0">
                <a:solidFill>
                  <a:srgbClr val="FFFFFF"/>
                </a:solidFill>
                <a:cs typeface="Calibri" panose="020F0502020204030204" pitchFamily="34" charset="0"/>
              </a:rPr>
              <a:t>impact of others</a:t>
            </a:r>
            <a:endParaRPr lang="en-US" sz="2400" b="1" i="1" dirty="0">
              <a:solidFill>
                <a:srgbClr val="FFFFFF"/>
              </a:solidFill>
              <a:cs typeface="Calibri" panose="020F0502020204030204" pitchFamily="34" charset="0"/>
            </a:endParaRPr>
          </a:p>
          <a:p>
            <a:pPr algn="ctr">
              <a:lnSpc>
                <a:spcPct val="90000"/>
              </a:lnSpc>
              <a:spcAft>
                <a:spcPts val="600"/>
              </a:spcAft>
            </a:pPr>
            <a:r>
              <a:rPr lang="en-US" i="1" dirty="0">
                <a:solidFill>
                  <a:srgbClr val="FFFFFF"/>
                </a:solidFill>
                <a:cs typeface="Calibri" panose="020F0502020204030204" pitchFamily="34" charset="0"/>
              </a:rPr>
              <a:t>by helping them avoid actions that undermine wellbeing or degrade the environment</a:t>
            </a:r>
          </a:p>
        </p:txBody>
      </p:sp>
      <p:sp>
        <p:nvSpPr>
          <p:cNvPr id="11" name="Rectangle 10">
            <a:extLst>
              <a:ext uri="{FF2B5EF4-FFF2-40B4-BE49-F238E27FC236}">
                <a16:creationId xmlns:a16="http://schemas.microsoft.com/office/drawing/2014/main" xmlns="" id="{3A3355D2-DEB2-7643-A25D-A95153FA7C9C}"/>
              </a:ext>
            </a:extLst>
          </p:cNvPr>
          <p:cNvSpPr/>
          <p:nvPr/>
        </p:nvSpPr>
        <p:spPr>
          <a:xfrm>
            <a:off x="1709684" y="3356992"/>
            <a:ext cx="2646293" cy="2448272"/>
          </a:xfrm>
          <a:prstGeom prst="rect">
            <a:avLst/>
          </a:prstGeom>
          <a:solidFill>
            <a:schemeClr val="tx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lnSpc>
                <a:spcPct val="90000"/>
              </a:lnSpc>
              <a:spcAft>
                <a:spcPts val="600"/>
              </a:spcAft>
            </a:pPr>
            <a:r>
              <a:rPr lang="en-US" i="1" dirty="0">
                <a:solidFill>
                  <a:srgbClr val="FFFFFF"/>
                </a:solidFill>
                <a:cs typeface="Calibri" panose="020F0502020204030204" pitchFamily="34" charset="0"/>
              </a:rPr>
              <a:t>Every business must</a:t>
            </a:r>
          </a:p>
          <a:p>
            <a:pPr algn="ctr">
              <a:lnSpc>
                <a:spcPct val="90000"/>
              </a:lnSpc>
              <a:spcAft>
                <a:spcPts val="600"/>
              </a:spcAft>
            </a:pPr>
            <a:r>
              <a:rPr lang="en-US" sz="2400" b="1" dirty="0">
                <a:solidFill>
                  <a:srgbClr val="FFFFFF"/>
                </a:solidFill>
                <a:cs typeface="Calibri" panose="020F0502020204030204" pitchFamily="34" charset="0"/>
              </a:rPr>
              <a:t>eliminate its own negative impact</a:t>
            </a:r>
            <a:endParaRPr lang="en-US" sz="2400" dirty="0">
              <a:solidFill>
                <a:srgbClr val="FFFFFF"/>
              </a:solidFill>
              <a:cs typeface="Calibri" panose="020F0502020204030204" pitchFamily="34" charset="0"/>
            </a:endParaRPr>
          </a:p>
          <a:p>
            <a:pPr algn="ctr">
              <a:lnSpc>
                <a:spcPct val="90000"/>
              </a:lnSpc>
              <a:spcAft>
                <a:spcPts val="600"/>
              </a:spcAft>
            </a:pPr>
            <a:r>
              <a:rPr lang="en-US" i="1" dirty="0">
                <a:solidFill>
                  <a:srgbClr val="FFFFFF"/>
                </a:solidFill>
                <a:cs typeface="Calibri" panose="020F0502020204030204" pitchFamily="34" charset="0"/>
              </a:rPr>
              <a:t>by avoiding all actions </a:t>
            </a:r>
            <a:br>
              <a:rPr lang="en-US" i="1" dirty="0">
                <a:solidFill>
                  <a:srgbClr val="FFFFFF"/>
                </a:solidFill>
                <a:cs typeface="Calibri" panose="020F0502020204030204" pitchFamily="34" charset="0"/>
              </a:rPr>
            </a:br>
            <a:r>
              <a:rPr lang="en-US" i="1" dirty="0">
                <a:solidFill>
                  <a:srgbClr val="FFFFFF"/>
                </a:solidFill>
                <a:cs typeface="Calibri" panose="020F0502020204030204" pitchFamily="34" charset="0"/>
              </a:rPr>
              <a:t>that undermine wellbeing or degrade the environment</a:t>
            </a:r>
          </a:p>
        </p:txBody>
      </p:sp>
      <p:sp>
        <p:nvSpPr>
          <p:cNvPr id="8" name="Rectangle 7">
            <a:extLst>
              <a:ext uri="{FF2B5EF4-FFF2-40B4-BE49-F238E27FC236}">
                <a16:creationId xmlns:a16="http://schemas.microsoft.com/office/drawing/2014/main" xmlns="" id="{E892F608-B646-FC4B-9B76-305F2477AECB}"/>
              </a:ext>
            </a:extLst>
          </p:cNvPr>
          <p:cNvSpPr/>
          <p:nvPr/>
        </p:nvSpPr>
        <p:spPr>
          <a:xfrm>
            <a:off x="1709684" y="908720"/>
            <a:ext cx="2646293" cy="2448272"/>
          </a:xfrm>
          <a:prstGeom prst="rect">
            <a:avLst/>
          </a:prstGeom>
          <a:solidFill>
            <a:schemeClr val="bg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lnSpc>
                <a:spcPct val="90000"/>
              </a:lnSpc>
              <a:spcAft>
                <a:spcPts val="600"/>
              </a:spcAft>
            </a:pPr>
            <a:r>
              <a:rPr lang="en-US" sz="2000" i="1" dirty="0">
                <a:solidFill>
                  <a:srgbClr val="FFFFFF"/>
                </a:solidFill>
                <a:cs typeface="Calibri" panose="020F0502020204030204" pitchFamily="34" charset="0"/>
              </a:rPr>
              <a:t>Any business may</a:t>
            </a:r>
          </a:p>
          <a:p>
            <a:pPr algn="ctr">
              <a:lnSpc>
                <a:spcPct val="90000"/>
              </a:lnSpc>
              <a:spcAft>
                <a:spcPts val="600"/>
              </a:spcAft>
            </a:pPr>
            <a:r>
              <a:rPr lang="en-US" sz="2800" b="1" dirty="0">
                <a:solidFill>
                  <a:srgbClr val="FFFFFF"/>
                </a:solidFill>
                <a:cs typeface="Calibri" panose="020F0502020204030204" pitchFamily="34" charset="0"/>
              </a:rPr>
              <a:t>create positive </a:t>
            </a:r>
            <a:br>
              <a:rPr lang="en-US" sz="2800" b="1" dirty="0">
                <a:solidFill>
                  <a:srgbClr val="FFFFFF"/>
                </a:solidFill>
                <a:cs typeface="Calibri" panose="020F0502020204030204" pitchFamily="34" charset="0"/>
              </a:rPr>
            </a:br>
            <a:r>
              <a:rPr lang="en-US" sz="2800" b="1" dirty="0">
                <a:solidFill>
                  <a:srgbClr val="FFFFFF"/>
                </a:solidFill>
                <a:cs typeface="Calibri" panose="020F0502020204030204" pitchFamily="34" charset="0"/>
              </a:rPr>
              <a:t>impact itself</a:t>
            </a:r>
          </a:p>
          <a:p>
            <a:pPr algn="ctr">
              <a:lnSpc>
                <a:spcPct val="90000"/>
              </a:lnSpc>
              <a:spcAft>
                <a:spcPts val="600"/>
              </a:spcAft>
            </a:pPr>
            <a:r>
              <a:rPr lang="en-US" sz="2000" i="1" dirty="0">
                <a:solidFill>
                  <a:srgbClr val="FFFFFF"/>
                </a:solidFill>
                <a:cs typeface="Calibri" panose="020F0502020204030204" pitchFamily="34" charset="0"/>
              </a:rPr>
              <a:t>by taking action </a:t>
            </a:r>
            <a:br>
              <a:rPr lang="en-US" sz="2000" i="1" dirty="0">
                <a:solidFill>
                  <a:srgbClr val="FFFFFF"/>
                </a:solidFill>
                <a:cs typeface="Calibri" panose="020F0502020204030204" pitchFamily="34" charset="0"/>
              </a:rPr>
            </a:br>
            <a:r>
              <a:rPr lang="en-US" sz="2000" i="1" dirty="0">
                <a:solidFill>
                  <a:srgbClr val="FFFFFF"/>
                </a:solidFill>
                <a:cs typeface="Calibri" panose="020F0502020204030204" pitchFamily="34" charset="0"/>
              </a:rPr>
              <a:t>to foster wellbeing or</a:t>
            </a:r>
            <a:br>
              <a:rPr lang="en-US" sz="2000" i="1" dirty="0">
                <a:solidFill>
                  <a:srgbClr val="FFFFFF"/>
                </a:solidFill>
                <a:cs typeface="Calibri" panose="020F0502020204030204" pitchFamily="34" charset="0"/>
              </a:rPr>
            </a:br>
            <a:r>
              <a:rPr lang="en-US" sz="2000" i="1" dirty="0">
                <a:solidFill>
                  <a:srgbClr val="FFFFFF"/>
                </a:solidFill>
                <a:cs typeface="Calibri" panose="020F0502020204030204" pitchFamily="34" charset="0"/>
              </a:rPr>
              <a:t>restore the environment</a:t>
            </a:r>
          </a:p>
        </p:txBody>
      </p:sp>
      <p:sp>
        <p:nvSpPr>
          <p:cNvPr id="12" name="Rectangle 11">
            <a:extLst>
              <a:ext uri="{FF2B5EF4-FFF2-40B4-BE49-F238E27FC236}">
                <a16:creationId xmlns:a16="http://schemas.microsoft.com/office/drawing/2014/main" xmlns="" id="{ED60993E-C837-7348-89A3-45AC94619588}"/>
              </a:ext>
            </a:extLst>
          </p:cNvPr>
          <p:cNvSpPr/>
          <p:nvPr/>
        </p:nvSpPr>
        <p:spPr>
          <a:xfrm>
            <a:off x="132862" y="3072557"/>
            <a:ext cx="1341279" cy="570726"/>
          </a:xfrm>
          <a:prstGeom prst="rect">
            <a:avLst/>
          </a:prstGeom>
          <a:noFill/>
          <a:ln w="25400" cmpd="sng">
            <a:noFill/>
            <a:prstDash val="solid"/>
          </a:ln>
          <a:effectLst/>
        </p:spPr>
        <p:style>
          <a:lnRef idx="2">
            <a:schemeClr val="accent6"/>
          </a:lnRef>
          <a:fillRef idx="1">
            <a:schemeClr val="lt1"/>
          </a:fillRef>
          <a:effectRef idx="0">
            <a:schemeClr val="accent6"/>
          </a:effectRef>
          <a:fontRef idx="minor">
            <a:schemeClr val="dk1"/>
          </a:fontRef>
        </p:style>
        <p:txBody>
          <a:bodyPr wrap="square" lIns="0" tIns="0" rIns="0" bIns="0" rtlCol="0" anchor="ctr" anchorCtr="0">
            <a:noAutofit/>
          </a:bodyPr>
          <a:lstStyle/>
          <a:p>
            <a:pPr algn="ctr">
              <a:lnSpc>
                <a:spcPct val="90000"/>
              </a:lnSpc>
              <a:spcAft>
                <a:spcPts val="600"/>
              </a:spcAft>
            </a:pPr>
            <a:r>
              <a:rPr lang="en-GB" sz="2800" b="1" dirty="0">
                <a:solidFill>
                  <a:srgbClr val="FFFFFF">
                    <a:lumMod val="65000"/>
                  </a:srgbClr>
                </a:solidFill>
                <a:ea typeface="Calibri" charset="0"/>
                <a:cs typeface="Calibri" charset="0"/>
              </a:rPr>
              <a:t>Direct</a:t>
            </a:r>
            <a:br>
              <a:rPr lang="en-GB" sz="2800" b="1" dirty="0">
                <a:solidFill>
                  <a:srgbClr val="FFFFFF">
                    <a:lumMod val="65000"/>
                  </a:srgbClr>
                </a:solidFill>
                <a:ea typeface="Calibri" charset="0"/>
                <a:cs typeface="Calibri" charset="0"/>
              </a:rPr>
            </a:br>
            <a:r>
              <a:rPr lang="en-GB" sz="2800" b="1" dirty="0">
                <a:solidFill>
                  <a:srgbClr val="FFFFFF">
                    <a:lumMod val="65000"/>
                  </a:srgbClr>
                </a:solidFill>
                <a:ea typeface="Calibri" charset="0"/>
                <a:cs typeface="Calibri" charset="0"/>
              </a:rPr>
              <a:t>business</a:t>
            </a:r>
            <a:br>
              <a:rPr lang="en-GB" sz="2800" b="1" dirty="0">
                <a:solidFill>
                  <a:srgbClr val="FFFFFF">
                    <a:lumMod val="65000"/>
                  </a:srgbClr>
                </a:solidFill>
                <a:ea typeface="Calibri" charset="0"/>
                <a:cs typeface="Calibri" charset="0"/>
              </a:rPr>
            </a:br>
            <a:r>
              <a:rPr lang="en-GB" sz="2800" b="1" dirty="0">
                <a:solidFill>
                  <a:srgbClr val="FFFFFF">
                    <a:lumMod val="65000"/>
                  </a:srgbClr>
                </a:solidFill>
                <a:ea typeface="Calibri" charset="0"/>
                <a:cs typeface="Calibri" charset="0"/>
              </a:rPr>
              <a:t>impact</a:t>
            </a:r>
            <a:endParaRPr lang="en-GB" sz="2800" i="1" dirty="0">
              <a:solidFill>
                <a:srgbClr val="FFFFFF">
                  <a:lumMod val="65000"/>
                </a:srgbClr>
              </a:solidFill>
              <a:ea typeface="Calibri" charset="0"/>
              <a:cs typeface="Calibri" charset="0"/>
            </a:endParaRPr>
          </a:p>
        </p:txBody>
      </p:sp>
      <p:sp>
        <p:nvSpPr>
          <p:cNvPr id="13" name="Rectangle 12">
            <a:extLst>
              <a:ext uri="{FF2B5EF4-FFF2-40B4-BE49-F238E27FC236}">
                <a16:creationId xmlns:a16="http://schemas.microsoft.com/office/drawing/2014/main" xmlns="" id="{9187B0AC-A296-1248-8F6E-91926E73A509}"/>
              </a:ext>
            </a:extLst>
          </p:cNvPr>
          <p:cNvSpPr>
            <a:spLocks noChangeAspect="1"/>
          </p:cNvSpPr>
          <p:nvPr/>
        </p:nvSpPr>
        <p:spPr>
          <a:xfrm>
            <a:off x="2411760" y="5875531"/>
            <a:ext cx="3888432" cy="648072"/>
          </a:xfrm>
          <a:prstGeom prst="rect">
            <a:avLst/>
          </a:prstGeom>
          <a:noFill/>
          <a:ln w="25400" cmpd="sng">
            <a:noFill/>
            <a:prstDash val="solid"/>
          </a:ln>
          <a:effectLst/>
        </p:spPr>
        <p:style>
          <a:lnRef idx="2">
            <a:schemeClr val="accent6"/>
          </a:lnRef>
          <a:fillRef idx="1">
            <a:schemeClr val="lt1"/>
          </a:fillRef>
          <a:effectRef idx="0">
            <a:schemeClr val="accent6"/>
          </a:effectRef>
          <a:fontRef idx="minor">
            <a:schemeClr val="dk1"/>
          </a:fontRef>
        </p:style>
        <p:txBody>
          <a:bodyPr wrap="square" lIns="115406" tIns="0" rIns="115406" bIns="0" rtlCol="0" anchor="ctr" anchorCtr="0">
            <a:noAutofit/>
          </a:bodyPr>
          <a:lstStyle/>
          <a:p>
            <a:pPr algn="ctr"/>
            <a:r>
              <a:rPr lang="en-GB" sz="2800" b="1" dirty="0">
                <a:solidFill>
                  <a:srgbClr val="FFFFFF">
                    <a:lumMod val="65000"/>
                  </a:srgbClr>
                </a:solidFill>
                <a:ea typeface="Calibri" charset="0"/>
                <a:cs typeface="Calibri" charset="0"/>
              </a:rPr>
              <a:t>Negative impact</a:t>
            </a:r>
          </a:p>
        </p:txBody>
      </p:sp>
      <p:sp>
        <p:nvSpPr>
          <p:cNvPr id="14" name="Rectangle 13">
            <a:extLst>
              <a:ext uri="{FF2B5EF4-FFF2-40B4-BE49-F238E27FC236}">
                <a16:creationId xmlns:a16="http://schemas.microsoft.com/office/drawing/2014/main" xmlns="" id="{C80407EE-379D-A240-A0BE-E99AD1534F52}"/>
              </a:ext>
            </a:extLst>
          </p:cNvPr>
          <p:cNvSpPr>
            <a:spLocks noChangeAspect="1"/>
          </p:cNvSpPr>
          <p:nvPr/>
        </p:nvSpPr>
        <p:spPr>
          <a:xfrm>
            <a:off x="2411760" y="188642"/>
            <a:ext cx="3888432" cy="646331"/>
          </a:xfrm>
          <a:prstGeom prst="rect">
            <a:avLst/>
          </a:prstGeom>
          <a:noFill/>
          <a:ln w="25400" cmpd="sng">
            <a:noFill/>
            <a:prstDash val="solid"/>
          </a:ln>
          <a:effectLst/>
        </p:spPr>
        <p:style>
          <a:lnRef idx="2">
            <a:schemeClr val="accent6"/>
          </a:lnRef>
          <a:fillRef idx="1">
            <a:schemeClr val="lt1"/>
          </a:fillRef>
          <a:effectRef idx="0">
            <a:schemeClr val="accent6"/>
          </a:effectRef>
          <a:fontRef idx="minor">
            <a:schemeClr val="dk1"/>
          </a:fontRef>
        </p:style>
        <p:txBody>
          <a:bodyPr wrap="square" lIns="115406" tIns="0" rIns="115406" bIns="0" rtlCol="0" anchor="ctr" anchorCtr="0">
            <a:noAutofit/>
          </a:bodyPr>
          <a:lstStyle/>
          <a:p>
            <a:pPr algn="ctr"/>
            <a:r>
              <a:rPr lang="en-GB" sz="2800" b="1" dirty="0">
                <a:solidFill>
                  <a:srgbClr val="FFFFFF">
                    <a:lumMod val="65000"/>
                  </a:srgbClr>
                </a:solidFill>
                <a:ea typeface="Calibri" charset="0"/>
                <a:cs typeface="Calibri" charset="0"/>
              </a:rPr>
              <a:t>Positive impact</a:t>
            </a:r>
            <a:endParaRPr lang="en-GB" sz="2000" dirty="0">
              <a:solidFill>
                <a:srgbClr val="FFFFFF">
                  <a:lumMod val="65000"/>
                </a:srgbClr>
              </a:solidFill>
              <a:ea typeface="Calibri" charset="0"/>
              <a:cs typeface="Calibri" charset="0"/>
            </a:endParaRPr>
          </a:p>
        </p:txBody>
      </p:sp>
      <p:sp>
        <p:nvSpPr>
          <p:cNvPr id="15" name="Rectangle 14">
            <a:extLst>
              <a:ext uri="{FF2B5EF4-FFF2-40B4-BE49-F238E27FC236}">
                <a16:creationId xmlns:a16="http://schemas.microsoft.com/office/drawing/2014/main" xmlns="" id="{B3E2A2ED-8B57-C542-B2A1-6B664967A72D}"/>
              </a:ext>
            </a:extLst>
          </p:cNvPr>
          <p:cNvSpPr/>
          <p:nvPr/>
        </p:nvSpPr>
        <p:spPr>
          <a:xfrm>
            <a:off x="7237815" y="3072557"/>
            <a:ext cx="1335662" cy="570726"/>
          </a:xfrm>
          <a:prstGeom prst="rect">
            <a:avLst/>
          </a:prstGeom>
          <a:noFill/>
          <a:ln w="25400" cmpd="sng">
            <a:noFill/>
            <a:prstDash val="solid"/>
          </a:ln>
          <a:effectLst/>
        </p:spPr>
        <p:style>
          <a:lnRef idx="2">
            <a:schemeClr val="accent6"/>
          </a:lnRef>
          <a:fillRef idx="1">
            <a:schemeClr val="lt1"/>
          </a:fillRef>
          <a:effectRef idx="0">
            <a:schemeClr val="accent6"/>
          </a:effectRef>
          <a:fontRef idx="minor">
            <a:schemeClr val="dk1"/>
          </a:fontRef>
        </p:style>
        <p:txBody>
          <a:bodyPr wrap="square" lIns="0" tIns="0" rIns="0" bIns="0" rtlCol="0" anchor="ctr" anchorCtr="0">
            <a:noAutofit/>
          </a:bodyPr>
          <a:lstStyle/>
          <a:p>
            <a:pPr algn="ctr">
              <a:lnSpc>
                <a:spcPct val="90000"/>
              </a:lnSpc>
              <a:spcAft>
                <a:spcPts val="600"/>
              </a:spcAft>
            </a:pPr>
            <a:r>
              <a:rPr lang="en-GB" sz="2800" b="1" dirty="0">
                <a:solidFill>
                  <a:srgbClr val="FFFFFF">
                    <a:lumMod val="65000"/>
                  </a:srgbClr>
                </a:solidFill>
                <a:ea typeface="Calibri" charset="0"/>
                <a:cs typeface="Calibri" charset="0"/>
              </a:rPr>
              <a:t>Indirect</a:t>
            </a:r>
            <a:br>
              <a:rPr lang="en-GB" sz="2800" b="1" dirty="0">
                <a:solidFill>
                  <a:srgbClr val="FFFFFF">
                    <a:lumMod val="65000"/>
                  </a:srgbClr>
                </a:solidFill>
                <a:ea typeface="Calibri" charset="0"/>
                <a:cs typeface="Calibri" charset="0"/>
              </a:rPr>
            </a:br>
            <a:r>
              <a:rPr lang="en-GB" sz="2800" b="1" dirty="0">
                <a:solidFill>
                  <a:srgbClr val="FFFFFF">
                    <a:lumMod val="65000"/>
                  </a:srgbClr>
                </a:solidFill>
                <a:ea typeface="Calibri" charset="0"/>
                <a:cs typeface="Calibri" charset="0"/>
              </a:rPr>
              <a:t>business</a:t>
            </a:r>
            <a:br>
              <a:rPr lang="en-GB" sz="2800" b="1" dirty="0">
                <a:solidFill>
                  <a:srgbClr val="FFFFFF">
                    <a:lumMod val="65000"/>
                  </a:srgbClr>
                </a:solidFill>
                <a:ea typeface="Calibri" charset="0"/>
                <a:cs typeface="Calibri" charset="0"/>
              </a:rPr>
            </a:br>
            <a:r>
              <a:rPr lang="en-GB" sz="2800" b="1" dirty="0">
                <a:solidFill>
                  <a:srgbClr val="FFFFFF">
                    <a:lumMod val="65000"/>
                  </a:srgbClr>
                </a:solidFill>
                <a:ea typeface="Calibri" charset="0"/>
                <a:cs typeface="Calibri" charset="0"/>
              </a:rPr>
              <a:t>impact</a:t>
            </a:r>
          </a:p>
        </p:txBody>
      </p:sp>
      <p:cxnSp>
        <p:nvCxnSpPr>
          <p:cNvPr id="16" name="Straight Arrow Connector 15">
            <a:extLst>
              <a:ext uri="{FF2B5EF4-FFF2-40B4-BE49-F238E27FC236}">
                <a16:creationId xmlns:a16="http://schemas.microsoft.com/office/drawing/2014/main" xmlns="" id="{7D2CF55F-03AA-8240-979A-156756F56934}"/>
              </a:ext>
            </a:extLst>
          </p:cNvPr>
          <p:cNvCxnSpPr>
            <a:cxnSpLocks/>
          </p:cNvCxnSpPr>
          <p:nvPr/>
        </p:nvCxnSpPr>
        <p:spPr>
          <a:xfrm>
            <a:off x="4355976" y="906979"/>
            <a:ext cx="0" cy="4896544"/>
          </a:xfrm>
          <a:prstGeom prst="straightConnector1">
            <a:avLst/>
          </a:prstGeom>
          <a:ln w="38100">
            <a:solidFill>
              <a:schemeClr val="bg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xmlns="" id="{780E480D-7E0C-F845-8BAA-31EE05EDCDA1}"/>
              </a:ext>
            </a:extLst>
          </p:cNvPr>
          <p:cNvCxnSpPr>
            <a:cxnSpLocks/>
          </p:cNvCxnSpPr>
          <p:nvPr/>
        </p:nvCxnSpPr>
        <p:spPr>
          <a:xfrm>
            <a:off x="1709682" y="3357920"/>
            <a:ext cx="5292588" cy="0"/>
          </a:xfrm>
          <a:prstGeom prst="straightConnector1">
            <a:avLst/>
          </a:prstGeom>
          <a:ln w="38100">
            <a:solidFill>
              <a:schemeClr val="bg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8" name="Title 1">
            <a:extLst>
              <a:ext uri="{FF2B5EF4-FFF2-40B4-BE49-F238E27FC236}">
                <a16:creationId xmlns:a16="http://schemas.microsoft.com/office/drawing/2014/main" xmlns="" id="{BAD954B6-F5F8-2B46-A411-79A9309A95A0}"/>
              </a:ext>
            </a:extLst>
          </p:cNvPr>
          <p:cNvSpPr>
            <a:spLocks noGrp="1"/>
          </p:cNvSpPr>
          <p:nvPr>
            <p:ph type="title"/>
          </p:nvPr>
        </p:nvSpPr>
        <p:spPr>
          <a:xfrm>
            <a:off x="251520" y="260648"/>
            <a:ext cx="8263830" cy="432048"/>
          </a:xfrm>
        </p:spPr>
        <p:txBody>
          <a:bodyPr/>
          <a:lstStyle/>
          <a:p>
            <a:r>
              <a:rPr lang="en-GB" dirty="0"/>
              <a:t>A practical tool</a:t>
            </a:r>
            <a:endParaRPr lang="en-US" dirty="0"/>
          </a:p>
        </p:txBody>
      </p:sp>
    </p:spTree>
    <p:extLst>
      <p:ext uri="{BB962C8B-B14F-4D97-AF65-F5344CB8AC3E}">
        <p14:creationId xmlns:p14="http://schemas.microsoft.com/office/powerpoint/2010/main" val="126671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62">
            <a:extLst>
              <a:ext uri="{FF2B5EF4-FFF2-40B4-BE49-F238E27FC236}">
                <a16:creationId xmlns:a16="http://schemas.microsoft.com/office/drawing/2014/main" xmlns="" id="{E1A2763D-FE59-594B-A9AB-25A3553E60A1}"/>
              </a:ext>
            </a:extLst>
          </p:cNvPr>
          <p:cNvPicPr>
            <a:picLocks noChangeAspect="1"/>
          </p:cNvPicPr>
          <p:nvPr/>
        </p:nvPicPr>
        <p:blipFill>
          <a:blip r:embed="rId3"/>
          <a:stretch>
            <a:fillRect/>
          </a:stretch>
        </p:blipFill>
        <p:spPr>
          <a:xfrm>
            <a:off x="359533" y="1281378"/>
            <a:ext cx="2300539" cy="1016668"/>
          </a:xfrm>
          <a:prstGeom prst="rect">
            <a:avLst/>
          </a:prstGeom>
        </p:spPr>
      </p:pic>
      <p:sp>
        <p:nvSpPr>
          <p:cNvPr id="38" name="TextBox 37">
            <a:extLst>
              <a:ext uri="{FF2B5EF4-FFF2-40B4-BE49-F238E27FC236}">
                <a16:creationId xmlns:a16="http://schemas.microsoft.com/office/drawing/2014/main" xmlns="" id="{5FF970E4-B962-C94C-AF53-F5882EF9B21F}"/>
              </a:ext>
            </a:extLst>
          </p:cNvPr>
          <p:cNvSpPr txBox="1"/>
          <p:nvPr/>
        </p:nvSpPr>
        <p:spPr>
          <a:xfrm>
            <a:off x="0" y="2827445"/>
            <a:ext cx="3005826" cy="2225930"/>
          </a:xfrm>
          <a:prstGeom prst="rect">
            <a:avLst/>
          </a:prstGeom>
          <a:noFill/>
        </p:spPr>
        <p:txBody>
          <a:bodyPr wrap="square" rtlCol="0">
            <a:spAutoFit/>
          </a:bodyPr>
          <a:lstStyle/>
          <a:p>
            <a:pPr algn="ctr"/>
            <a:r>
              <a:rPr lang="en-US" sz="3200" b="1" dirty="0">
                <a:solidFill>
                  <a:srgbClr val="FF9100"/>
                </a:solidFill>
              </a:rPr>
              <a:t>Positive Pursuits</a:t>
            </a:r>
            <a:r>
              <a:rPr lang="en-US" sz="2133" b="1" dirty="0">
                <a:solidFill>
                  <a:srgbClr val="58B2CB"/>
                </a:solidFill>
              </a:rPr>
              <a:t/>
            </a:r>
            <a:br>
              <a:rPr lang="en-US" sz="2133" b="1" dirty="0">
                <a:solidFill>
                  <a:srgbClr val="58B2CB"/>
                </a:solidFill>
              </a:rPr>
            </a:br>
            <a:r>
              <a:rPr lang="en-US" sz="2133" b="1" dirty="0">
                <a:solidFill>
                  <a:srgbClr val="FFFFFF">
                    <a:lumMod val="65000"/>
                  </a:srgbClr>
                </a:solidFill>
              </a:rPr>
              <a:t>What any company</a:t>
            </a:r>
            <a:br>
              <a:rPr lang="en-US" sz="2133" b="1" dirty="0">
                <a:solidFill>
                  <a:srgbClr val="FFFFFF">
                    <a:lumMod val="65000"/>
                  </a:srgbClr>
                </a:solidFill>
              </a:rPr>
            </a:br>
            <a:r>
              <a:rPr lang="en-US" sz="2133" b="1" i="1" dirty="0">
                <a:solidFill>
                  <a:srgbClr val="FFFFFF">
                    <a:lumMod val="65000"/>
                  </a:srgbClr>
                </a:solidFill>
              </a:rPr>
              <a:t>may </a:t>
            </a:r>
            <a:r>
              <a:rPr lang="en-US" sz="2133" b="1" dirty="0">
                <a:solidFill>
                  <a:srgbClr val="FFFFFF">
                    <a:lumMod val="65000"/>
                  </a:srgbClr>
                </a:solidFill>
              </a:rPr>
              <a:t>choose to do</a:t>
            </a:r>
            <a:br>
              <a:rPr lang="en-US" sz="2133" b="1" dirty="0">
                <a:solidFill>
                  <a:srgbClr val="FFFFFF">
                    <a:lumMod val="65000"/>
                  </a:srgbClr>
                </a:solidFill>
              </a:rPr>
            </a:br>
            <a:r>
              <a:rPr lang="en-US" sz="2133" b="1" dirty="0">
                <a:solidFill>
                  <a:srgbClr val="FFFFFF">
                    <a:lumMod val="65000"/>
                  </a:srgbClr>
                </a:solidFill>
              </a:rPr>
              <a:t>to </a:t>
            </a:r>
            <a:r>
              <a:rPr lang="en-US" sz="2133" b="1" i="1" dirty="0">
                <a:solidFill>
                  <a:srgbClr val="FFFFFF">
                    <a:lumMod val="65000"/>
                  </a:srgbClr>
                </a:solidFill>
              </a:rPr>
              <a:t>help speed up</a:t>
            </a:r>
            <a:br>
              <a:rPr lang="en-US" sz="2133" b="1" i="1" dirty="0">
                <a:solidFill>
                  <a:srgbClr val="FFFFFF">
                    <a:lumMod val="65000"/>
                  </a:srgbClr>
                </a:solidFill>
              </a:rPr>
            </a:br>
            <a:r>
              <a:rPr lang="en-US" sz="2133" b="1" dirty="0">
                <a:solidFill>
                  <a:srgbClr val="FFFFFF">
                    <a:lumMod val="65000"/>
                  </a:srgbClr>
                </a:solidFill>
              </a:rPr>
              <a:t>society’s progress</a:t>
            </a:r>
            <a:br>
              <a:rPr lang="en-US" sz="2133" b="1" dirty="0">
                <a:solidFill>
                  <a:srgbClr val="FFFFFF">
                    <a:lumMod val="65000"/>
                  </a:srgbClr>
                </a:solidFill>
              </a:rPr>
            </a:br>
            <a:r>
              <a:rPr lang="en-US" sz="2133" b="1" dirty="0">
                <a:solidFill>
                  <a:srgbClr val="FFFFFF">
                    <a:lumMod val="65000"/>
                  </a:srgbClr>
                </a:solidFill>
              </a:rPr>
              <a:t>toward future-fitness</a:t>
            </a:r>
          </a:p>
        </p:txBody>
      </p:sp>
      <p:sp>
        <p:nvSpPr>
          <p:cNvPr id="34" name="Rectangle 33">
            <a:extLst>
              <a:ext uri="{FF2B5EF4-FFF2-40B4-BE49-F238E27FC236}">
                <a16:creationId xmlns:a16="http://schemas.microsoft.com/office/drawing/2014/main" xmlns="" id="{7E6B174E-ADEC-5545-A8A6-C57E3FD2C374}"/>
              </a:ext>
            </a:extLst>
          </p:cNvPr>
          <p:cNvSpPr/>
          <p:nvPr/>
        </p:nvSpPr>
        <p:spPr>
          <a:xfrm>
            <a:off x="4031826" y="6194968"/>
            <a:ext cx="4752642" cy="273600"/>
          </a:xfrm>
          <a:prstGeom prst="rect">
            <a:avLst/>
          </a:prstGeom>
          <a:solidFill>
            <a:schemeClr val="bg2">
              <a:lumMod val="40000"/>
              <a:lumOff val="6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b="1" kern="200" dirty="0">
                <a:solidFill>
                  <a:srgbClr val="FF9100">
                    <a:lumMod val="50000"/>
                  </a:srgbClr>
                </a:solidFill>
                <a:ea typeface="Calibri" charset="0"/>
                <a:cs typeface="Calibri" charset="0"/>
              </a:rPr>
              <a:t>Market mechanisms </a:t>
            </a:r>
            <a:r>
              <a:rPr lang="en-GB" sz="1200" kern="200" dirty="0">
                <a:solidFill>
                  <a:srgbClr val="FF9100">
                    <a:lumMod val="50000"/>
                  </a:srgbClr>
                </a:solidFill>
                <a:ea typeface="Calibri" charset="0"/>
                <a:cs typeface="Calibri" charset="0"/>
              </a:rPr>
              <a:t>are strengthened in pursuit of future-fitness</a:t>
            </a:r>
            <a:endParaRPr lang="en-US" sz="1200" kern="200" dirty="0">
              <a:solidFill>
                <a:srgbClr val="FF9100">
                  <a:lumMod val="50000"/>
                </a:srgbClr>
              </a:solidFill>
              <a:ea typeface="Calibri" charset="0"/>
              <a:cs typeface="Calibri" charset="0"/>
            </a:endParaRPr>
          </a:p>
        </p:txBody>
      </p:sp>
      <p:sp>
        <p:nvSpPr>
          <p:cNvPr id="35" name="Rectangle 34">
            <a:extLst>
              <a:ext uri="{FF2B5EF4-FFF2-40B4-BE49-F238E27FC236}">
                <a16:creationId xmlns:a16="http://schemas.microsoft.com/office/drawing/2014/main" xmlns="" id="{E20571F5-FBDC-844A-97E6-CC1E72D692CF}"/>
              </a:ext>
            </a:extLst>
          </p:cNvPr>
          <p:cNvSpPr/>
          <p:nvPr/>
        </p:nvSpPr>
        <p:spPr>
          <a:xfrm>
            <a:off x="3005826" y="1496290"/>
            <a:ext cx="1026000" cy="1108578"/>
          </a:xfrm>
          <a:prstGeom prst="rect">
            <a:avLst/>
          </a:prstGeom>
          <a:solidFill>
            <a:schemeClr val="bg2">
              <a:lumMod val="60000"/>
              <a:lumOff val="4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US" sz="1600" kern="200" dirty="0">
                <a:solidFill>
                  <a:srgbClr val="FFFFFF"/>
                </a:solidFill>
                <a:ea typeface="Calibri" charset="0"/>
                <a:cs typeface="Calibri" charset="0"/>
              </a:rPr>
              <a:t>Pollution</a:t>
            </a:r>
          </a:p>
        </p:txBody>
      </p:sp>
      <p:sp>
        <p:nvSpPr>
          <p:cNvPr id="36" name="Rectangle 35">
            <a:extLst>
              <a:ext uri="{FF2B5EF4-FFF2-40B4-BE49-F238E27FC236}">
                <a16:creationId xmlns:a16="http://schemas.microsoft.com/office/drawing/2014/main" xmlns="" id="{BA516242-BA95-7F4B-9783-45EC9AF10BCF}"/>
              </a:ext>
            </a:extLst>
          </p:cNvPr>
          <p:cNvSpPr/>
          <p:nvPr/>
        </p:nvSpPr>
        <p:spPr>
          <a:xfrm>
            <a:off x="3005826" y="116665"/>
            <a:ext cx="1026000" cy="553482"/>
          </a:xfrm>
          <a:prstGeom prst="rect">
            <a:avLst/>
          </a:prstGeom>
          <a:solidFill>
            <a:schemeClr val="bg2"/>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GB" sz="1600" kern="200" dirty="0">
                <a:solidFill>
                  <a:srgbClr val="FFFFFF"/>
                </a:solidFill>
                <a:ea typeface="Calibri" charset="0"/>
                <a:cs typeface="Calibri" charset="0"/>
              </a:rPr>
              <a:t>Energy</a:t>
            </a:r>
            <a:endParaRPr lang="en-US" sz="1600" kern="200" dirty="0">
              <a:solidFill>
                <a:srgbClr val="FFFFFF"/>
              </a:solidFill>
              <a:ea typeface="Calibri" charset="0"/>
              <a:cs typeface="Calibri" charset="0"/>
            </a:endParaRPr>
          </a:p>
        </p:txBody>
      </p:sp>
      <p:sp>
        <p:nvSpPr>
          <p:cNvPr id="37" name="Rectangle 36">
            <a:extLst>
              <a:ext uri="{FF2B5EF4-FFF2-40B4-BE49-F238E27FC236}">
                <a16:creationId xmlns:a16="http://schemas.microsoft.com/office/drawing/2014/main" xmlns="" id="{F512DECA-9A5E-0D45-9EAA-ECB3B7BA09A1}"/>
              </a:ext>
            </a:extLst>
          </p:cNvPr>
          <p:cNvSpPr/>
          <p:nvPr/>
        </p:nvSpPr>
        <p:spPr>
          <a:xfrm>
            <a:off x="3005826" y="4257353"/>
            <a:ext cx="1026000" cy="1378861"/>
          </a:xfrm>
          <a:prstGeom prst="rect">
            <a:avLst/>
          </a:prstGeom>
          <a:solidFill>
            <a:schemeClr val="bg2"/>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US" sz="1600" kern="200" dirty="0">
                <a:solidFill>
                  <a:srgbClr val="FFFFFF"/>
                </a:solidFill>
                <a:ea typeface="Calibri" charset="0"/>
                <a:cs typeface="Calibri" charset="0"/>
              </a:rPr>
              <a:t>People</a:t>
            </a:r>
          </a:p>
        </p:txBody>
      </p:sp>
      <p:sp>
        <p:nvSpPr>
          <p:cNvPr id="47" name="Rectangle 46">
            <a:extLst>
              <a:ext uri="{FF2B5EF4-FFF2-40B4-BE49-F238E27FC236}">
                <a16:creationId xmlns:a16="http://schemas.microsoft.com/office/drawing/2014/main" xmlns="" id="{E6B5CA88-9E5A-6B45-A3C4-56C928C15603}"/>
              </a:ext>
            </a:extLst>
          </p:cNvPr>
          <p:cNvSpPr/>
          <p:nvPr/>
        </p:nvSpPr>
        <p:spPr>
          <a:xfrm>
            <a:off x="3005826" y="5639706"/>
            <a:ext cx="1026000" cy="1101635"/>
          </a:xfrm>
          <a:prstGeom prst="rect">
            <a:avLst/>
          </a:prstGeom>
          <a:solidFill>
            <a:schemeClr val="bg2">
              <a:lumMod val="60000"/>
              <a:lumOff val="4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GB" sz="1600" kern="200" dirty="0">
                <a:solidFill>
                  <a:srgbClr val="FFFFFF"/>
                </a:solidFill>
                <a:ea typeface="Calibri" charset="0"/>
                <a:cs typeface="Calibri" charset="0"/>
              </a:rPr>
              <a:t>Drivers</a:t>
            </a:r>
            <a:endParaRPr lang="en-US" sz="1600" kern="200" dirty="0">
              <a:solidFill>
                <a:srgbClr val="FFFFFF"/>
              </a:solidFill>
              <a:ea typeface="Calibri" charset="0"/>
              <a:cs typeface="Calibri" charset="0"/>
            </a:endParaRPr>
          </a:p>
        </p:txBody>
      </p:sp>
      <p:sp>
        <p:nvSpPr>
          <p:cNvPr id="48" name="Rectangle 47">
            <a:extLst>
              <a:ext uri="{FF2B5EF4-FFF2-40B4-BE49-F238E27FC236}">
                <a16:creationId xmlns:a16="http://schemas.microsoft.com/office/drawing/2014/main" xmlns="" id="{86972889-3F4A-5549-AE25-87CBF62F328C}"/>
              </a:ext>
            </a:extLst>
          </p:cNvPr>
          <p:cNvSpPr/>
          <p:nvPr/>
        </p:nvSpPr>
        <p:spPr>
          <a:xfrm>
            <a:off x="3005826" y="670149"/>
            <a:ext cx="1026000" cy="550019"/>
          </a:xfrm>
          <a:prstGeom prst="rect">
            <a:avLst/>
          </a:prstGeom>
          <a:solidFill>
            <a:schemeClr val="bg2">
              <a:lumMod val="60000"/>
              <a:lumOff val="4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US" sz="1600" kern="200" dirty="0">
                <a:solidFill>
                  <a:srgbClr val="FFFFFF"/>
                </a:solidFill>
                <a:ea typeface="Calibri" charset="0"/>
                <a:cs typeface="Calibri" charset="0"/>
              </a:rPr>
              <a:t>Water</a:t>
            </a:r>
          </a:p>
        </p:txBody>
      </p:sp>
      <p:sp>
        <p:nvSpPr>
          <p:cNvPr id="49" name="Rectangle 48">
            <a:extLst>
              <a:ext uri="{FF2B5EF4-FFF2-40B4-BE49-F238E27FC236}">
                <a16:creationId xmlns:a16="http://schemas.microsoft.com/office/drawing/2014/main" xmlns="" id="{849568F3-4680-8346-A694-24824BD3E3AB}"/>
              </a:ext>
            </a:extLst>
          </p:cNvPr>
          <p:cNvSpPr/>
          <p:nvPr/>
        </p:nvSpPr>
        <p:spPr>
          <a:xfrm>
            <a:off x="3005826" y="1221777"/>
            <a:ext cx="1026000" cy="273738"/>
          </a:xfrm>
          <a:prstGeom prst="rect">
            <a:avLst/>
          </a:prstGeom>
          <a:solidFill>
            <a:schemeClr val="bg2"/>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GB" sz="1100" kern="200" dirty="0">
                <a:solidFill>
                  <a:srgbClr val="FFFFFF"/>
                </a:solidFill>
                <a:ea typeface="Calibri" charset="0"/>
                <a:cs typeface="Calibri" charset="0"/>
              </a:rPr>
              <a:t>Natural</a:t>
            </a:r>
            <a:r>
              <a:rPr lang="en-GB" sz="1300" kern="200" dirty="0">
                <a:solidFill>
                  <a:srgbClr val="FFFFFF"/>
                </a:solidFill>
                <a:ea typeface="Calibri" charset="0"/>
                <a:cs typeface="Calibri" charset="0"/>
              </a:rPr>
              <a:t> </a:t>
            </a:r>
            <a:r>
              <a:rPr lang="en-GB" sz="1100" kern="200" dirty="0">
                <a:solidFill>
                  <a:srgbClr val="FFFFFF"/>
                </a:solidFill>
                <a:ea typeface="Calibri" charset="0"/>
                <a:cs typeface="Calibri" charset="0"/>
              </a:rPr>
              <a:t>Resources</a:t>
            </a:r>
            <a:endParaRPr lang="en-US" sz="1300" kern="200" dirty="0">
              <a:solidFill>
                <a:srgbClr val="FFFFFF"/>
              </a:solidFill>
              <a:ea typeface="Calibri" charset="0"/>
              <a:cs typeface="Calibri" charset="0"/>
            </a:endParaRPr>
          </a:p>
        </p:txBody>
      </p:sp>
      <p:sp>
        <p:nvSpPr>
          <p:cNvPr id="50" name="Rectangle 49">
            <a:extLst>
              <a:ext uri="{FF2B5EF4-FFF2-40B4-BE49-F238E27FC236}">
                <a16:creationId xmlns:a16="http://schemas.microsoft.com/office/drawing/2014/main" xmlns="" id="{117B0DF5-3780-314B-968A-58615D4DBE57}"/>
              </a:ext>
            </a:extLst>
          </p:cNvPr>
          <p:cNvSpPr/>
          <p:nvPr/>
        </p:nvSpPr>
        <p:spPr>
          <a:xfrm>
            <a:off x="3005826" y="2603108"/>
            <a:ext cx="1026000" cy="1099101"/>
          </a:xfrm>
          <a:prstGeom prst="rect">
            <a:avLst/>
          </a:prstGeom>
          <a:solidFill>
            <a:schemeClr val="bg2"/>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GB" sz="1600" kern="200" dirty="0">
                <a:solidFill>
                  <a:srgbClr val="FFFFFF"/>
                </a:solidFill>
                <a:ea typeface="Calibri" charset="0"/>
                <a:cs typeface="Calibri" charset="0"/>
              </a:rPr>
              <a:t>Presence</a:t>
            </a:r>
            <a:endParaRPr lang="en-US" sz="1600" kern="200" dirty="0">
              <a:solidFill>
                <a:srgbClr val="FFFFFF"/>
              </a:solidFill>
              <a:ea typeface="Calibri" charset="0"/>
              <a:cs typeface="Calibri" charset="0"/>
            </a:endParaRPr>
          </a:p>
        </p:txBody>
      </p:sp>
      <p:sp>
        <p:nvSpPr>
          <p:cNvPr id="51" name="Rectangle 50">
            <a:extLst>
              <a:ext uri="{FF2B5EF4-FFF2-40B4-BE49-F238E27FC236}">
                <a16:creationId xmlns:a16="http://schemas.microsoft.com/office/drawing/2014/main" xmlns="" id="{CE312F21-D750-884F-9EDA-E7E87EC769D2}"/>
              </a:ext>
            </a:extLst>
          </p:cNvPr>
          <p:cNvSpPr/>
          <p:nvPr/>
        </p:nvSpPr>
        <p:spPr>
          <a:xfrm>
            <a:off x="3005826" y="3704899"/>
            <a:ext cx="1026000" cy="556047"/>
          </a:xfrm>
          <a:prstGeom prst="rect">
            <a:avLst/>
          </a:prstGeom>
          <a:solidFill>
            <a:schemeClr val="bg2">
              <a:lumMod val="60000"/>
              <a:lumOff val="4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8800" rIns="0" bIns="27000" numCol="1" spcCol="0" rtlCol="0" fromWordArt="0" anchor="ctr" anchorCtr="0" forceAA="0" compatLnSpc="1">
            <a:prstTxWarp prst="textNoShape">
              <a:avLst/>
            </a:prstTxWarp>
            <a:noAutofit/>
          </a:bodyPr>
          <a:lstStyle/>
          <a:p>
            <a:pPr algn="ctr">
              <a:lnSpc>
                <a:spcPct val="95000"/>
              </a:lnSpc>
            </a:pPr>
            <a:r>
              <a:rPr lang="en-US" sz="1600" kern="200" dirty="0">
                <a:solidFill>
                  <a:srgbClr val="FFFFFF"/>
                </a:solidFill>
                <a:ea typeface="Calibri" charset="0"/>
                <a:cs typeface="Calibri" charset="0"/>
              </a:rPr>
              <a:t>Waste</a:t>
            </a:r>
          </a:p>
        </p:txBody>
      </p:sp>
      <p:sp>
        <p:nvSpPr>
          <p:cNvPr id="52" name="Rectangle 51">
            <a:extLst>
              <a:ext uri="{FF2B5EF4-FFF2-40B4-BE49-F238E27FC236}">
                <a16:creationId xmlns:a16="http://schemas.microsoft.com/office/drawing/2014/main" xmlns="" id="{537FBFC8-1330-DE4C-8D0F-694827C8217E}"/>
              </a:ext>
            </a:extLst>
          </p:cNvPr>
          <p:cNvSpPr/>
          <p:nvPr/>
        </p:nvSpPr>
        <p:spPr>
          <a:xfrm>
            <a:off x="4031826" y="5642392"/>
            <a:ext cx="4752642" cy="273600"/>
          </a:xfrm>
          <a:prstGeom prst="rect">
            <a:avLst/>
          </a:prstGeom>
          <a:solidFill>
            <a:schemeClr val="bg2">
              <a:lumMod val="40000"/>
              <a:lumOff val="6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b="1" kern="200" dirty="0">
                <a:solidFill>
                  <a:srgbClr val="FF9100">
                    <a:lumMod val="50000"/>
                  </a:srgbClr>
                </a:solidFill>
                <a:ea typeface="Calibri" charset="0"/>
                <a:cs typeface="Calibri" charset="0"/>
              </a:rPr>
              <a:t>Governance </a:t>
            </a:r>
            <a:r>
              <a:rPr lang="en-GB" sz="1400" kern="200" dirty="0">
                <a:solidFill>
                  <a:srgbClr val="FF9100">
                    <a:lumMod val="50000"/>
                  </a:srgbClr>
                </a:solidFill>
                <a:ea typeface="Calibri" charset="0"/>
                <a:cs typeface="Calibri" charset="0"/>
              </a:rPr>
              <a:t>is strengthened in pursuit of future-fitness</a:t>
            </a:r>
            <a:endParaRPr lang="en-US" sz="1400" kern="200" dirty="0">
              <a:solidFill>
                <a:srgbClr val="FF9100">
                  <a:lumMod val="50000"/>
                </a:srgbClr>
              </a:solidFill>
              <a:ea typeface="Calibri" charset="0"/>
              <a:cs typeface="Calibri" charset="0"/>
            </a:endParaRPr>
          </a:p>
        </p:txBody>
      </p:sp>
      <p:sp>
        <p:nvSpPr>
          <p:cNvPr id="53" name="Rectangle 52">
            <a:extLst>
              <a:ext uri="{FF2B5EF4-FFF2-40B4-BE49-F238E27FC236}">
                <a16:creationId xmlns:a16="http://schemas.microsoft.com/office/drawing/2014/main" xmlns="" id="{F44328FC-CAF0-354F-95ED-0EC7E11E048A}"/>
              </a:ext>
            </a:extLst>
          </p:cNvPr>
          <p:cNvSpPr/>
          <p:nvPr/>
        </p:nvSpPr>
        <p:spPr>
          <a:xfrm>
            <a:off x="4031826" y="116632"/>
            <a:ext cx="4752642" cy="273600"/>
          </a:xfrm>
          <a:prstGeom prst="rect">
            <a:avLst/>
          </a:prstGeom>
          <a:solidFill>
            <a:schemeClr val="bg2">
              <a:lumMod val="40000"/>
              <a:lumOff val="6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kern="200" dirty="0">
                <a:solidFill>
                  <a:srgbClr val="FF9100">
                    <a:lumMod val="50000"/>
                  </a:srgbClr>
                </a:solidFill>
                <a:ea typeface="Calibri" charset="0"/>
                <a:cs typeface="Calibri" charset="0"/>
              </a:rPr>
              <a:t>Others </a:t>
            </a:r>
            <a:r>
              <a:rPr lang="en-GB" sz="1400" b="1" kern="200" dirty="0">
                <a:solidFill>
                  <a:srgbClr val="FF9100">
                    <a:lumMod val="50000"/>
                  </a:srgbClr>
                </a:solidFill>
                <a:ea typeface="Calibri" charset="0"/>
                <a:cs typeface="Calibri" charset="0"/>
              </a:rPr>
              <a:t>depend less on non-renewable energy</a:t>
            </a:r>
            <a:endParaRPr lang="en-US" sz="1400" b="1" kern="200" dirty="0">
              <a:solidFill>
                <a:srgbClr val="FF9100">
                  <a:lumMod val="50000"/>
                </a:srgbClr>
              </a:solidFill>
              <a:ea typeface="Calibri" charset="0"/>
              <a:cs typeface="Calibri" charset="0"/>
            </a:endParaRPr>
          </a:p>
        </p:txBody>
      </p:sp>
      <p:sp>
        <p:nvSpPr>
          <p:cNvPr id="54" name="Rectangle 53">
            <a:extLst>
              <a:ext uri="{FF2B5EF4-FFF2-40B4-BE49-F238E27FC236}">
                <a16:creationId xmlns:a16="http://schemas.microsoft.com/office/drawing/2014/main" xmlns="" id="{BEEDE6C2-EFE5-5647-B52E-8A568BA42EF4}"/>
              </a:ext>
            </a:extLst>
          </p:cNvPr>
          <p:cNvSpPr/>
          <p:nvPr/>
        </p:nvSpPr>
        <p:spPr>
          <a:xfrm>
            <a:off x="4031826" y="669208"/>
            <a:ext cx="4752642" cy="273600"/>
          </a:xfrm>
          <a:prstGeom prst="rect">
            <a:avLst/>
          </a:prstGeom>
          <a:solidFill>
            <a:schemeClr val="bg2">
              <a:lumMod val="40000"/>
              <a:lumOff val="6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kern="200" dirty="0">
                <a:solidFill>
                  <a:srgbClr val="FF9100">
                    <a:lumMod val="50000"/>
                  </a:srgbClr>
                </a:solidFill>
                <a:ea typeface="Calibri" charset="0"/>
                <a:cs typeface="Calibri" charset="0"/>
              </a:rPr>
              <a:t>Others </a:t>
            </a:r>
            <a:r>
              <a:rPr lang="en-GB" sz="1400" b="1" kern="200" dirty="0">
                <a:solidFill>
                  <a:srgbClr val="FF9100">
                    <a:lumMod val="50000"/>
                  </a:srgbClr>
                </a:solidFill>
                <a:ea typeface="Calibri" charset="0"/>
                <a:cs typeface="Calibri" charset="0"/>
              </a:rPr>
              <a:t>contribute less to water stress</a:t>
            </a:r>
          </a:p>
        </p:txBody>
      </p:sp>
      <p:sp>
        <p:nvSpPr>
          <p:cNvPr id="78" name="Rectangle 77">
            <a:extLst>
              <a:ext uri="{FF2B5EF4-FFF2-40B4-BE49-F238E27FC236}">
                <a16:creationId xmlns:a16="http://schemas.microsoft.com/office/drawing/2014/main" xmlns="" id="{E812583C-B938-3C49-8A1A-3A9B68B92FC9}"/>
              </a:ext>
            </a:extLst>
          </p:cNvPr>
          <p:cNvSpPr/>
          <p:nvPr/>
        </p:nvSpPr>
        <p:spPr>
          <a:xfrm>
            <a:off x="4031826" y="1221784"/>
            <a:ext cx="4752642" cy="273600"/>
          </a:xfrm>
          <a:prstGeom prst="rect">
            <a:avLst/>
          </a:prstGeom>
          <a:solidFill>
            <a:schemeClr val="bg2">
              <a:lumMod val="40000"/>
              <a:lumOff val="6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kern="200" dirty="0">
                <a:solidFill>
                  <a:srgbClr val="FF9100">
                    <a:lumMod val="50000"/>
                  </a:srgbClr>
                </a:solidFill>
                <a:ea typeface="Calibri" charset="0"/>
                <a:cs typeface="Calibri" charset="0"/>
              </a:rPr>
              <a:t>Others </a:t>
            </a:r>
            <a:r>
              <a:rPr lang="en-GB" sz="1400" b="1" kern="200" dirty="0">
                <a:solidFill>
                  <a:srgbClr val="FF9100">
                    <a:lumMod val="50000"/>
                  </a:srgbClr>
                </a:solidFill>
                <a:ea typeface="Calibri" charset="0"/>
                <a:cs typeface="Calibri" charset="0"/>
              </a:rPr>
              <a:t>depend less on </a:t>
            </a:r>
            <a:r>
              <a:rPr lang="en-GB" sz="1200" b="1" kern="200" dirty="0">
                <a:solidFill>
                  <a:srgbClr val="FF9100">
                    <a:lumMod val="50000"/>
                  </a:srgbClr>
                </a:solidFill>
                <a:ea typeface="Calibri" charset="0"/>
                <a:cs typeface="Calibri" charset="0"/>
              </a:rPr>
              <a:t>inadequately-managed</a:t>
            </a:r>
            <a:r>
              <a:rPr lang="en-GB" sz="1400" b="1" kern="200" dirty="0">
                <a:solidFill>
                  <a:srgbClr val="FF9100">
                    <a:lumMod val="50000"/>
                  </a:srgbClr>
                </a:solidFill>
                <a:ea typeface="Calibri" charset="0"/>
                <a:cs typeface="Calibri" charset="0"/>
              </a:rPr>
              <a:t> natural resources</a:t>
            </a:r>
            <a:endParaRPr lang="en-US" sz="1400" b="1" kern="200" dirty="0">
              <a:solidFill>
                <a:srgbClr val="FF9100">
                  <a:lumMod val="50000"/>
                </a:srgbClr>
              </a:solidFill>
              <a:ea typeface="Calibri" charset="0"/>
              <a:cs typeface="Calibri" charset="0"/>
            </a:endParaRPr>
          </a:p>
        </p:txBody>
      </p:sp>
      <p:sp>
        <p:nvSpPr>
          <p:cNvPr id="79" name="Rectangle 78">
            <a:extLst>
              <a:ext uri="{FF2B5EF4-FFF2-40B4-BE49-F238E27FC236}">
                <a16:creationId xmlns:a16="http://schemas.microsoft.com/office/drawing/2014/main" xmlns="" id="{ACA5A707-29E7-A74F-B429-2D6072308A13}"/>
              </a:ext>
            </a:extLst>
          </p:cNvPr>
          <p:cNvSpPr/>
          <p:nvPr/>
        </p:nvSpPr>
        <p:spPr>
          <a:xfrm>
            <a:off x="4031826" y="3155800"/>
            <a:ext cx="4752642" cy="273600"/>
          </a:xfrm>
          <a:prstGeom prst="rect">
            <a:avLst/>
          </a:prstGeom>
          <a:solidFill>
            <a:schemeClr val="bg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200" kern="200" dirty="0">
                <a:solidFill>
                  <a:srgbClr val="FF9100">
                    <a:lumMod val="50000"/>
                  </a:srgbClr>
                </a:solidFill>
                <a:cs typeface="Calibri" charset="0"/>
              </a:rPr>
              <a:t>Others cause </a:t>
            </a:r>
            <a:r>
              <a:rPr lang="en-GB" sz="1200" b="1" kern="200" dirty="0">
                <a:solidFill>
                  <a:srgbClr val="FF9100">
                    <a:lumMod val="50000"/>
                  </a:srgbClr>
                </a:solidFill>
                <a:cs typeface="Calibri" charset="0"/>
              </a:rPr>
              <a:t>less damage to areas of high social or cultural value</a:t>
            </a:r>
            <a:endParaRPr lang="en-US" sz="1200" b="1" kern="200" dirty="0">
              <a:solidFill>
                <a:srgbClr val="FF9100">
                  <a:lumMod val="50000"/>
                </a:srgbClr>
              </a:solidFill>
              <a:cs typeface="Calibri" charset="0"/>
            </a:endParaRPr>
          </a:p>
        </p:txBody>
      </p:sp>
      <p:sp>
        <p:nvSpPr>
          <p:cNvPr id="80" name="Rectangle 79">
            <a:extLst>
              <a:ext uri="{FF2B5EF4-FFF2-40B4-BE49-F238E27FC236}">
                <a16:creationId xmlns:a16="http://schemas.microsoft.com/office/drawing/2014/main" xmlns="" id="{3573DB13-93A6-8649-B2D3-FC4C7803528B}"/>
              </a:ext>
            </a:extLst>
          </p:cNvPr>
          <p:cNvSpPr/>
          <p:nvPr/>
        </p:nvSpPr>
        <p:spPr>
          <a:xfrm>
            <a:off x="4031826" y="3984664"/>
            <a:ext cx="4752642" cy="273600"/>
          </a:xfrm>
          <a:prstGeom prst="rect">
            <a:avLst/>
          </a:prstGeom>
          <a:solidFill>
            <a:schemeClr val="bg2">
              <a:lumMod val="40000"/>
              <a:lumOff val="6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b="1" kern="200" dirty="0">
                <a:solidFill>
                  <a:srgbClr val="FF9100">
                    <a:lumMod val="50000"/>
                  </a:srgbClr>
                </a:solidFill>
                <a:cs typeface="Calibri" charset="0"/>
              </a:rPr>
              <a:t>Waste is reclaimed </a:t>
            </a:r>
            <a:r>
              <a:rPr lang="en-GB" sz="1400" kern="200" dirty="0">
                <a:solidFill>
                  <a:srgbClr val="FF9100">
                    <a:lumMod val="50000"/>
                  </a:srgbClr>
                </a:solidFill>
                <a:cs typeface="Calibri" charset="0"/>
              </a:rPr>
              <a:t>and repurposed</a:t>
            </a:r>
            <a:endParaRPr lang="en-US" sz="1400" kern="200" dirty="0">
              <a:solidFill>
                <a:srgbClr val="FF9100">
                  <a:lumMod val="50000"/>
                </a:srgbClr>
              </a:solidFill>
              <a:cs typeface="Calibri" charset="0"/>
            </a:endParaRPr>
          </a:p>
        </p:txBody>
      </p:sp>
      <p:sp>
        <p:nvSpPr>
          <p:cNvPr id="81" name="Rectangle 80">
            <a:extLst>
              <a:ext uri="{FF2B5EF4-FFF2-40B4-BE49-F238E27FC236}">
                <a16:creationId xmlns:a16="http://schemas.microsoft.com/office/drawing/2014/main" xmlns="" id="{DA680201-7252-F543-9B58-851B9B5EBDDE}"/>
              </a:ext>
            </a:extLst>
          </p:cNvPr>
          <p:cNvSpPr/>
          <p:nvPr/>
        </p:nvSpPr>
        <p:spPr>
          <a:xfrm>
            <a:off x="4031826" y="4537240"/>
            <a:ext cx="4752642" cy="273600"/>
          </a:xfrm>
          <a:prstGeom prst="rect">
            <a:avLst/>
          </a:prstGeom>
          <a:solidFill>
            <a:schemeClr val="bg2">
              <a:lumMod val="40000"/>
              <a:lumOff val="6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b="1" kern="200" dirty="0">
                <a:solidFill>
                  <a:srgbClr val="FF9100">
                    <a:lumMod val="50000"/>
                  </a:srgbClr>
                </a:solidFill>
                <a:cs typeface="Calibri" charset="0"/>
              </a:rPr>
              <a:t>People's capabilities </a:t>
            </a:r>
            <a:r>
              <a:rPr lang="en-GB" sz="1400" kern="200" dirty="0">
                <a:solidFill>
                  <a:srgbClr val="FF9100">
                    <a:lumMod val="50000"/>
                  </a:srgbClr>
                </a:solidFill>
                <a:cs typeface="Calibri" charset="0"/>
              </a:rPr>
              <a:t>are strengthened</a:t>
            </a:r>
            <a:endParaRPr lang="en-US" sz="1400" kern="200" dirty="0">
              <a:solidFill>
                <a:srgbClr val="FF9100">
                  <a:lumMod val="50000"/>
                </a:srgbClr>
              </a:solidFill>
              <a:cs typeface="Calibri" charset="0"/>
            </a:endParaRPr>
          </a:p>
        </p:txBody>
      </p:sp>
      <p:sp>
        <p:nvSpPr>
          <p:cNvPr id="82" name="Rectangle 81">
            <a:extLst>
              <a:ext uri="{FF2B5EF4-FFF2-40B4-BE49-F238E27FC236}">
                <a16:creationId xmlns:a16="http://schemas.microsoft.com/office/drawing/2014/main" xmlns="" id="{ABFBFC10-7CB2-A844-B9E8-992E84FCB413}"/>
              </a:ext>
            </a:extLst>
          </p:cNvPr>
          <p:cNvSpPr/>
          <p:nvPr/>
        </p:nvSpPr>
        <p:spPr>
          <a:xfrm>
            <a:off x="4031826" y="5089816"/>
            <a:ext cx="4752642" cy="273600"/>
          </a:xfrm>
          <a:prstGeom prst="rect">
            <a:avLst/>
          </a:prstGeom>
          <a:solidFill>
            <a:schemeClr val="bg2">
              <a:lumMod val="40000"/>
              <a:lumOff val="6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b="1" kern="200" dirty="0">
                <a:solidFill>
                  <a:srgbClr val="FF9100">
                    <a:lumMod val="50000"/>
                  </a:srgbClr>
                </a:solidFill>
                <a:cs typeface="Calibri" charset="0"/>
              </a:rPr>
              <a:t>Individual freedoms are upheld </a:t>
            </a:r>
            <a:r>
              <a:rPr lang="en-GB" sz="1400" kern="200" dirty="0">
                <a:solidFill>
                  <a:srgbClr val="FF9100">
                    <a:lumMod val="50000"/>
                  </a:srgbClr>
                </a:solidFill>
                <a:cs typeface="Calibri" charset="0"/>
              </a:rPr>
              <a:t>for more people</a:t>
            </a:r>
            <a:endParaRPr lang="en-US" sz="1400" kern="200" dirty="0">
              <a:solidFill>
                <a:srgbClr val="FF9100">
                  <a:lumMod val="50000"/>
                </a:srgbClr>
              </a:solidFill>
              <a:cs typeface="Calibri" charset="0"/>
            </a:endParaRPr>
          </a:p>
        </p:txBody>
      </p:sp>
      <p:sp>
        <p:nvSpPr>
          <p:cNvPr id="83" name="Rectangle 82">
            <a:extLst>
              <a:ext uri="{FF2B5EF4-FFF2-40B4-BE49-F238E27FC236}">
                <a16:creationId xmlns:a16="http://schemas.microsoft.com/office/drawing/2014/main" xmlns="" id="{DA40B1F9-3091-FF49-ABFF-CCBB29DE9461}"/>
              </a:ext>
            </a:extLst>
          </p:cNvPr>
          <p:cNvSpPr/>
          <p:nvPr/>
        </p:nvSpPr>
        <p:spPr>
          <a:xfrm>
            <a:off x="4031826" y="2879512"/>
            <a:ext cx="4752642" cy="273600"/>
          </a:xfrm>
          <a:prstGeom prst="rect">
            <a:avLst/>
          </a:prstGeom>
          <a:solidFill>
            <a:schemeClr val="bg2">
              <a:lumMod val="40000"/>
              <a:lumOff val="6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b="1" kern="200" dirty="0">
                <a:solidFill>
                  <a:srgbClr val="FF9100">
                    <a:lumMod val="50000"/>
                  </a:srgbClr>
                </a:solidFill>
                <a:cs typeface="Calibri" charset="0"/>
              </a:rPr>
              <a:t>Ecosystems are restored</a:t>
            </a:r>
            <a:endParaRPr lang="en-US" sz="1400" b="1" kern="200" dirty="0">
              <a:solidFill>
                <a:srgbClr val="FF9100">
                  <a:lumMod val="50000"/>
                </a:srgbClr>
              </a:solidFill>
              <a:cs typeface="Calibri" charset="0"/>
            </a:endParaRPr>
          </a:p>
        </p:txBody>
      </p:sp>
      <p:sp>
        <p:nvSpPr>
          <p:cNvPr id="84" name="Rectangle 83">
            <a:extLst>
              <a:ext uri="{FF2B5EF4-FFF2-40B4-BE49-F238E27FC236}">
                <a16:creationId xmlns:a16="http://schemas.microsoft.com/office/drawing/2014/main" xmlns="" id="{D55237BE-28C4-6947-8CCD-0F188AADBADB}"/>
              </a:ext>
            </a:extLst>
          </p:cNvPr>
          <p:cNvSpPr/>
          <p:nvPr/>
        </p:nvSpPr>
        <p:spPr>
          <a:xfrm>
            <a:off x="4031826" y="2326936"/>
            <a:ext cx="4752642" cy="273600"/>
          </a:xfrm>
          <a:prstGeom prst="rect">
            <a:avLst/>
          </a:prstGeom>
          <a:solidFill>
            <a:schemeClr val="bg2">
              <a:lumMod val="40000"/>
              <a:lumOff val="6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b="1" kern="200" dirty="0">
                <a:solidFill>
                  <a:srgbClr val="FF9100">
                    <a:lumMod val="50000"/>
                  </a:srgbClr>
                </a:solidFill>
                <a:cs typeface="Calibri" charset="0"/>
              </a:rPr>
              <a:t>Harmful emissions are remove</a:t>
            </a:r>
            <a:r>
              <a:rPr lang="en-GB" sz="1400" kern="200" dirty="0">
                <a:solidFill>
                  <a:srgbClr val="FF9100">
                    <a:lumMod val="50000"/>
                  </a:srgbClr>
                </a:solidFill>
                <a:cs typeface="Calibri" charset="0"/>
              </a:rPr>
              <a:t>d from the environment</a:t>
            </a:r>
            <a:endParaRPr lang="en-US" sz="1400" kern="200" dirty="0">
              <a:solidFill>
                <a:srgbClr val="FF9100">
                  <a:lumMod val="50000"/>
                </a:srgbClr>
              </a:solidFill>
              <a:cs typeface="Calibri" charset="0"/>
            </a:endParaRPr>
          </a:p>
        </p:txBody>
      </p:sp>
      <p:sp>
        <p:nvSpPr>
          <p:cNvPr id="85" name="Rectangle 84">
            <a:extLst>
              <a:ext uri="{FF2B5EF4-FFF2-40B4-BE49-F238E27FC236}">
                <a16:creationId xmlns:a16="http://schemas.microsoft.com/office/drawing/2014/main" xmlns="" id="{BF7C3B50-D71D-F741-93F8-F7F9E1D29E90}"/>
              </a:ext>
            </a:extLst>
          </p:cNvPr>
          <p:cNvSpPr/>
          <p:nvPr/>
        </p:nvSpPr>
        <p:spPr>
          <a:xfrm>
            <a:off x="4031826" y="5918680"/>
            <a:ext cx="4752642" cy="273600"/>
          </a:xfrm>
          <a:prstGeom prst="rect">
            <a:avLst/>
          </a:prstGeom>
          <a:solidFill>
            <a:schemeClr val="bg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b="1" kern="200" dirty="0">
                <a:solidFill>
                  <a:srgbClr val="FF9100">
                    <a:lumMod val="50000"/>
                  </a:srgbClr>
                </a:solidFill>
                <a:cs typeface="Calibri" charset="0"/>
              </a:rPr>
              <a:t>Infrastructure </a:t>
            </a:r>
            <a:r>
              <a:rPr lang="en-GB" sz="1400" kern="200" dirty="0">
                <a:solidFill>
                  <a:srgbClr val="FF9100">
                    <a:lumMod val="50000"/>
                  </a:srgbClr>
                </a:solidFill>
                <a:cs typeface="Calibri" charset="0"/>
              </a:rPr>
              <a:t>is strengthened in pursuit of future-fitness</a:t>
            </a:r>
            <a:endParaRPr lang="en-US" sz="1400" kern="200" dirty="0">
              <a:solidFill>
                <a:srgbClr val="FF9100">
                  <a:lumMod val="50000"/>
                </a:srgbClr>
              </a:solidFill>
              <a:cs typeface="Calibri" charset="0"/>
            </a:endParaRPr>
          </a:p>
        </p:txBody>
      </p:sp>
      <p:sp>
        <p:nvSpPr>
          <p:cNvPr id="86" name="Rectangle 85">
            <a:extLst>
              <a:ext uri="{FF2B5EF4-FFF2-40B4-BE49-F238E27FC236}">
                <a16:creationId xmlns:a16="http://schemas.microsoft.com/office/drawing/2014/main" xmlns="" id="{091CFC9C-C9D6-3A48-8442-AC4EC38FB8F2}"/>
              </a:ext>
            </a:extLst>
          </p:cNvPr>
          <p:cNvSpPr/>
          <p:nvPr/>
        </p:nvSpPr>
        <p:spPr>
          <a:xfrm>
            <a:off x="4031826" y="945496"/>
            <a:ext cx="4752642" cy="273600"/>
          </a:xfrm>
          <a:prstGeom prst="rect">
            <a:avLst/>
          </a:prstGeom>
          <a:solidFill>
            <a:schemeClr val="bg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kern="200" dirty="0">
                <a:solidFill>
                  <a:srgbClr val="FF9100">
                    <a:lumMod val="50000"/>
                  </a:srgbClr>
                </a:solidFill>
                <a:ea typeface="Calibri" charset="0"/>
                <a:cs typeface="Calibri" charset="0"/>
              </a:rPr>
              <a:t>More people have </a:t>
            </a:r>
            <a:r>
              <a:rPr lang="en-GB" sz="1400" b="1" kern="200" dirty="0">
                <a:solidFill>
                  <a:srgbClr val="FF9100">
                    <a:lumMod val="50000"/>
                  </a:srgbClr>
                </a:solidFill>
                <a:ea typeface="Calibri" charset="0"/>
                <a:cs typeface="Calibri" charset="0"/>
              </a:rPr>
              <a:t>access to clean water</a:t>
            </a:r>
            <a:endParaRPr lang="en-US" sz="1400" b="1" kern="200" dirty="0">
              <a:solidFill>
                <a:srgbClr val="FF9100">
                  <a:lumMod val="50000"/>
                </a:srgbClr>
              </a:solidFill>
              <a:ea typeface="Calibri" charset="0"/>
              <a:cs typeface="Calibri" charset="0"/>
            </a:endParaRPr>
          </a:p>
        </p:txBody>
      </p:sp>
      <p:sp>
        <p:nvSpPr>
          <p:cNvPr id="87" name="Rectangle 86">
            <a:extLst>
              <a:ext uri="{FF2B5EF4-FFF2-40B4-BE49-F238E27FC236}">
                <a16:creationId xmlns:a16="http://schemas.microsoft.com/office/drawing/2014/main" xmlns="" id="{7012E6B6-5245-F54B-B8E0-14CA5101EE54}"/>
              </a:ext>
            </a:extLst>
          </p:cNvPr>
          <p:cNvSpPr/>
          <p:nvPr/>
        </p:nvSpPr>
        <p:spPr>
          <a:xfrm>
            <a:off x="4031826" y="2603224"/>
            <a:ext cx="4752642" cy="273600"/>
          </a:xfrm>
          <a:prstGeom prst="rect">
            <a:avLst/>
          </a:prstGeom>
          <a:solidFill>
            <a:schemeClr val="bg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kern="200" dirty="0">
                <a:solidFill>
                  <a:srgbClr val="FF9100">
                    <a:lumMod val="50000"/>
                  </a:srgbClr>
                </a:solidFill>
                <a:cs typeface="Calibri" charset="0"/>
              </a:rPr>
              <a:t>Others cause </a:t>
            </a:r>
            <a:r>
              <a:rPr lang="en-GB" sz="1400" b="1" kern="200" dirty="0">
                <a:solidFill>
                  <a:srgbClr val="FF9100">
                    <a:lumMod val="50000"/>
                  </a:srgbClr>
                </a:solidFill>
                <a:cs typeface="Calibri" charset="0"/>
              </a:rPr>
              <a:t>less ecosystem degradation</a:t>
            </a:r>
            <a:endParaRPr lang="en-US" sz="1400" b="1" kern="200" dirty="0">
              <a:solidFill>
                <a:srgbClr val="FF9100">
                  <a:lumMod val="50000"/>
                </a:srgbClr>
              </a:solidFill>
              <a:cs typeface="Calibri" charset="0"/>
            </a:endParaRPr>
          </a:p>
        </p:txBody>
      </p:sp>
      <p:sp>
        <p:nvSpPr>
          <p:cNvPr id="88" name="Rectangle 87">
            <a:extLst>
              <a:ext uri="{FF2B5EF4-FFF2-40B4-BE49-F238E27FC236}">
                <a16:creationId xmlns:a16="http://schemas.microsoft.com/office/drawing/2014/main" xmlns="" id="{9BA02358-E0EF-FA4B-BCA5-7E2D345E06D0}"/>
              </a:ext>
            </a:extLst>
          </p:cNvPr>
          <p:cNvSpPr/>
          <p:nvPr/>
        </p:nvSpPr>
        <p:spPr>
          <a:xfrm>
            <a:off x="4031826" y="392920"/>
            <a:ext cx="4752642" cy="273600"/>
          </a:xfrm>
          <a:prstGeom prst="rect">
            <a:avLst/>
          </a:prstGeom>
          <a:solidFill>
            <a:schemeClr val="bg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kern="200" dirty="0">
                <a:solidFill>
                  <a:srgbClr val="FF9100">
                    <a:lumMod val="50000"/>
                  </a:srgbClr>
                </a:solidFill>
                <a:ea typeface="Calibri" charset="0"/>
                <a:cs typeface="Calibri" charset="0"/>
              </a:rPr>
              <a:t>More people have </a:t>
            </a:r>
            <a:r>
              <a:rPr lang="en-GB" sz="1400" b="1" kern="200" dirty="0">
                <a:solidFill>
                  <a:srgbClr val="FF9100">
                    <a:lumMod val="50000"/>
                  </a:srgbClr>
                </a:solidFill>
                <a:ea typeface="Calibri" charset="0"/>
                <a:cs typeface="Calibri" charset="0"/>
              </a:rPr>
              <a:t>access to energy</a:t>
            </a:r>
            <a:endParaRPr lang="en-US" sz="1400" b="1" kern="200" dirty="0">
              <a:solidFill>
                <a:srgbClr val="FF9100">
                  <a:lumMod val="50000"/>
                </a:srgbClr>
              </a:solidFill>
              <a:ea typeface="Calibri" charset="0"/>
              <a:cs typeface="Calibri" charset="0"/>
            </a:endParaRPr>
          </a:p>
        </p:txBody>
      </p:sp>
      <p:sp>
        <p:nvSpPr>
          <p:cNvPr id="89" name="Rectangle 88">
            <a:extLst>
              <a:ext uri="{FF2B5EF4-FFF2-40B4-BE49-F238E27FC236}">
                <a16:creationId xmlns:a16="http://schemas.microsoft.com/office/drawing/2014/main" xmlns="" id="{E48755AC-98C7-F94B-9484-6E823012F505}"/>
              </a:ext>
            </a:extLst>
          </p:cNvPr>
          <p:cNvSpPr/>
          <p:nvPr/>
        </p:nvSpPr>
        <p:spPr>
          <a:xfrm>
            <a:off x="4031826" y="5366104"/>
            <a:ext cx="4752642" cy="273600"/>
          </a:xfrm>
          <a:prstGeom prst="rect">
            <a:avLst/>
          </a:prstGeom>
          <a:solidFill>
            <a:schemeClr val="bg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b="1" kern="200" dirty="0">
                <a:solidFill>
                  <a:srgbClr val="FF9100">
                    <a:lumMod val="50000"/>
                  </a:srgbClr>
                </a:solidFill>
                <a:cs typeface="Calibri" charset="0"/>
              </a:rPr>
              <a:t>Social cohesion </a:t>
            </a:r>
            <a:r>
              <a:rPr lang="en-GB" sz="1400" kern="200" dirty="0">
                <a:solidFill>
                  <a:srgbClr val="FF9100">
                    <a:lumMod val="50000"/>
                  </a:srgbClr>
                </a:solidFill>
                <a:cs typeface="Calibri" charset="0"/>
              </a:rPr>
              <a:t>is strengthened</a:t>
            </a:r>
            <a:endParaRPr lang="en-US" sz="1400" kern="200" dirty="0">
              <a:solidFill>
                <a:srgbClr val="FF9100">
                  <a:lumMod val="50000"/>
                </a:srgbClr>
              </a:solidFill>
              <a:cs typeface="Calibri" charset="0"/>
            </a:endParaRPr>
          </a:p>
        </p:txBody>
      </p:sp>
      <p:sp>
        <p:nvSpPr>
          <p:cNvPr id="90" name="Rectangle 89">
            <a:extLst>
              <a:ext uri="{FF2B5EF4-FFF2-40B4-BE49-F238E27FC236}">
                <a16:creationId xmlns:a16="http://schemas.microsoft.com/office/drawing/2014/main" xmlns="" id="{C49AE1AB-87F3-D443-B83E-6CE3DB812F74}"/>
              </a:ext>
            </a:extLst>
          </p:cNvPr>
          <p:cNvSpPr/>
          <p:nvPr/>
        </p:nvSpPr>
        <p:spPr>
          <a:xfrm>
            <a:off x="4031826" y="2050648"/>
            <a:ext cx="4752642" cy="273600"/>
          </a:xfrm>
          <a:prstGeom prst="rect">
            <a:avLst/>
          </a:prstGeom>
          <a:solidFill>
            <a:schemeClr val="bg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kern="200" dirty="0">
                <a:solidFill>
                  <a:srgbClr val="FF9100">
                    <a:lumMod val="50000"/>
                  </a:srgbClr>
                </a:solidFill>
                <a:cs typeface="Calibri" charset="0"/>
              </a:rPr>
              <a:t>Others generate </a:t>
            </a:r>
            <a:r>
              <a:rPr lang="en-GB" sz="1400" b="1" kern="200" dirty="0">
                <a:solidFill>
                  <a:srgbClr val="FF9100">
                    <a:lumMod val="50000"/>
                  </a:srgbClr>
                </a:solidFill>
                <a:cs typeface="Calibri" charset="0"/>
              </a:rPr>
              <a:t>fewer harmful emissions</a:t>
            </a:r>
            <a:endParaRPr lang="en-US" sz="1400" b="1" kern="200" dirty="0">
              <a:solidFill>
                <a:srgbClr val="FF9100">
                  <a:lumMod val="50000"/>
                </a:srgbClr>
              </a:solidFill>
              <a:cs typeface="Calibri" charset="0"/>
            </a:endParaRPr>
          </a:p>
        </p:txBody>
      </p:sp>
      <p:sp>
        <p:nvSpPr>
          <p:cNvPr id="91" name="Rectangle 90">
            <a:extLst>
              <a:ext uri="{FF2B5EF4-FFF2-40B4-BE49-F238E27FC236}">
                <a16:creationId xmlns:a16="http://schemas.microsoft.com/office/drawing/2014/main" xmlns="" id="{0C427D06-3943-EF42-831C-32320FA1882F}"/>
              </a:ext>
            </a:extLst>
          </p:cNvPr>
          <p:cNvSpPr/>
          <p:nvPr/>
        </p:nvSpPr>
        <p:spPr>
          <a:xfrm>
            <a:off x="4031826" y="1774360"/>
            <a:ext cx="4752642" cy="273600"/>
          </a:xfrm>
          <a:prstGeom prst="rect">
            <a:avLst/>
          </a:prstGeom>
          <a:solidFill>
            <a:schemeClr val="bg2">
              <a:lumMod val="40000"/>
              <a:lumOff val="6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b="1" kern="200" dirty="0">
                <a:solidFill>
                  <a:srgbClr val="FF9100">
                    <a:lumMod val="50000"/>
                  </a:srgbClr>
                </a:solidFill>
                <a:ea typeface="Calibri" charset="0"/>
                <a:cs typeface="Calibri" charset="0"/>
              </a:rPr>
              <a:t>Greenhouse gases are removed </a:t>
            </a:r>
            <a:r>
              <a:rPr lang="en-GB" sz="1400" kern="200" dirty="0">
                <a:solidFill>
                  <a:srgbClr val="FF9100">
                    <a:lumMod val="50000"/>
                  </a:srgbClr>
                </a:solidFill>
                <a:ea typeface="Calibri" charset="0"/>
                <a:cs typeface="Calibri" charset="0"/>
              </a:rPr>
              <a:t>from the atmosphere</a:t>
            </a:r>
            <a:endParaRPr lang="en-US" sz="1400" b="1" kern="200" dirty="0">
              <a:solidFill>
                <a:srgbClr val="FF9100">
                  <a:lumMod val="50000"/>
                </a:srgbClr>
              </a:solidFill>
              <a:ea typeface="Calibri" charset="0"/>
              <a:cs typeface="Calibri" charset="0"/>
            </a:endParaRPr>
          </a:p>
        </p:txBody>
      </p:sp>
      <p:sp>
        <p:nvSpPr>
          <p:cNvPr id="92" name="Rectangle 91">
            <a:extLst>
              <a:ext uri="{FF2B5EF4-FFF2-40B4-BE49-F238E27FC236}">
                <a16:creationId xmlns:a16="http://schemas.microsoft.com/office/drawing/2014/main" xmlns="" id="{C399F146-9E7E-F04C-B2C4-39E9AC67B492}"/>
              </a:ext>
            </a:extLst>
          </p:cNvPr>
          <p:cNvSpPr/>
          <p:nvPr/>
        </p:nvSpPr>
        <p:spPr>
          <a:xfrm>
            <a:off x="4031826" y="3708376"/>
            <a:ext cx="4752642" cy="273600"/>
          </a:xfrm>
          <a:prstGeom prst="rect">
            <a:avLst/>
          </a:prstGeom>
          <a:solidFill>
            <a:schemeClr val="bg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kern="200" dirty="0">
                <a:solidFill>
                  <a:srgbClr val="FF9100">
                    <a:lumMod val="50000"/>
                  </a:srgbClr>
                </a:solidFill>
                <a:cs typeface="Calibri" charset="0"/>
              </a:rPr>
              <a:t>Others generate </a:t>
            </a:r>
            <a:r>
              <a:rPr lang="en-GB" sz="1400" b="1" kern="200" dirty="0">
                <a:solidFill>
                  <a:srgbClr val="FF9100">
                    <a:lumMod val="50000"/>
                  </a:srgbClr>
                </a:solidFill>
                <a:cs typeface="Calibri" charset="0"/>
              </a:rPr>
              <a:t>less waste</a:t>
            </a:r>
            <a:endParaRPr lang="en-US" sz="1400" b="1" kern="200" dirty="0">
              <a:solidFill>
                <a:srgbClr val="FF9100">
                  <a:lumMod val="50000"/>
                </a:srgbClr>
              </a:solidFill>
              <a:cs typeface="Calibri" charset="0"/>
            </a:endParaRPr>
          </a:p>
        </p:txBody>
      </p:sp>
      <p:sp>
        <p:nvSpPr>
          <p:cNvPr id="93" name="Rectangle 92">
            <a:extLst>
              <a:ext uri="{FF2B5EF4-FFF2-40B4-BE49-F238E27FC236}">
                <a16:creationId xmlns:a16="http://schemas.microsoft.com/office/drawing/2014/main" xmlns="" id="{8C6487A3-AA07-2049-A379-DE6BA20ACD96}"/>
              </a:ext>
            </a:extLst>
          </p:cNvPr>
          <p:cNvSpPr/>
          <p:nvPr/>
        </p:nvSpPr>
        <p:spPr>
          <a:xfrm>
            <a:off x="4031826" y="4260952"/>
            <a:ext cx="4752642" cy="273600"/>
          </a:xfrm>
          <a:prstGeom prst="rect">
            <a:avLst/>
          </a:prstGeom>
          <a:solidFill>
            <a:schemeClr val="bg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kern="200" dirty="0">
                <a:solidFill>
                  <a:srgbClr val="FF9100">
                    <a:lumMod val="50000"/>
                  </a:srgbClr>
                </a:solidFill>
                <a:cs typeface="Calibri" charset="0"/>
              </a:rPr>
              <a:t>More people are </a:t>
            </a:r>
            <a:r>
              <a:rPr lang="en-GB" sz="1400" b="1" kern="200" dirty="0">
                <a:solidFill>
                  <a:srgbClr val="FF9100">
                    <a:lumMod val="50000"/>
                  </a:srgbClr>
                </a:solidFill>
                <a:cs typeface="Calibri" charset="0"/>
              </a:rPr>
              <a:t>healthy and safe from harm</a:t>
            </a:r>
            <a:endParaRPr lang="en-US" sz="1400" b="1" kern="200" dirty="0">
              <a:solidFill>
                <a:srgbClr val="FF9100">
                  <a:lumMod val="50000"/>
                </a:srgbClr>
              </a:solidFill>
              <a:cs typeface="Calibri" charset="0"/>
            </a:endParaRPr>
          </a:p>
        </p:txBody>
      </p:sp>
      <p:sp>
        <p:nvSpPr>
          <p:cNvPr id="94" name="Rectangle 93">
            <a:extLst>
              <a:ext uri="{FF2B5EF4-FFF2-40B4-BE49-F238E27FC236}">
                <a16:creationId xmlns:a16="http://schemas.microsoft.com/office/drawing/2014/main" xmlns="" id="{57CB14D7-1D5F-6448-9F64-7AA7EACA89B3}"/>
              </a:ext>
            </a:extLst>
          </p:cNvPr>
          <p:cNvSpPr/>
          <p:nvPr/>
        </p:nvSpPr>
        <p:spPr>
          <a:xfrm>
            <a:off x="4031826" y="4813528"/>
            <a:ext cx="4752642" cy="273600"/>
          </a:xfrm>
          <a:prstGeom prst="rect">
            <a:avLst/>
          </a:prstGeom>
          <a:solidFill>
            <a:schemeClr val="bg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kern="200" dirty="0">
                <a:solidFill>
                  <a:srgbClr val="FF9100">
                    <a:lumMod val="50000"/>
                  </a:srgbClr>
                </a:solidFill>
                <a:cs typeface="Calibri" charset="0"/>
              </a:rPr>
              <a:t>More people have </a:t>
            </a:r>
            <a:r>
              <a:rPr lang="en-GB" sz="1400" b="1" kern="200" dirty="0">
                <a:solidFill>
                  <a:srgbClr val="FF9100">
                    <a:lumMod val="50000"/>
                  </a:srgbClr>
                </a:solidFill>
                <a:cs typeface="Calibri" charset="0"/>
              </a:rPr>
              <a:t>access to economic opportunity</a:t>
            </a:r>
            <a:endParaRPr lang="en-US" sz="1400" b="1" kern="200" dirty="0">
              <a:solidFill>
                <a:srgbClr val="FF9100">
                  <a:lumMod val="50000"/>
                </a:srgbClr>
              </a:solidFill>
              <a:cs typeface="Calibri" charset="0"/>
            </a:endParaRPr>
          </a:p>
        </p:txBody>
      </p:sp>
      <p:sp>
        <p:nvSpPr>
          <p:cNvPr id="95" name="Rectangle 94">
            <a:extLst>
              <a:ext uri="{FF2B5EF4-FFF2-40B4-BE49-F238E27FC236}">
                <a16:creationId xmlns:a16="http://schemas.microsoft.com/office/drawing/2014/main" xmlns="" id="{2F05A1EB-8095-2444-A806-97C0C223DD99}"/>
              </a:ext>
            </a:extLst>
          </p:cNvPr>
          <p:cNvSpPr/>
          <p:nvPr/>
        </p:nvSpPr>
        <p:spPr>
          <a:xfrm>
            <a:off x="4031826" y="1498072"/>
            <a:ext cx="4752642" cy="273600"/>
          </a:xfrm>
          <a:prstGeom prst="rect">
            <a:avLst/>
          </a:prstGeom>
          <a:solidFill>
            <a:schemeClr val="bg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kern="200" dirty="0">
                <a:solidFill>
                  <a:srgbClr val="FF9100">
                    <a:lumMod val="50000"/>
                  </a:srgbClr>
                </a:solidFill>
                <a:cs typeface="Calibri" charset="0"/>
              </a:rPr>
              <a:t>Others generate </a:t>
            </a:r>
            <a:r>
              <a:rPr lang="en-GB" sz="1400" b="1" kern="200" dirty="0">
                <a:solidFill>
                  <a:srgbClr val="FF9100">
                    <a:lumMod val="50000"/>
                  </a:srgbClr>
                </a:solidFill>
                <a:cs typeface="Calibri" charset="0"/>
              </a:rPr>
              <a:t>fewer greenhouse gas emissions</a:t>
            </a:r>
            <a:endParaRPr lang="en-US" sz="1400" b="1" kern="200" dirty="0">
              <a:solidFill>
                <a:srgbClr val="FF9100">
                  <a:lumMod val="50000"/>
                </a:srgbClr>
              </a:solidFill>
              <a:cs typeface="Calibri" charset="0"/>
            </a:endParaRPr>
          </a:p>
        </p:txBody>
      </p:sp>
      <p:sp>
        <p:nvSpPr>
          <p:cNvPr id="96" name="Rectangle 95">
            <a:extLst>
              <a:ext uri="{FF2B5EF4-FFF2-40B4-BE49-F238E27FC236}">
                <a16:creationId xmlns:a16="http://schemas.microsoft.com/office/drawing/2014/main" xmlns="" id="{E9AE6EC0-5E28-6949-B1F6-2233C99062D6}"/>
              </a:ext>
            </a:extLst>
          </p:cNvPr>
          <p:cNvSpPr/>
          <p:nvPr/>
        </p:nvSpPr>
        <p:spPr>
          <a:xfrm>
            <a:off x="4031826" y="3432088"/>
            <a:ext cx="4752642" cy="273600"/>
          </a:xfrm>
          <a:prstGeom prst="rect">
            <a:avLst/>
          </a:prstGeom>
          <a:solidFill>
            <a:schemeClr val="bg2">
              <a:lumMod val="40000"/>
              <a:lumOff val="6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b="1" kern="200" dirty="0">
                <a:solidFill>
                  <a:srgbClr val="FF9100">
                    <a:lumMod val="50000"/>
                  </a:srgbClr>
                </a:solidFill>
                <a:ea typeface="Calibri" charset="0"/>
                <a:cs typeface="Calibri" charset="0"/>
              </a:rPr>
              <a:t>Areas of high social or cultural value are restored</a:t>
            </a:r>
            <a:endParaRPr lang="en-US" sz="1400" kern="200" dirty="0">
              <a:solidFill>
                <a:srgbClr val="FF9100">
                  <a:lumMod val="50000"/>
                </a:srgbClr>
              </a:solidFill>
              <a:ea typeface="Calibri" charset="0"/>
              <a:cs typeface="Calibri" charset="0"/>
            </a:endParaRPr>
          </a:p>
        </p:txBody>
      </p:sp>
      <p:sp>
        <p:nvSpPr>
          <p:cNvPr id="97" name="Rectangle 96">
            <a:extLst>
              <a:ext uri="{FF2B5EF4-FFF2-40B4-BE49-F238E27FC236}">
                <a16:creationId xmlns:a16="http://schemas.microsoft.com/office/drawing/2014/main" xmlns="" id="{7E6B087A-F0D7-DF45-8547-2140D5FEA414}"/>
              </a:ext>
            </a:extLst>
          </p:cNvPr>
          <p:cNvSpPr/>
          <p:nvPr/>
        </p:nvSpPr>
        <p:spPr>
          <a:xfrm>
            <a:off x="4031826" y="6471249"/>
            <a:ext cx="4752642" cy="273600"/>
          </a:xfrm>
          <a:prstGeom prst="rect">
            <a:avLst/>
          </a:prstGeom>
          <a:solidFill>
            <a:schemeClr val="bg2">
              <a:lumMod val="20000"/>
              <a:lumOff val="80000"/>
            </a:schemeClr>
          </a:solidFill>
          <a:ln w="25400"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6299" tIns="27000" rIns="79724" bIns="27000" numCol="1" spcCol="0" rtlCol="0" fromWordArt="0" anchor="ctr" anchorCtr="0" forceAA="0" compatLnSpc="1">
            <a:prstTxWarp prst="textNoShape">
              <a:avLst/>
            </a:prstTxWarp>
            <a:noAutofit/>
          </a:bodyPr>
          <a:lstStyle/>
          <a:p>
            <a:pPr>
              <a:lnSpc>
                <a:spcPct val="90000"/>
              </a:lnSpc>
            </a:pPr>
            <a:r>
              <a:rPr lang="en-GB" sz="1400" b="1" kern="200" dirty="0">
                <a:solidFill>
                  <a:srgbClr val="FF9100">
                    <a:lumMod val="50000"/>
                  </a:srgbClr>
                </a:solidFill>
                <a:ea typeface="Calibri" charset="0"/>
                <a:cs typeface="Calibri" charset="0"/>
              </a:rPr>
              <a:t>Social norms </a:t>
            </a:r>
            <a:r>
              <a:rPr lang="en-GB" sz="1400" kern="200" dirty="0">
                <a:solidFill>
                  <a:srgbClr val="FF9100">
                    <a:lumMod val="50000"/>
                  </a:srgbClr>
                </a:solidFill>
                <a:ea typeface="Calibri" charset="0"/>
                <a:cs typeface="Calibri" charset="0"/>
              </a:rPr>
              <a:t>increasingly support the pursuit of future-fitness</a:t>
            </a:r>
            <a:endParaRPr lang="en-US" sz="1400" kern="200" dirty="0">
              <a:solidFill>
                <a:srgbClr val="FF9100">
                  <a:lumMod val="50000"/>
                </a:srgbClr>
              </a:solidFill>
              <a:ea typeface="Calibri" charset="0"/>
              <a:cs typeface="Calibri" charset="0"/>
            </a:endParaRPr>
          </a:p>
        </p:txBody>
      </p:sp>
    </p:spTree>
    <p:extLst>
      <p:ext uri="{BB962C8B-B14F-4D97-AF65-F5344CB8AC3E}">
        <p14:creationId xmlns:p14="http://schemas.microsoft.com/office/powerpoint/2010/main" val="1014164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extLst>
              <a:ext uri="{BEBA8EAE-BF5A-486C-A8C5-ECC9F3942E4B}">
                <a14:imgProps xmlns:a14="http://schemas.microsoft.com/office/drawing/2010/main">
                  <a14:imgLayer r:embed="rId4">
                    <a14:imgEffect>
                      <a14:artisticMosiaicBubbles trans="40000"/>
                    </a14:imgEffect>
                  </a14:imgLayer>
                </a14:imgProps>
              </a:ext>
              <a:ext uri="{28A0092B-C50C-407E-A947-70E740481C1C}">
                <a14:useLocalDpi xmlns:a14="http://schemas.microsoft.com/office/drawing/2010/main" val="0"/>
              </a:ext>
            </a:extLst>
          </a:blip>
          <a:stretch>
            <a:fillRect/>
          </a:stretch>
        </p:blipFill>
        <p:spPr>
          <a:xfrm>
            <a:off x="-17860" y="-113405"/>
            <a:ext cx="9144000" cy="6096000"/>
          </a:xfrm>
          <a:prstGeom prst="rect">
            <a:avLst/>
          </a:prstGeom>
          <a:effectLst>
            <a:reflection endPos="0" dist="50800" dir="5400000" sy="-100000" algn="bl" rotWithShape="0"/>
          </a:effectLst>
        </p:spPr>
      </p:pic>
      <p:sp>
        <p:nvSpPr>
          <p:cNvPr id="3" name="Rectangle 2"/>
          <p:cNvSpPr/>
          <p:nvPr/>
        </p:nvSpPr>
        <p:spPr>
          <a:xfrm>
            <a:off x="-17860" y="-113405"/>
            <a:ext cx="9144000" cy="6096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4" name="Titre 33"/>
          <p:cNvSpPr>
            <a:spLocks noGrp="1"/>
          </p:cNvSpPr>
          <p:nvPr>
            <p:ph type="ctrTitle"/>
          </p:nvPr>
        </p:nvSpPr>
        <p:spPr>
          <a:xfrm>
            <a:off x="492273" y="-336062"/>
            <a:ext cx="8280920" cy="2349989"/>
          </a:xfrm>
        </p:spPr>
        <p:txBody>
          <a:bodyPr>
            <a:noAutofit/>
          </a:bodyPr>
          <a:lstStyle/>
          <a:p>
            <a:r>
              <a:rPr lang="fr-BE" sz="4400" b="1" dirty="0" smtClean="0">
                <a:solidFill>
                  <a:srgbClr val="BAD016"/>
                </a:solidFill>
                <a:latin typeface="Century Gothic" panose="020B0502020202020204" pitchFamily="34" charset="0"/>
              </a:rPr>
              <a:t>Conclusion</a:t>
            </a:r>
            <a:r>
              <a:rPr lang="fr-BE" sz="4400" b="1" dirty="0">
                <a:solidFill>
                  <a:srgbClr val="BAD016"/>
                </a:solidFill>
                <a:latin typeface="Century Gothic" panose="020B0502020202020204" pitchFamily="34" charset="0"/>
              </a:rPr>
              <a:t/>
            </a:r>
            <a:br>
              <a:rPr lang="fr-BE" sz="4400" b="1" dirty="0">
                <a:solidFill>
                  <a:srgbClr val="BAD016"/>
                </a:solidFill>
                <a:latin typeface="Century Gothic" panose="020B0502020202020204" pitchFamily="34" charset="0"/>
              </a:rPr>
            </a:br>
            <a:r>
              <a:rPr lang="fr-BE" sz="4400" b="1" dirty="0">
                <a:solidFill>
                  <a:srgbClr val="BAD016"/>
                </a:solidFill>
                <a:latin typeface="Century Gothic" panose="020B0502020202020204" pitchFamily="34" charset="0"/>
              </a:rPr>
              <a:t/>
            </a:r>
            <a:br>
              <a:rPr lang="fr-BE" sz="4400" b="1" dirty="0">
                <a:solidFill>
                  <a:srgbClr val="BAD016"/>
                </a:solidFill>
                <a:latin typeface="Century Gothic" panose="020B0502020202020204" pitchFamily="34" charset="0"/>
              </a:rPr>
            </a:br>
            <a:endParaRPr lang="fr-BE" sz="2400" dirty="0">
              <a:latin typeface="Century Gothic" panose="020B0502020202020204" pitchFamily="34" charset="0"/>
            </a:endParaRPr>
          </a:p>
        </p:txBody>
      </p:sp>
      <p:sp>
        <p:nvSpPr>
          <p:cNvPr id="5" name="Espace réservé du numéro de diapositive 4"/>
          <p:cNvSpPr>
            <a:spLocks noGrp="1"/>
          </p:cNvSpPr>
          <p:nvPr>
            <p:ph type="sldNum" sz="quarter" idx="12"/>
          </p:nvPr>
        </p:nvSpPr>
        <p:spPr/>
        <p:txBody>
          <a:bodyPr/>
          <a:lstStyle/>
          <a:p>
            <a:fld id="{0DBE6342-CC21-4A85-9D9A-842AD2770D46}" type="slidenum">
              <a:rPr lang="fr-BE" smtClean="0"/>
              <a:t>26</a:t>
            </a:fld>
            <a:endParaRPr lang="fr-BE"/>
          </a:p>
        </p:txBody>
      </p:sp>
      <p:sp>
        <p:nvSpPr>
          <p:cNvPr id="30" name="Rectangle 29"/>
          <p:cNvSpPr/>
          <p:nvPr/>
        </p:nvSpPr>
        <p:spPr>
          <a:xfrm>
            <a:off x="1403648"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4661" y="6089837"/>
            <a:ext cx="1296144" cy="654540"/>
          </a:xfrm>
          <a:prstGeom prst="rect">
            <a:avLst/>
          </a:prstGeom>
        </p:spPr>
      </p:pic>
      <p:pic>
        <p:nvPicPr>
          <p:cNvPr id="27" name="Imag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3750" y="6034023"/>
            <a:ext cx="1023055" cy="767291"/>
          </a:xfrm>
          <a:prstGeom prst="rect">
            <a:avLst/>
          </a:prstGeom>
        </p:spPr>
      </p:pic>
      <p:sp>
        <p:nvSpPr>
          <p:cNvPr id="31" name="Rectangle 30"/>
          <p:cNvSpPr/>
          <p:nvPr/>
        </p:nvSpPr>
        <p:spPr>
          <a:xfrm>
            <a:off x="6489213" y="5982595"/>
            <a:ext cx="1152128" cy="87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Rectangle 12"/>
          <p:cNvSpPr/>
          <p:nvPr/>
        </p:nvSpPr>
        <p:spPr>
          <a:xfrm>
            <a:off x="-17860" y="6005419"/>
            <a:ext cx="9161859" cy="885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4" name="Imag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9912" y="6121079"/>
            <a:ext cx="1296144" cy="654540"/>
          </a:xfrm>
          <a:prstGeom prst="rect">
            <a:avLst/>
          </a:prstGeom>
        </p:spPr>
      </p:pic>
      <p:sp>
        <p:nvSpPr>
          <p:cNvPr id="16" name="Titre 33"/>
          <p:cNvSpPr txBox="1">
            <a:spLocks/>
          </p:cNvSpPr>
          <p:nvPr/>
        </p:nvSpPr>
        <p:spPr>
          <a:xfrm>
            <a:off x="5886450" y="6124742"/>
            <a:ext cx="3257550" cy="76653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000" b="1" dirty="0">
                <a:solidFill>
                  <a:schemeClr val="bg1"/>
                </a:solidFill>
                <a:latin typeface="Century Gothic" panose="020B0502020202020204" pitchFamily="34" charset="0"/>
              </a:rPr>
              <a:t>#</a:t>
            </a:r>
            <a:r>
              <a:rPr lang="fr-BE" sz="2000" b="1" dirty="0" err="1">
                <a:solidFill>
                  <a:schemeClr val="bg1"/>
                </a:solidFill>
                <a:latin typeface="Century Gothic" panose="020B0502020202020204" pitchFamily="34" charset="0"/>
              </a:rPr>
              <a:t>SustainableLeadership</a:t>
            </a:r>
            <a:endParaRPr lang="fr-BE" sz="2000" b="1" dirty="0">
              <a:solidFill>
                <a:schemeClr val="bg1"/>
              </a:solidFill>
              <a:latin typeface="Century Gothic" panose="020B0502020202020204" pitchFamily="34" charset="0"/>
            </a:endParaRPr>
          </a:p>
          <a:p>
            <a:endParaRPr lang="fr-BE" sz="2000" b="1" dirty="0">
              <a:solidFill>
                <a:schemeClr val="bg1"/>
              </a:solidFill>
              <a:latin typeface="Century Gothic" panose="020B0502020202020204" pitchFamily="34" charset="0"/>
            </a:endParaRPr>
          </a:p>
          <a:p>
            <a:endParaRPr lang="fr-BE" sz="1100" b="1" dirty="0">
              <a:solidFill>
                <a:schemeClr val="bg1"/>
              </a:solidFill>
              <a:latin typeface="Century Gothic" panose="020B0502020202020204" pitchFamily="34" charset="0"/>
            </a:endParaRPr>
          </a:p>
        </p:txBody>
      </p:sp>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6045" y="3567641"/>
            <a:ext cx="2473202" cy="2189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1746"/>
          <a:stretch/>
        </p:blipFill>
        <p:spPr bwMode="auto">
          <a:xfrm>
            <a:off x="3326468" y="3567641"/>
            <a:ext cx="2473202" cy="2189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8364"/>
          <a:stretch/>
        </p:blipFill>
        <p:spPr bwMode="auto">
          <a:xfrm>
            <a:off x="6340204" y="3567641"/>
            <a:ext cx="2473202" cy="2189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itre 33"/>
          <p:cNvSpPr txBox="1">
            <a:spLocks/>
          </p:cNvSpPr>
          <p:nvPr/>
        </p:nvSpPr>
        <p:spPr>
          <a:xfrm>
            <a:off x="287524" y="1014209"/>
            <a:ext cx="8280920" cy="54886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400" b="1" dirty="0" smtClean="0">
                <a:latin typeface="Century Gothic" panose="020B0502020202020204" pitchFamily="34" charset="0"/>
              </a:rPr>
              <a:t>The manager as a…</a:t>
            </a:r>
            <a:endParaRPr lang="fr-BE" sz="2400" b="1" dirty="0">
              <a:latin typeface="Century Gothic" panose="020B0502020202020204" pitchFamily="34" charset="0"/>
            </a:endParaRPr>
          </a:p>
        </p:txBody>
      </p:sp>
      <p:sp>
        <p:nvSpPr>
          <p:cNvPr id="18" name="Titre 33"/>
          <p:cNvSpPr txBox="1">
            <a:spLocks/>
          </p:cNvSpPr>
          <p:nvPr/>
        </p:nvSpPr>
        <p:spPr>
          <a:xfrm rot="20387926">
            <a:off x="17611" y="1605879"/>
            <a:ext cx="8280920" cy="54886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000" b="1" dirty="0" smtClean="0">
                <a:latin typeface="Century Gothic" panose="020B0502020202020204" pitchFamily="34" charset="0"/>
              </a:rPr>
              <a:t>Master </a:t>
            </a:r>
            <a:r>
              <a:rPr lang="fr-BE" sz="2000" b="1" dirty="0" err="1" smtClean="0">
                <a:latin typeface="Century Gothic" panose="020B0502020202020204" pitchFamily="34" charset="0"/>
              </a:rPr>
              <a:t>craftsman</a:t>
            </a:r>
            <a:r>
              <a:rPr lang="fr-BE" sz="2000" b="1" dirty="0" smtClean="0">
                <a:latin typeface="Century Gothic" panose="020B0502020202020204" pitchFamily="34" charset="0"/>
              </a:rPr>
              <a:t> </a:t>
            </a:r>
            <a:r>
              <a:rPr lang="fr-BE" sz="1800" dirty="0" smtClean="0">
                <a:latin typeface="Century Gothic" panose="020B0502020202020204" pitchFamily="34" charset="0"/>
              </a:rPr>
              <a:t>(&lt; 19th </a:t>
            </a:r>
            <a:r>
              <a:rPr lang="fr-BE" sz="1800" dirty="0" err="1" smtClean="0">
                <a:latin typeface="Century Gothic" panose="020B0502020202020204" pitchFamily="34" charset="0"/>
              </a:rPr>
              <a:t>century</a:t>
            </a:r>
            <a:r>
              <a:rPr lang="fr-BE" sz="1800" dirty="0" smtClean="0">
                <a:latin typeface="Century Gothic" panose="020B0502020202020204" pitchFamily="34" charset="0"/>
              </a:rPr>
              <a:t>)</a:t>
            </a:r>
            <a:endParaRPr lang="fr-BE" sz="1800" dirty="0">
              <a:latin typeface="Century Gothic" panose="020B0502020202020204" pitchFamily="34" charset="0"/>
            </a:endParaRPr>
          </a:p>
        </p:txBody>
      </p:sp>
      <p:sp>
        <p:nvSpPr>
          <p:cNvPr id="19" name="Titre 33"/>
          <p:cNvSpPr txBox="1">
            <a:spLocks/>
          </p:cNvSpPr>
          <p:nvPr/>
        </p:nvSpPr>
        <p:spPr>
          <a:xfrm rot="20387926">
            <a:off x="3374764" y="1605875"/>
            <a:ext cx="8280920" cy="54886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000" b="1" dirty="0" err="1" smtClean="0">
                <a:latin typeface="Century Gothic" panose="020B0502020202020204" pitchFamily="34" charset="0"/>
              </a:rPr>
              <a:t>Industrial</a:t>
            </a:r>
            <a:r>
              <a:rPr lang="fr-BE" sz="2000" b="1" dirty="0" smtClean="0">
                <a:latin typeface="Century Gothic" panose="020B0502020202020204" pitchFamily="34" charset="0"/>
              </a:rPr>
              <a:t> </a:t>
            </a:r>
            <a:r>
              <a:rPr lang="fr-BE" sz="2000" b="1" dirty="0" err="1" smtClean="0">
                <a:latin typeface="Century Gothic" panose="020B0502020202020204" pitchFamily="34" charset="0"/>
              </a:rPr>
              <a:t>process</a:t>
            </a:r>
            <a:r>
              <a:rPr lang="fr-BE" sz="2000" b="1" dirty="0" smtClean="0">
                <a:latin typeface="Century Gothic" panose="020B0502020202020204" pitchFamily="34" charset="0"/>
              </a:rPr>
              <a:t/>
            </a:r>
            <a:br>
              <a:rPr lang="fr-BE" sz="2000" b="1" dirty="0" smtClean="0">
                <a:latin typeface="Century Gothic" panose="020B0502020202020204" pitchFamily="34" charset="0"/>
              </a:rPr>
            </a:br>
            <a:r>
              <a:rPr lang="fr-BE" sz="2000" b="1" dirty="0" smtClean="0">
                <a:latin typeface="Century Gothic" panose="020B0502020202020204" pitchFamily="34" charset="0"/>
              </a:rPr>
              <a:t>manager </a:t>
            </a:r>
            <a:r>
              <a:rPr lang="fr-BE" sz="1800" dirty="0" smtClean="0">
                <a:latin typeface="Century Gothic" panose="020B0502020202020204" pitchFamily="34" charset="0"/>
              </a:rPr>
              <a:t>(&lt; 20th </a:t>
            </a:r>
            <a:r>
              <a:rPr lang="fr-BE" sz="1800" dirty="0" err="1" smtClean="0">
                <a:latin typeface="Century Gothic" panose="020B0502020202020204" pitchFamily="34" charset="0"/>
              </a:rPr>
              <a:t>century</a:t>
            </a:r>
            <a:r>
              <a:rPr lang="fr-BE" sz="1800" dirty="0" smtClean="0">
                <a:latin typeface="Century Gothic" panose="020B0502020202020204" pitchFamily="34" charset="0"/>
              </a:rPr>
              <a:t>)</a:t>
            </a:r>
            <a:endParaRPr lang="fr-BE" sz="1800" dirty="0">
              <a:latin typeface="Century Gothic" panose="020B0502020202020204" pitchFamily="34" charset="0"/>
            </a:endParaRPr>
          </a:p>
        </p:txBody>
      </p:sp>
      <p:sp>
        <p:nvSpPr>
          <p:cNvPr id="20" name="Titre 33"/>
          <p:cNvSpPr txBox="1">
            <a:spLocks/>
          </p:cNvSpPr>
          <p:nvPr/>
        </p:nvSpPr>
        <p:spPr>
          <a:xfrm rot="20387926">
            <a:off x="6180273" y="1605876"/>
            <a:ext cx="8280920" cy="54886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r-BE" sz="2000" b="1" dirty="0" err="1" smtClean="0">
                <a:latin typeface="Century Gothic" panose="020B0502020202020204" pitchFamily="34" charset="0"/>
              </a:rPr>
              <a:t>Networker</a:t>
            </a:r>
            <a:r>
              <a:rPr lang="fr-BE" sz="2400" b="1" dirty="0" smtClean="0">
                <a:latin typeface="Century Gothic" panose="020B0502020202020204" pitchFamily="34" charset="0"/>
              </a:rPr>
              <a:t> </a:t>
            </a:r>
            <a:r>
              <a:rPr lang="fr-BE" sz="1800" dirty="0" smtClean="0">
                <a:latin typeface="Century Gothic" panose="020B0502020202020204" pitchFamily="34" charset="0"/>
              </a:rPr>
              <a:t>(</a:t>
            </a:r>
            <a:r>
              <a:rPr lang="fr-BE" sz="1800" dirty="0" err="1" smtClean="0">
                <a:latin typeface="Century Gothic" panose="020B0502020202020204" pitchFamily="34" charset="0"/>
              </a:rPr>
              <a:t>tomorrow</a:t>
            </a:r>
            <a:r>
              <a:rPr lang="fr-BE" sz="1800" dirty="0" smtClean="0">
                <a:latin typeface="Century Gothic" panose="020B0502020202020204" pitchFamily="34" charset="0"/>
              </a:rPr>
              <a:t>?)</a:t>
            </a:r>
            <a:endParaRPr lang="fr-BE" sz="1800" dirty="0">
              <a:latin typeface="Century Gothic" panose="020B0502020202020204" pitchFamily="34" charset="0"/>
            </a:endParaRPr>
          </a:p>
        </p:txBody>
      </p:sp>
    </p:spTree>
    <p:extLst>
      <p:ext uri="{BB962C8B-B14F-4D97-AF65-F5344CB8AC3E}">
        <p14:creationId xmlns:p14="http://schemas.microsoft.com/office/powerpoint/2010/main" val="39691289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F Slides">
  <a:themeElements>
    <a:clrScheme name="FFF Template Final">
      <a:dk1>
        <a:srgbClr val="000000"/>
      </a:dk1>
      <a:lt1>
        <a:srgbClr val="FFFFFF"/>
      </a:lt1>
      <a:dk2>
        <a:srgbClr val="58B2CB"/>
      </a:dk2>
      <a:lt2>
        <a:srgbClr val="FF9100"/>
      </a:lt2>
      <a:accent1>
        <a:srgbClr val="00AE4C"/>
      </a:accent1>
      <a:accent2>
        <a:srgbClr val="B7AE36"/>
      </a:accent2>
      <a:accent3>
        <a:srgbClr val="EB6A7B"/>
      </a:accent3>
      <a:accent4>
        <a:srgbClr val="58BCB4"/>
      </a:accent4>
      <a:accent5>
        <a:srgbClr val="845FA8"/>
      </a:accent5>
      <a:accent6>
        <a:srgbClr val="EC7354"/>
      </a:accent6>
      <a:hlink>
        <a:srgbClr val="358EAE"/>
      </a:hlink>
      <a:folHlink>
        <a:srgbClr val="358EAE"/>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4" id="{3CBF6527-C30B-9543-8073-4C651325961D}" vid="{837F5216-D574-A74E-9E6A-5684F6A82DEC}"/>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E05D6A92C2CC84BBCFED2B5A2DFFA76" ma:contentTypeVersion="6" ma:contentTypeDescription="Create a new document." ma:contentTypeScope="" ma:versionID="4cb41114b9687b04909cb957b754271d">
  <xsd:schema xmlns:xsd="http://www.w3.org/2001/XMLSchema" xmlns:xs="http://www.w3.org/2001/XMLSchema" xmlns:p="http://schemas.microsoft.com/office/2006/metadata/properties" xmlns:ns2="6cd4e2de-efea-4b3f-9e9d-70343c6141ce" xmlns:ns3="999734ae-9fa8-4721-9b22-9a781077e939" targetNamespace="http://schemas.microsoft.com/office/2006/metadata/properties" ma:root="true" ma:fieldsID="1235160c29decec411b801f73284f829" ns2:_="" ns3:_="">
    <xsd:import namespace="6cd4e2de-efea-4b3f-9e9d-70343c6141ce"/>
    <xsd:import namespace="999734ae-9fa8-4721-9b22-9a781077e93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d4e2de-efea-4b3f-9e9d-70343c614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99734ae-9fa8-4721-9b22-9a781077e93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XMLData LayoutName="SingleBioWithoutPhoto"/>
</file>

<file path=customXml/itemProps1.xml><?xml version="1.0" encoding="utf-8"?>
<ds:datastoreItem xmlns:ds="http://schemas.openxmlformats.org/officeDocument/2006/customXml" ds:itemID="{FF01BB41-DAC6-485A-8A6C-9E50422F2012}">
  <ds:schemaRefs>
    <ds:schemaRef ds:uri="http://schemas.microsoft.com/sharepoint/v3/contenttype/forms"/>
  </ds:schemaRefs>
</ds:datastoreItem>
</file>

<file path=customXml/itemProps2.xml><?xml version="1.0" encoding="utf-8"?>
<ds:datastoreItem xmlns:ds="http://schemas.openxmlformats.org/officeDocument/2006/customXml" ds:itemID="{5C75AC34-A56B-44A0-AA5C-54F4DB4FBDEB}">
  <ds:schemaRefs>
    <ds:schemaRef ds:uri="http://purl.org/dc/terms/"/>
    <ds:schemaRef ds:uri="999734ae-9fa8-4721-9b22-9a781077e939"/>
    <ds:schemaRef ds:uri="http://schemas.microsoft.com/office/2006/documentManagement/types"/>
    <ds:schemaRef ds:uri="http://purl.org/dc/elements/1.1/"/>
    <ds:schemaRef ds:uri="http://schemas.microsoft.com/office/2006/metadata/properties"/>
    <ds:schemaRef ds:uri="6cd4e2de-efea-4b3f-9e9d-70343c6141ce"/>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9A54CE68-D90B-4D21-8062-700DC38010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d4e2de-efea-4b3f-9e9d-70343c6141ce"/>
    <ds:schemaRef ds:uri="999734ae-9fa8-4721-9b22-9a781077e9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35F18F3-F9D9-458F-A9A6-4C9B91AD091F}">
  <ds:schemaRefs/>
</ds:datastoreItem>
</file>

<file path=docProps/app.xml><?xml version="1.0" encoding="utf-8"?>
<Properties xmlns="http://schemas.openxmlformats.org/officeDocument/2006/extended-properties" xmlns:vt="http://schemas.openxmlformats.org/officeDocument/2006/docPropsVTypes">
  <Template>Facet</Template>
  <TotalTime>2341</TotalTime>
  <Words>1198</Words>
  <Application>Microsoft Office PowerPoint</Application>
  <PresentationFormat>Affichage à l'écran (4:3)</PresentationFormat>
  <Paragraphs>319</Paragraphs>
  <Slides>26</Slides>
  <Notes>19</Notes>
  <HiddenSlides>0</HiddenSlides>
  <MMClips>0</MMClips>
  <ScaleCrop>false</ScaleCrop>
  <HeadingPairs>
    <vt:vector size="4" baseType="variant">
      <vt:variant>
        <vt:lpstr>Thème</vt:lpstr>
      </vt:variant>
      <vt:variant>
        <vt:i4>2</vt:i4>
      </vt:variant>
      <vt:variant>
        <vt:lpstr>Titres des diapositives</vt:lpstr>
      </vt:variant>
      <vt:variant>
        <vt:i4>26</vt:i4>
      </vt:variant>
    </vt:vector>
  </HeadingPairs>
  <TitlesOfParts>
    <vt:vector size="28" baseType="lpstr">
      <vt:lpstr>Office Theme</vt:lpstr>
      <vt:lpstr>FF Slides</vt:lpstr>
      <vt:lpstr>Sustainable leadership for a world in transition  The changing role of the managerial profession</vt:lpstr>
      <vt:lpstr>Présentation PowerPoint</vt:lpstr>
      <vt:lpstr>Welcome  Ludger Ramme  President of CEC European Managers</vt:lpstr>
      <vt:lpstr>Présentation PowerPoint</vt:lpstr>
      <vt:lpstr>« We can’t solve problems with the same kind of thinking we used when creating them. »  Albert Einstein </vt:lpstr>
      <vt:lpstr>Sustainable Leadership Guidelines  </vt:lpstr>
      <vt:lpstr>Présentation PowerPoint</vt:lpstr>
      <vt:lpstr>“Sustainability management in the EU – do we need a revolution or an evolution?” </vt:lpstr>
      <vt:lpstr>Rewiring the economy –  how to mainstream sustainability  in the EU</vt:lpstr>
      <vt:lpstr>Martin Porter CISL Brussels, Executive Chair</vt:lpstr>
      <vt:lpstr>Agenda</vt:lpstr>
      <vt:lpstr>Présentation PowerPoint</vt:lpstr>
      <vt:lpstr>Rewiring the Economy </vt:lpstr>
      <vt:lpstr>Présentation PowerPoint</vt:lpstr>
      <vt:lpstr>The Sustainability Shift</vt:lpstr>
      <vt:lpstr>How to make management and corporate leadership fit for the future</vt:lpstr>
      <vt:lpstr>Présentation PowerPoint</vt:lpstr>
      <vt:lpstr>What would a Future-Fit Society look like?</vt:lpstr>
      <vt:lpstr>A manager’s role: Disrupt or be disrupted</vt:lpstr>
      <vt:lpstr>Future-Fit’s 8 Forces</vt:lpstr>
      <vt:lpstr>What pressures will disrupt your business?</vt:lpstr>
      <vt:lpstr>A practical tool</vt:lpstr>
      <vt:lpstr>Présentation PowerPoint</vt:lpstr>
      <vt:lpstr>A practical tool</vt:lpstr>
      <vt:lpstr>Présentation PowerPoint</vt:lpstr>
      <vt:lpstr>Conclusion  </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Administration</dc:creator>
  <cp:lastModifiedBy>Utilisateur Windows</cp:lastModifiedBy>
  <cp:revision>502</cp:revision>
  <cp:lastPrinted>2018-10-30T17:52:41Z</cp:lastPrinted>
  <dcterms:created xsi:type="dcterms:W3CDTF">2014-06-06T09:00:51Z</dcterms:created>
  <dcterms:modified xsi:type="dcterms:W3CDTF">2019-06-17T08:39:57Z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0x0101001E05D6A92C2CC84BBCFED2B5A2DFFA76</vt:lpwstr>
  </property>
</Properties>
</file>