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36" r:id="rId2"/>
    <p:sldId id="257" r:id="rId3"/>
    <p:sldId id="454" r:id="rId4"/>
    <p:sldId id="449" r:id="rId5"/>
    <p:sldId id="443" r:id="rId6"/>
    <p:sldId id="452" r:id="rId7"/>
    <p:sldId id="451" r:id="rId8"/>
    <p:sldId id="441" r:id="rId9"/>
    <p:sldId id="444" r:id="rId10"/>
    <p:sldId id="453" r:id="rId11"/>
    <p:sldId id="439" r:id="rId12"/>
    <p:sldId id="446" r:id="rId13"/>
    <p:sldId id="448" r:id="rId14"/>
    <p:sldId id="450" r:id="rId15"/>
    <p:sldId id="256" r:id="rId16"/>
    <p:sldId id="455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442" r:id="rId3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BEA"/>
    <a:srgbClr val="65C5CE"/>
    <a:srgbClr val="52C088"/>
    <a:srgbClr val="FFFFFF"/>
    <a:srgbClr val="68B460"/>
    <a:srgbClr val="232364"/>
    <a:srgbClr val="326410"/>
    <a:srgbClr val="24490C"/>
    <a:srgbClr val="1F3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246" autoAdjust="0"/>
  </p:normalViewPr>
  <p:slideViewPr>
    <p:cSldViewPr snapToGrid="0" snapToObjects="1">
      <p:cViewPr>
        <p:scale>
          <a:sx n="113" d="100"/>
          <a:sy n="113" d="100"/>
        </p:scale>
        <p:origin x="52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58FD2B-34CE-4139-B051-0BEFAF82B76D}" type="doc">
      <dgm:prSet loTypeId="urn:microsoft.com/office/officeart/2005/8/layout/venn2" loCatId="relationship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fr-BE"/>
        </a:p>
      </dgm:t>
    </dgm:pt>
    <dgm:pt modelId="{5EE73EA6-8843-40CA-8B41-7572F2300FFE}">
      <dgm:prSet phldrT="[Text]" custT="1"/>
      <dgm:spPr/>
      <dgm:t>
        <a:bodyPr/>
        <a:lstStyle/>
        <a:p>
          <a:r>
            <a:rPr lang="fr-BE" sz="1800" b="1" dirty="0" err="1">
              <a:solidFill>
                <a:schemeClr val="bg1"/>
              </a:solidFill>
              <a:latin typeface="Century Gothic" panose="020B0502020202020204" pitchFamily="34" charset="0"/>
            </a:rPr>
            <a:t>Environment</a:t>
          </a:r>
          <a:br>
            <a:rPr lang="fr-BE" sz="1100" dirty="0">
              <a:solidFill>
                <a:schemeClr val="bg1"/>
              </a:solidFill>
              <a:latin typeface="Century Gothic" panose="020B0502020202020204" pitchFamily="34" charset="0"/>
            </a:rPr>
          </a:br>
          <a:r>
            <a:rPr lang="fr-BE" sz="900" dirty="0">
              <a:solidFill>
                <a:schemeClr val="bg1"/>
              </a:solidFill>
              <a:latin typeface="Century Gothic" panose="020B0502020202020204" pitchFamily="34" charset="0"/>
            </a:rPr>
            <a:t>(</a:t>
          </a:r>
          <a:r>
            <a:rPr lang="fr-BE" sz="900" dirty="0" err="1">
              <a:solidFill>
                <a:schemeClr val="bg1"/>
              </a:solidFill>
              <a:latin typeface="Century Gothic" panose="020B0502020202020204" pitchFamily="34" charset="0"/>
            </a:rPr>
            <a:t>economic</a:t>
          </a:r>
          <a:r>
            <a:rPr lang="fr-BE" sz="900" dirty="0">
              <a:solidFill>
                <a:schemeClr val="bg1"/>
              </a:solidFill>
              <a:latin typeface="Century Gothic" panose="020B0502020202020204" pitchFamily="34" charset="0"/>
            </a:rPr>
            <a:t>, social, </a:t>
          </a:r>
          <a:r>
            <a:rPr lang="fr-BE" sz="900" dirty="0" err="1">
              <a:solidFill>
                <a:schemeClr val="bg1"/>
              </a:solidFill>
              <a:latin typeface="Century Gothic" panose="020B0502020202020204" pitchFamily="34" charset="0"/>
            </a:rPr>
            <a:t>natural</a:t>
          </a:r>
          <a:r>
            <a:rPr lang="fr-BE" sz="900" dirty="0">
              <a:solidFill>
                <a:schemeClr val="bg1"/>
              </a:solidFill>
              <a:latin typeface="Century Gothic" panose="020B0502020202020204" pitchFamily="34" charset="0"/>
            </a:rPr>
            <a:t>)</a:t>
          </a:r>
          <a:endParaRPr lang="fr-BE" sz="1100" dirty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DC53555A-90B1-4B26-951C-7DF8813825AA}" type="parTrans" cxnId="{310EF417-2243-476D-A391-4E7E9A152107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D49D564A-F37E-41C0-965A-D76D8544B124}" type="sibTrans" cxnId="{310EF417-2243-476D-A391-4E7E9A152107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7BEC2B00-8D44-4533-9386-37EC3DC6EA92}">
      <dgm:prSet phldrT="[Text]"/>
      <dgm:spPr/>
      <dgm:t>
        <a:bodyPr/>
        <a:lstStyle/>
        <a:p>
          <a:r>
            <a:rPr lang="fr-BE" b="1" dirty="0">
              <a:solidFill>
                <a:schemeClr val="bg1"/>
              </a:solidFill>
              <a:latin typeface="Century Gothic" panose="020B0502020202020204" pitchFamily="34" charset="0"/>
            </a:rPr>
            <a:t>Business AI </a:t>
          </a:r>
          <a:r>
            <a:rPr lang="fr-BE" b="1" dirty="0" err="1">
              <a:solidFill>
                <a:schemeClr val="bg1"/>
              </a:solidFill>
              <a:latin typeface="Century Gothic" panose="020B0502020202020204" pitchFamily="34" charset="0"/>
            </a:rPr>
            <a:t>ecosystem</a:t>
          </a:r>
          <a:endParaRPr lang="fr-BE" b="1" dirty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43F3FFEC-A099-46F1-A5BD-E7A6C1370347}" type="parTrans" cxnId="{861B7F18-50A5-4A83-8D46-CB5E7ADF7F1B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687298F6-A70F-4812-9ACA-64B662CF1F51}" type="sibTrans" cxnId="{861B7F18-50A5-4A83-8D46-CB5E7ADF7F1B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D6B6E92A-B0E6-4FD2-8214-D6E132CD5E65}">
      <dgm:prSet phldrT="[Text]" custT="1"/>
      <dgm:spPr/>
      <dgm:t>
        <a:bodyPr/>
        <a:lstStyle/>
        <a:p>
          <a:r>
            <a:rPr lang="fr-BE" sz="2000" b="1" dirty="0">
              <a:solidFill>
                <a:schemeClr val="bg1"/>
              </a:solidFill>
              <a:latin typeface="Century Gothic" panose="020B0502020202020204" pitchFamily="34" charset="0"/>
            </a:rPr>
            <a:t>Workplace</a:t>
          </a:r>
          <a:br>
            <a:rPr lang="fr-BE" sz="1200" dirty="0">
              <a:solidFill>
                <a:schemeClr val="bg1"/>
              </a:solidFill>
              <a:latin typeface="Century Gothic" panose="020B0502020202020204" pitchFamily="34" charset="0"/>
            </a:rPr>
          </a:br>
          <a:r>
            <a:rPr lang="fr-BE" sz="1200" dirty="0">
              <a:solidFill>
                <a:schemeClr val="bg1"/>
              </a:solidFill>
              <a:latin typeface="Century Gothic" panose="020B0502020202020204" pitchFamily="34" charset="0"/>
            </a:rPr>
            <a:t>incl. </a:t>
          </a:r>
          <a:r>
            <a:rPr lang="fr-BE" sz="1200" dirty="0" err="1">
              <a:solidFill>
                <a:schemeClr val="bg1"/>
              </a:solidFill>
              <a:latin typeface="Century Gothic" panose="020B0502020202020204" pitchFamily="34" charset="0"/>
            </a:rPr>
            <a:t>Technological</a:t>
          </a:r>
          <a:r>
            <a:rPr lang="fr-BE" sz="1200" dirty="0">
              <a:solidFill>
                <a:schemeClr val="bg1"/>
              </a:solidFill>
              <a:latin typeface="Century Gothic" panose="020B0502020202020204" pitchFamily="34" charset="0"/>
            </a:rPr>
            <a:t> </a:t>
          </a:r>
          <a:r>
            <a:rPr lang="fr-BE" sz="1200" dirty="0" err="1">
              <a:solidFill>
                <a:schemeClr val="bg1"/>
              </a:solidFill>
              <a:latin typeface="Century Gothic" panose="020B0502020202020204" pitchFamily="34" charset="0"/>
            </a:rPr>
            <a:t>systems</a:t>
          </a:r>
          <a:endParaRPr lang="fr-BE" sz="1200" dirty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B4707EC3-E9E7-4BCF-A93C-D4B14D3B4362}" type="parTrans" cxnId="{6BC0F94C-93EC-4C23-90A8-545D57663747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D231CAF2-11C0-4E56-B19F-DABF6230B82B}" type="sibTrans" cxnId="{6BC0F94C-93EC-4C23-90A8-545D57663747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83A6E80D-5490-40EB-843F-44DA79D96F8D}">
      <dgm:prSet phldrT="[Text]"/>
      <dgm:spPr/>
      <dgm:t>
        <a:bodyPr/>
        <a:lstStyle/>
        <a:p>
          <a:r>
            <a:rPr lang="fr-BE" b="1" dirty="0">
              <a:solidFill>
                <a:schemeClr val="bg1"/>
              </a:solidFill>
              <a:latin typeface="Century Gothic" panose="020B0502020202020204" pitchFamily="34" charset="0"/>
            </a:rPr>
            <a:t>Leadership</a:t>
          </a:r>
        </a:p>
      </dgm:t>
    </dgm:pt>
    <dgm:pt modelId="{55170AA1-B250-4631-B611-64E112D82694}" type="parTrans" cxnId="{29DA9AB1-C47D-46D7-841D-FE245A71B980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68B0E1B4-BB07-4581-A14F-9323AA76DCAB}" type="sibTrans" cxnId="{29DA9AB1-C47D-46D7-841D-FE245A71B980}">
      <dgm:prSet/>
      <dgm:spPr/>
      <dgm:t>
        <a:bodyPr/>
        <a:lstStyle/>
        <a:p>
          <a:endParaRPr lang="fr-BE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4F964272-0A8A-4608-A498-00D1A728E6D2}" type="pres">
      <dgm:prSet presAssocID="{D158FD2B-34CE-4139-B051-0BEFAF82B76D}" presName="Name0" presStyleCnt="0">
        <dgm:presLayoutVars>
          <dgm:chMax val="7"/>
          <dgm:resizeHandles val="exact"/>
        </dgm:presLayoutVars>
      </dgm:prSet>
      <dgm:spPr/>
    </dgm:pt>
    <dgm:pt modelId="{6B4E237F-2F81-4CB1-AEB7-5C91E5B70B60}" type="pres">
      <dgm:prSet presAssocID="{D158FD2B-34CE-4139-B051-0BEFAF82B76D}" presName="comp1" presStyleCnt="0"/>
      <dgm:spPr/>
    </dgm:pt>
    <dgm:pt modelId="{5B1DA170-FA60-4251-AEE8-378C72E69FB6}" type="pres">
      <dgm:prSet presAssocID="{D158FD2B-34CE-4139-B051-0BEFAF82B76D}" presName="circle1" presStyleLbl="node1" presStyleIdx="0" presStyleCnt="4" custLinFactNeighborX="1160"/>
      <dgm:spPr/>
    </dgm:pt>
    <dgm:pt modelId="{8C34E965-0AD4-418A-A27A-88B7BC109869}" type="pres">
      <dgm:prSet presAssocID="{D158FD2B-34CE-4139-B051-0BEFAF82B76D}" presName="c1text" presStyleLbl="node1" presStyleIdx="0" presStyleCnt="4">
        <dgm:presLayoutVars>
          <dgm:bulletEnabled val="1"/>
        </dgm:presLayoutVars>
      </dgm:prSet>
      <dgm:spPr/>
    </dgm:pt>
    <dgm:pt modelId="{BAE37280-7FAB-4BD2-8E06-6D0E17E02C9A}" type="pres">
      <dgm:prSet presAssocID="{D158FD2B-34CE-4139-B051-0BEFAF82B76D}" presName="comp2" presStyleCnt="0"/>
      <dgm:spPr/>
    </dgm:pt>
    <dgm:pt modelId="{EC4C15A6-8AFC-4FD6-B6A8-9ACD9BEBED78}" type="pres">
      <dgm:prSet presAssocID="{D158FD2B-34CE-4139-B051-0BEFAF82B76D}" presName="circle2" presStyleLbl="node1" presStyleIdx="1" presStyleCnt="4"/>
      <dgm:spPr/>
    </dgm:pt>
    <dgm:pt modelId="{16A7E78D-D4AA-4F87-83BF-F3BF7A32E6AD}" type="pres">
      <dgm:prSet presAssocID="{D158FD2B-34CE-4139-B051-0BEFAF82B76D}" presName="c2text" presStyleLbl="node1" presStyleIdx="1" presStyleCnt="4">
        <dgm:presLayoutVars>
          <dgm:bulletEnabled val="1"/>
        </dgm:presLayoutVars>
      </dgm:prSet>
      <dgm:spPr/>
    </dgm:pt>
    <dgm:pt modelId="{BBE25618-3C4D-4D1D-8C2C-1C8D538BE98B}" type="pres">
      <dgm:prSet presAssocID="{D158FD2B-34CE-4139-B051-0BEFAF82B76D}" presName="comp3" presStyleCnt="0"/>
      <dgm:spPr/>
    </dgm:pt>
    <dgm:pt modelId="{321E10D7-E5ED-47B5-9E08-29E887A5BC99}" type="pres">
      <dgm:prSet presAssocID="{D158FD2B-34CE-4139-B051-0BEFAF82B76D}" presName="circle3" presStyleLbl="node1" presStyleIdx="2" presStyleCnt="4"/>
      <dgm:spPr/>
    </dgm:pt>
    <dgm:pt modelId="{D223B7A6-9DDA-40D3-9929-448D494512FD}" type="pres">
      <dgm:prSet presAssocID="{D158FD2B-34CE-4139-B051-0BEFAF82B76D}" presName="c3text" presStyleLbl="node1" presStyleIdx="2" presStyleCnt="4">
        <dgm:presLayoutVars>
          <dgm:bulletEnabled val="1"/>
        </dgm:presLayoutVars>
      </dgm:prSet>
      <dgm:spPr/>
    </dgm:pt>
    <dgm:pt modelId="{899D058E-8129-438D-95D2-19FB06BC3DA7}" type="pres">
      <dgm:prSet presAssocID="{D158FD2B-34CE-4139-B051-0BEFAF82B76D}" presName="comp4" presStyleCnt="0"/>
      <dgm:spPr/>
    </dgm:pt>
    <dgm:pt modelId="{54D27968-C796-444B-B227-2DE3353A2BFE}" type="pres">
      <dgm:prSet presAssocID="{D158FD2B-34CE-4139-B051-0BEFAF82B76D}" presName="circle4" presStyleLbl="node1" presStyleIdx="3" presStyleCnt="4"/>
      <dgm:spPr/>
    </dgm:pt>
    <dgm:pt modelId="{2F28A68D-0ECD-46E0-95CB-1C47E7AAAD59}" type="pres">
      <dgm:prSet presAssocID="{D158FD2B-34CE-4139-B051-0BEFAF82B76D}" presName="c4text" presStyleLbl="node1" presStyleIdx="3" presStyleCnt="4">
        <dgm:presLayoutVars>
          <dgm:bulletEnabled val="1"/>
        </dgm:presLayoutVars>
      </dgm:prSet>
      <dgm:spPr/>
    </dgm:pt>
  </dgm:ptLst>
  <dgm:cxnLst>
    <dgm:cxn modelId="{6AC67B16-DCB1-42D7-8300-6C60E0AC61E3}" type="presOf" srcId="{83A6E80D-5490-40EB-843F-44DA79D96F8D}" destId="{2F28A68D-0ECD-46E0-95CB-1C47E7AAAD59}" srcOrd="1" destOrd="0" presId="urn:microsoft.com/office/officeart/2005/8/layout/venn2"/>
    <dgm:cxn modelId="{310EF417-2243-476D-A391-4E7E9A152107}" srcId="{D158FD2B-34CE-4139-B051-0BEFAF82B76D}" destId="{5EE73EA6-8843-40CA-8B41-7572F2300FFE}" srcOrd="0" destOrd="0" parTransId="{DC53555A-90B1-4B26-951C-7DF8813825AA}" sibTransId="{D49D564A-F37E-41C0-965A-D76D8544B124}"/>
    <dgm:cxn modelId="{861B7F18-50A5-4A83-8D46-CB5E7ADF7F1B}" srcId="{D158FD2B-34CE-4139-B051-0BEFAF82B76D}" destId="{7BEC2B00-8D44-4533-9386-37EC3DC6EA92}" srcOrd="1" destOrd="0" parTransId="{43F3FFEC-A099-46F1-A5BD-E7A6C1370347}" sibTransId="{687298F6-A70F-4812-9ACA-64B662CF1F51}"/>
    <dgm:cxn modelId="{611EA42A-FF07-46E9-A244-7A554AFFBB88}" type="presOf" srcId="{83A6E80D-5490-40EB-843F-44DA79D96F8D}" destId="{54D27968-C796-444B-B227-2DE3353A2BFE}" srcOrd="0" destOrd="0" presId="urn:microsoft.com/office/officeart/2005/8/layout/venn2"/>
    <dgm:cxn modelId="{6BC0F94C-93EC-4C23-90A8-545D57663747}" srcId="{D158FD2B-34CE-4139-B051-0BEFAF82B76D}" destId="{D6B6E92A-B0E6-4FD2-8214-D6E132CD5E65}" srcOrd="2" destOrd="0" parTransId="{B4707EC3-E9E7-4BCF-A93C-D4B14D3B4362}" sibTransId="{D231CAF2-11C0-4E56-B19F-DABF6230B82B}"/>
    <dgm:cxn modelId="{CAE0BC87-17B6-459A-9E74-5E1535F38291}" type="presOf" srcId="{7BEC2B00-8D44-4533-9386-37EC3DC6EA92}" destId="{16A7E78D-D4AA-4F87-83BF-F3BF7A32E6AD}" srcOrd="1" destOrd="0" presId="urn:microsoft.com/office/officeart/2005/8/layout/venn2"/>
    <dgm:cxn modelId="{D951B9AE-4DC3-418B-A0A6-9E58EDD707E6}" type="presOf" srcId="{D158FD2B-34CE-4139-B051-0BEFAF82B76D}" destId="{4F964272-0A8A-4608-A498-00D1A728E6D2}" srcOrd="0" destOrd="0" presId="urn:microsoft.com/office/officeart/2005/8/layout/venn2"/>
    <dgm:cxn modelId="{29DA9AB1-C47D-46D7-841D-FE245A71B980}" srcId="{D158FD2B-34CE-4139-B051-0BEFAF82B76D}" destId="{83A6E80D-5490-40EB-843F-44DA79D96F8D}" srcOrd="3" destOrd="0" parTransId="{55170AA1-B250-4631-B611-64E112D82694}" sibTransId="{68B0E1B4-BB07-4581-A14F-9323AA76DCAB}"/>
    <dgm:cxn modelId="{0150E1D5-6043-4E76-A9CB-98158A63C2B6}" type="presOf" srcId="{D6B6E92A-B0E6-4FD2-8214-D6E132CD5E65}" destId="{321E10D7-E5ED-47B5-9E08-29E887A5BC99}" srcOrd="0" destOrd="0" presId="urn:microsoft.com/office/officeart/2005/8/layout/venn2"/>
    <dgm:cxn modelId="{544D67E9-9EB4-4572-B778-21332158FC08}" type="presOf" srcId="{D6B6E92A-B0E6-4FD2-8214-D6E132CD5E65}" destId="{D223B7A6-9DDA-40D3-9929-448D494512FD}" srcOrd="1" destOrd="0" presId="urn:microsoft.com/office/officeart/2005/8/layout/venn2"/>
    <dgm:cxn modelId="{BA5C66F3-4685-4FBF-A806-76F30D1729EE}" type="presOf" srcId="{5EE73EA6-8843-40CA-8B41-7572F2300FFE}" destId="{8C34E965-0AD4-418A-A27A-88B7BC109869}" srcOrd="1" destOrd="0" presId="urn:microsoft.com/office/officeart/2005/8/layout/venn2"/>
    <dgm:cxn modelId="{AF4D41F5-CFD1-4C77-9D15-0EFA8476C7E9}" type="presOf" srcId="{7BEC2B00-8D44-4533-9386-37EC3DC6EA92}" destId="{EC4C15A6-8AFC-4FD6-B6A8-9ACD9BEBED78}" srcOrd="0" destOrd="0" presId="urn:microsoft.com/office/officeart/2005/8/layout/venn2"/>
    <dgm:cxn modelId="{122481FD-A5F7-48B7-BB15-D1DACCB5C2E0}" type="presOf" srcId="{5EE73EA6-8843-40CA-8B41-7572F2300FFE}" destId="{5B1DA170-FA60-4251-AEE8-378C72E69FB6}" srcOrd="0" destOrd="0" presId="urn:microsoft.com/office/officeart/2005/8/layout/venn2"/>
    <dgm:cxn modelId="{51153AAE-A739-4ED0-BCD7-332F37490262}" type="presParOf" srcId="{4F964272-0A8A-4608-A498-00D1A728E6D2}" destId="{6B4E237F-2F81-4CB1-AEB7-5C91E5B70B60}" srcOrd="0" destOrd="0" presId="urn:microsoft.com/office/officeart/2005/8/layout/venn2"/>
    <dgm:cxn modelId="{77C181D3-485D-458E-937C-30F6FFD946EB}" type="presParOf" srcId="{6B4E237F-2F81-4CB1-AEB7-5C91E5B70B60}" destId="{5B1DA170-FA60-4251-AEE8-378C72E69FB6}" srcOrd="0" destOrd="0" presId="urn:microsoft.com/office/officeart/2005/8/layout/venn2"/>
    <dgm:cxn modelId="{7AC07DDA-591B-4699-BC73-61786F8C8118}" type="presParOf" srcId="{6B4E237F-2F81-4CB1-AEB7-5C91E5B70B60}" destId="{8C34E965-0AD4-418A-A27A-88B7BC109869}" srcOrd="1" destOrd="0" presId="urn:microsoft.com/office/officeart/2005/8/layout/venn2"/>
    <dgm:cxn modelId="{F1EAAEEC-6DF2-4583-858D-024B0B689568}" type="presParOf" srcId="{4F964272-0A8A-4608-A498-00D1A728E6D2}" destId="{BAE37280-7FAB-4BD2-8E06-6D0E17E02C9A}" srcOrd="1" destOrd="0" presId="urn:microsoft.com/office/officeart/2005/8/layout/venn2"/>
    <dgm:cxn modelId="{32F470E4-3ED2-4B35-8C1F-405BBF7E3771}" type="presParOf" srcId="{BAE37280-7FAB-4BD2-8E06-6D0E17E02C9A}" destId="{EC4C15A6-8AFC-4FD6-B6A8-9ACD9BEBED78}" srcOrd="0" destOrd="0" presId="urn:microsoft.com/office/officeart/2005/8/layout/venn2"/>
    <dgm:cxn modelId="{AB142462-76DA-4B28-BD7C-45D3732A47D2}" type="presParOf" srcId="{BAE37280-7FAB-4BD2-8E06-6D0E17E02C9A}" destId="{16A7E78D-D4AA-4F87-83BF-F3BF7A32E6AD}" srcOrd="1" destOrd="0" presId="urn:microsoft.com/office/officeart/2005/8/layout/venn2"/>
    <dgm:cxn modelId="{56B4F328-A483-442D-AD7E-FBE3B5961C4F}" type="presParOf" srcId="{4F964272-0A8A-4608-A498-00D1A728E6D2}" destId="{BBE25618-3C4D-4D1D-8C2C-1C8D538BE98B}" srcOrd="2" destOrd="0" presId="urn:microsoft.com/office/officeart/2005/8/layout/venn2"/>
    <dgm:cxn modelId="{43D5F82A-771E-457E-9E68-A99E1C0E2422}" type="presParOf" srcId="{BBE25618-3C4D-4D1D-8C2C-1C8D538BE98B}" destId="{321E10D7-E5ED-47B5-9E08-29E887A5BC99}" srcOrd="0" destOrd="0" presId="urn:microsoft.com/office/officeart/2005/8/layout/venn2"/>
    <dgm:cxn modelId="{F54DE6BC-A496-41B2-A057-9CABE1F501A0}" type="presParOf" srcId="{BBE25618-3C4D-4D1D-8C2C-1C8D538BE98B}" destId="{D223B7A6-9DDA-40D3-9929-448D494512FD}" srcOrd="1" destOrd="0" presId="urn:microsoft.com/office/officeart/2005/8/layout/venn2"/>
    <dgm:cxn modelId="{0C7DDF2B-06FB-4C9C-AFF8-B748E6868594}" type="presParOf" srcId="{4F964272-0A8A-4608-A498-00D1A728E6D2}" destId="{899D058E-8129-438D-95D2-19FB06BC3DA7}" srcOrd="3" destOrd="0" presId="urn:microsoft.com/office/officeart/2005/8/layout/venn2"/>
    <dgm:cxn modelId="{77BD97C4-8FB6-4301-B4DB-49456675E7E5}" type="presParOf" srcId="{899D058E-8129-438D-95D2-19FB06BC3DA7}" destId="{54D27968-C796-444B-B227-2DE3353A2BFE}" srcOrd="0" destOrd="0" presId="urn:microsoft.com/office/officeart/2005/8/layout/venn2"/>
    <dgm:cxn modelId="{9DBDA511-4F0F-4A36-82B5-C62C69047888}" type="presParOf" srcId="{899D058E-8129-438D-95D2-19FB06BC3DA7}" destId="{2F28A68D-0ECD-46E0-95CB-1C47E7AAAD5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1DA170-FA60-4251-AEE8-378C72E69FB6}">
      <dsp:nvSpPr>
        <dsp:cNvPr id="0" name=""/>
        <dsp:cNvSpPr/>
      </dsp:nvSpPr>
      <dsp:spPr>
        <a:xfrm>
          <a:off x="1610725" y="0"/>
          <a:ext cx="6091169" cy="609116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b="1" kern="1200" dirty="0" err="1">
              <a:solidFill>
                <a:schemeClr val="bg1"/>
              </a:solidFill>
              <a:latin typeface="Century Gothic" panose="020B0502020202020204" pitchFamily="34" charset="0"/>
            </a:rPr>
            <a:t>Environment</a:t>
          </a:r>
          <a:br>
            <a:rPr lang="fr-BE" sz="1100" kern="1200" dirty="0">
              <a:solidFill>
                <a:schemeClr val="bg1"/>
              </a:solidFill>
              <a:latin typeface="Century Gothic" panose="020B0502020202020204" pitchFamily="34" charset="0"/>
            </a:rPr>
          </a:br>
          <a:r>
            <a:rPr lang="fr-BE" sz="900" kern="1200" dirty="0">
              <a:solidFill>
                <a:schemeClr val="bg1"/>
              </a:solidFill>
              <a:latin typeface="Century Gothic" panose="020B0502020202020204" pitchFamily="34" charset="0"/>
            </a:rPr>
            <a:t>(</a:t>
          </a:r>
          <a:r>
            <a:rPr lang="fr-BE" sz="900" kern="1200" dirty="0" err="1">
              <a:solidFill>
                <a:schemeClr val="bg1"/>
              </a:solidFill>
              <a:latin typeface="Century Gothic" panose="020B0502020202020204" pitchFamily="34" charset="0"/>
            </a:rPr>
            <a:t>economic</a:t>
          </a:r>
          <a:r>
            <a:rPr lang="fr-BE" sz="900" kern="1200" dirty="0">
              <a:solidFill>
                <a:schemeClr val="bg1"/>
              </a:solidFill>
              <a:latin typeface="Century Gothic" panose="020B0502020202020204" pitchFamily="34" charset="0"/>
            </a:rPr>
            <a:t>, social, </a:t>
          </a:r>
          <a:r>
            <a:rPr lang="fr-BE" sz="900" kern="1200" dirty="0" err="1">
              <a:solidFill>
                <a:schemeClr val="bg1"/>
              </a:solidFill>
              <a:latin typeface="Century Gothic" panose="020B0502020202020204" pitchFamily="34" charset="0"/>
            </a:rPr>
            <a:t>natural</a:t>
          </a:r>
          <a:r>
            <a:rPr lang="fr-BE" sz="900" kern="1200" dirty="0">
              <a:solidFill>
                <a:schemeClr val="bg1"/>
              </a:solidFill>
              <a:latin typeface="Century Gothic" panose="020B0502020202020204" pitchFamily="34" charset="0"/>
            </a:rPr>
            <a:t>)</a:t>
          </a:r>
          <a:endParaRPr lang="fr-BE" sz="1100" kern="1200" dirty="0">
            <a:solidFill>
              <a:schemeClr val="bg1"/>
            </a:solidFill>
            <a:latin typeface="Century Gothic" panose="020B0502020202020204" pitchFamily="34" charset="0"/>
          </a:endParaRPr>
        </a:p>
      </dsp:txBody>
      <dsp:txXfrm>
        <a:off x="3804765" y="304558"/>
        <a:ext cx="1703091" cy="913675"/>
      </dsp:txXfrm>
    </dsp:sp>
    <dsp:sp modelId="{EC4C15A6-8AFC-4FD6-B6A8-9ACD9BEBED78}">
      <dsp:nvSpPr>
        <dsp:cNvPr id="0" name=""/>
        <dsp:cNvSpPr/>
      </dsp:nvSpPr>
      <dsp:spPr>
        <a:xfrm>
          <a:off x="2149185" y="1218234"/>
          <a:ext cx="4872936" cy="4872936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b="1" kern="1200" dirty="0">
              <a:solidFill>
                <a:schemeClr val="bg1"/>
              </a:solidFill>
              <a:latin typeface="Century Gothic" panose="020B0502020202020204" pitchFamily="34" charset="0"/>
            </a:rPr>
            <a:t>Business AI </a:t>
          </a:r>
          <a:r>
            <a:rPr lang="fr-BE" sz="2000" b="1" kern="1200" dirty="0" err="1">
              <a:solidFill>
                <a:schemeClr val="bg1"/>
              </a:solidFill>
              <a:latin typeface="Century Gothic" panose="020B0502020202020204" pitchFamily="34" charset="0"/>
            </a:rPr>
            <a:t>ecosystem</a:t>
          </a:r>
          <a:endParaRPr lang="fr-BE" sz="2000" b="1" kern="1200" dirty="0">
            <a:solidFill>
              <a:schemeClr val="bg1"/>
            </a:solidFill>
            <a:latin typeface="Century Gothic" panose="020B0502020202020204" pitchFamily="34" charset="0"/>
          </a:endParaRPr>
        </a:p>
      </dsp:txBody>
      <dsp:txXfrm>
        <a:off x="3734107" y="1510610"/>
        <a:ext cx="1703091" cy="877128"/>
      </dsp:txXfrm>
    </dsp:sp>
    <dsp:sp modelId="{321E10D7-E5ED-47B5-9E08-29E887A5BC99}">
      <dsp:nvSpPr>
        <dsp:cNvPr id="0" name=""/>
        <dsp:cNvSpPr/>
      </dsp:nvSpPr>
      <dsp:spPr>
        <a:xfrm>
          <a:off x="2758301" y="2436467"/>
          <a:ext cx="3654702" cy="3654702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b="1" kern="1200" dirty="0">
              <a:solidFill>
                <a:schemeClr val="bg1"/>
              </a:solidFill>
              <a:latin typeface="Century Gothic" panose="020B0502020202020204" pitchFamily="34" charset="0"/>
            </a:rPr>
            <a:t>Workplace</a:t>
          </a:r>
          <a:br>
            <a:rPr lang="fr-BE" sz="1200" kern="1200" dirty="0">
              <a:solidFill>
                <a:schemeClr val="bg1"/>
              </a:solidFill>
              <a:latin typeface="Century Gothic" panose="020B0502020202020204" pitchFamily="34" charset="0"/>
            </a:rPr>
          </a:br>
          <a:r>
            <a:rPr lang="fr-BE" sz="1200" kern="1200" dirty="0">
              <a:solidFill>
                <a:schemeClr val="bg1"/>
              </a:solidFill>
              <a:latin typeface="Century Gothic" panose="020B0502020202020204" pitchFamily="34" charset="0"/>
            </a:rPr>
            <a:t>incl. </a:t>
          </a:r>
          <a:r>
            <a:rPr lang="fr-BE" sz="1200" kern="1200" dirty="0" err="1">
              <a:solidFill>
                <a:schemeClr val="bg1"/>
              </a:solidFill>
              <a:latin typeface="Century Gothic" panose="020B0502020202020204" pitchFamily="34" charset="0"/>
            </a:rPr>
            <a:t>Technological</a:t>
          </a:r>
          <a:r>
            <a:rPr lang="fr-BE" sz="1200" kern="1200" dirty="0">
              <a:solidFill>
                <a:schemeClr val="bg1"/>
              </a:solidFill>
              <a:latin typeface="Century Gothic" panose="020B0502020202020204" pitchFamily="34" charset="0"/>
            </a:rPr>
            <a:t> </a:t>
          </a:r>
          <a:r>
            <a:rPr lang="fr-BE" sz="1200" kern="1200" dirty="0" err="1">
              <a:solidFill>
                <a:schemeClr val="bg1"/>
              </a:solidFill>
              <a:latin typeface="Century Gothic" panose="020B0502020202020204" pitchFamily="34" charset="0"/>
            </a:rPr>
            <a:t>systems</a:t>
          </a:r>
          <a:endParaRPr lang="fr-BE" sz="1200" kern="1200" dirty="0">
            <a:solidFill>
              <a:schemeClr val="bg1"/>
            </a:solidFill>
            <a:latin typeface="Century Gothic" panose="020B0502020202020204" pitchFamily="34" charset="0"/>
          </a:endParaRPr>
        </a:p>
      </dsp:txBody>
      <dsp:txXfrm>
        <a:off x="3734107" y="2710570"/>
        <a:ext cx="1703091" cy="822307"/>
      </dsp:txXfrm>
    </dsp:sp>
    <dsp:sp modelId="{54D27968-C796-444B-B227-2DE3353A2BFE}">
      <dsp:nvSpPr>
        <dsp:cNvPr id="0" name=""/>
        <dsp:cNvSpPr/>
      </dsp:nvSpPr>
      <dsp:spPr>
        <a:xfrm>
          <a:off x="3367419" y="3654702"/>
          <a:ext cx="2436468" cy="2436468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000" b="1" kern="1200" dirty="0">
              <a:solidFill>
                <a:schemeClr val="bg1"/>
              </a:solidFill>
              <a:latin typeface="Century Gothic" panose="020B0502020202020204" pitchFamily="34" charset="0"/>
            </a:rPr>
            <a:t>Leadership</a:t>
          </a:r>
        </a:p>
      </dsp:txBody>
      <dsp:txXfrm>
        <a:off x="3724231" y="4263819"/>
        <a:ext cx="1722843" cy="1218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F3FFE-0E71-47CD-9A31-1B196B2E77BD}" type="datetimeFigureOut">
              <a:rPr lang="fr-BE" smtClean="0"/>
              <a:t>1/02/23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E5FEA-5ABC-4DF1-8955-B7073B82C9A1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46269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F58B9-D733-44D0-BEF7-492B38660D06}" type="datetimeFigureOut">
              <a:rPr lang="x-none" smtClean="0"/>
              <a:t>01.02.23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2A6CF-D2F3-4EDC-8421-D203C1D3343E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32037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2A6CF-D2F3-4EDC-8421-D203C1D3343E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4444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6b7f14e915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6b7f14e915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6b7f14e915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6b7f14e915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8139806d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8139806d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fe1203afe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fe1203afe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022eac42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022eac42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fb4c67ec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fb4c67ec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db1d9a26a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db1d9a26a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6b7f14e915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6b7f14e915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8748ad691a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8748ad691a_0_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8748ad691a_0_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8748ad691a_0_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8139806d0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8139806d0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World: Unesco, Montreal</a:t>
            </a: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Europe : AI Act</a:t>
            </a: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Local : charter in ciompany</a:t>
            </a: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= TOP DOWN regulation</a:t>
            </a: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8139806d0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8139806d0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fb4c67ece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fb4c67ece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8139806d0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8139806d0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87B0E-175D-5945-9269-77B04F846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07ACEF4-EF69-004C-B1DC-16F666627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x-non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193FED-8330-9E40-A0AB-66632259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5F43-4CC8-4706-B989-AD782D659756}" type="datetime1">
              <a:rPr lang="fr-FR" smtClean="0"/>
              <a:t>01/02/2023</a:t>
            </a:fld>
            <a:endParaRPr lang="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5D0C02-0EAC-194A-8DA1-4DB9AACB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EE5877-6A6C-A54D-88B7-1D7576B0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454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5DFFB-7423-6048-94C5-AC277D0A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C84D8D-C548-3844-BC87-1EF64C010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2E9CC1-EE05-7840-BE78-1145F4C06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1170-7409-420C-86AE-DE5A8129D7E4}" type="datetime1">
              <a:rPr lang="fr-FR" smtClean="0"/>
              <a:t>01/02/2023</a:t>
            </a:fld>
            <a:endParaRPr lang="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484AB2-2AE4-A945-8118-12A4BDB9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12B1A6-1F57-DA4E-B276-89E99EA8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772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415A5-C1B3-474D-BCD2-FE6650C0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573F27-BDFE-7047-B43F-C1D5F8B9C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13092C-FAE0-8B4A-B52D-21A463151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F3CA-627C-4725-98B4-79EFCF6DA838}" type="datetime1">
              <a:rPr lang="fr-FR" smtClean="0"/>
              <a:t>01/02/2023</a:t>
            </a:fld>
            <a:endParaRPr lang="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C920EB-2773-CC44-B014-2E62BB46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84E1DC-74C5-EB4E-96F3-E5BBA86E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0267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163DD-3207-C649-B9CD-BCD44304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8AEC1D-3BA3-AF40-8781-5F55EF589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5AFAB1C-0ADD-8043-9122-CDEB96BBE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67C035-FF42-E546-B0B9-C3933243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5465-685A-49F8-9089-42EC6828A70D}" type="datetime1">
              <a:rPr lang="fr-FR" smtClean="0"/>
              <a:t>01/02/2023</a:t>
            </a:fld>
            <a:endParaRPr lang="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58E22F-F143-C44C-9862-900C831C2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171F28-F9E0-074E-9281-F360F999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433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0D7CAB-783E-AC49-B446-15A3AF293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CA2B23-5FD8-634A-9960-55DA789F6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D95C59-EDFA-7444-AEB9-699277219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7DE37C0-03DE-9C46-9EBD-AAFA285A0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64B4BB2-3990-6A46-A9A7-71E05ACB37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943A634-D38F-8143-99D5-321FEAA8C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5307-327C-4427-960E-07F220D8F416}" type="datetime1">
              <a:rPr lang="fr-FR" smtClean="0"/>
              <a:t>01/02/2023</a:t>
            </a:fld>
            <a:endParaRPr lang="x-non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82BB357-AA17-474F-ABB2-91A546A2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16874A7-0932-A64E-BACE-4E3EA124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328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F71B3-B731-E940-9215-C34E899E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4B22C6E-894E-7842-A74C-DD0AB6C8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3D306-B6C0-48A1-9B9D-904BB4F2F683}" type="datetime1">
              <a:rPr lang="fr-FR" smtClean="0"/>
              <a:t>01/02/2023</a:t>
            </a:fld>
            <a:endParaRPr lang="x-non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429C7BD-9B7A-694E-999A-518D93CAC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FD4B0A-4192-1A47-85EE-C34EA451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627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0F78FC4-EE20-AC48-AD93-61E864316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29D4-757C-487A-A03A-0618A70CC8B2}" type="datetime1">
              <a:rPr lang="fr-FR" smtClean="0"/>
              <a:t>01/02/2023</a:t>
            </a:fld>
            <a:endParaRPr lang="x-non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FC9A2C-C309-0B4A-8F71-14F9D1DA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35C331-95C5-BF4E-B38F-FEC46F99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213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B0198-A364-584A-9C91-294C0733B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492A41-0773-7D4A-96A1-C7F35C19F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66E1450-29CF-7441-900F-419143519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1A63DF-95B7-544E-835E-249E472A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C9E5-AD76-4FD0-9DC6-815559D58C24}" type="datetime1">
              <a:rPr lang="fr-FR" smtClean="0"/>
              <a:t>01/02/2023</a:t>
            </a:fld>
            <a:endParaRPr lang="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F9D3B2-8F5B-9B41-B52B-8F18FA5A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F2E7DE-2475-4E4B-8F43-E31E8F64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2491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B69A38-642D-3142-9D69-F57EC2CC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A2CDF4B-757C-8647-A5C3-291B644374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4A71A0-DEA1-4A45-91C7-C7465CBBD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DD88F7-2F18-074C-ADE2-ABC35D6F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0ACB-943D-42EF-853B-F3688783C9F3}" type="datetime1">
              <a:rPr lang="fr-FR" smtClean="0"/>
              <a:t>01/02/2023</a:t>
            </a:fld>
            <a:endParaRPr lang="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3B9CF-EB04-7648-AF7E-519528E25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93582DA-8552-6D4E-A066-75AD702A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14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24CA9-A693-5E40-AE48-9B3BD88F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CE88D37-2FE3-2D47-A880-D6EF8C76A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08909D-2827-994D-B182-05F7FD03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7995A-14FF-4391-AC59-D694ACA6C1CA}" type="datetime1">
              <a:rPr lang="fr-FR" smtClean="0"/>
              <a:t>01/02/2023</a:t>
            </a:fld>
            <a:endParaRPr lang="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384ABA-9BC1-7C4C-871D-1EE8011B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C475C4-E9B4-C845-90CA-0E60DF6B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529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3E9EE47-E95C-C94F-8060-5CE67B5A31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3CE20B-96E6-444D-9701-9C180F6C3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6EE09E-13A6-6D4B-AB96-B1E5EBAF6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BCFC-047B-4A08-9625-FF1B17BE73DF}" type="datetime1">
              <a:rPr lang="fr-FR" smtClean="0"/>
              <a:t>01/02/2023</a:t>
            </a:fld>
            <a:endParaRPr lang="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55F6E3-1D1D-E54D-AE71-9A0F00E5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32DE3-8793-2146-9957-B1CF0482C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7972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328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07B6F6A-332B-264C-9E43-BA8006395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x-non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81F912-D160-7446-8AD9-9FD1E925F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x-non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EA00D3-54D4-D643-AD0B-15C7F31B15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A211E-0B43-4A5A-8701-DFE16F0F3DE6}" type="datetime1">
              <a:rPr lang="fr-FR" smtClean="0"/>
              <a:t>01/02/2023</a:t>
            </a:fld>
            <a:endParaRPr lang="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10C9DC-B44E-B54B-AC2F-3094F474B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Advisory Committee meeting – 09 March 2022 </a:t>
            </a:r>
            <a:endParaRPr lang="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E5F436-37A2-F94F-9874-FF40647F2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A3807-8C84-3C44-97E2-35483AE1C0B6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704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dC7KZ6OFP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-SgkLEuhfb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atural_language_process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hyperlink" Target="https://en.wikipedia.org/wiki/Deep_learni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ologyreview.com/2020/04/29/1000795/facebook-ai-chatbot-blender-beats-google-meen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harish_6956/the-difference-between-artificial-intelligence-machine-learning-and-deep-learning-b68cdf684633" TargetMode="External"/><Relationship Id="rId7" Type="http://schemas.openxmlformats.org/officeDocument/2006/relationships/hyperlink" Target="https://secoiadeal.eu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etuc.org/fr/node/19184" TargetMode="External"/><Relationship Id="rId5" Type="http://schemas.openxmlformats.org/officeDocument/2006/relationships/hyperlink" Target="https://www.montrealdeclaration-responsibleai.com/" TargetMode="External"/><Relationship Id="rId4" Type="http://schemas.openxmlformats.org/officeDocument/2006/relationships/hyperlink" Target="https://www.weforum.org/agenda/2020/10/ai-job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pic>
        <p:nvPicPr>
          <p:cNvPr id="2051" name="Picture 3" descr="X:\Communication\logos and design\CEC LOGO (Nov 2016) - to use\Web\CEC_white on 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834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Voice of European Managers</a:t>
            </a:r>
            <a:endParaRPr lang="x-none" b="1" dirty="0">
              <a:latin typeface=""/>
            </a:endParaRPr>
          </a:p>
        </p:txBody>
      </p:sp>
      <p:pic>
        <p:nvPicPr>
          <p:cNvPr id="5" name="Picture 4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3FEEDD02-4302-2431-1EB3-C34681E1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87791C-3513-3B0F-450D-E5ABE5E10F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838199" y="453805"/>
            <a:ext cx="10515600" cy="2111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Webinar</a:t>
            </a:r>
          </a:p>
          <a:p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Designing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Artificial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Intelligence</a:t>
            </a: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for People, Planet and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Prosperity</a:t>
            </a:r>
            <a:endParaRPr lang="x-none" b="1" dirty="0">
              <a:solidFill>
                <a:schemeClr val="bg1"/>
              </a:solidFill>
              <a:latin typeface=""/>
            </a:endParaRPr>
          </a:p>
        </p:txBody>
      </p:sp>
      <p:pic>
        <p:nvPicPr>
          <p:cNvPr id="10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F4443A62-F909-46AE-A0A7-0FA0D569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02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0321C9B7-C223-3903-04DC-EF64DA1EC4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03636"/>
            <a:ext cx="12192000" cy="854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D6834F-F43C-7B2B-D625-16ED6B31F9A7}"/>
              </a:ext>
            </a:extLst>
          </p:cNvPr>
          <p:cNvSpPr/>
          <p:nvPr/>
        </p:nvSpPr>
        <p:spPr>
          <a:xfrm>
            <a:off x="0" y="6003636"/>
            <a:ext cx="12192000" cy="854364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54" y="303850"/>
            <a:ext cx="10515600" cy="1124301"/>
          </a:xfrm>
        </p:spPr>
        <p:txBody>
          <a:bodyPr>
            <a:normAutofit/>
          </a:bodyPr>
          <a:lstStyle/>
          <a:p>
            <a:r>
              <a:rPr lang="fr-BE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Agenda</a:t>
            </a:r>
            <a:endParaRPr lang="x-none" sz="3600" b="1" dirty="0">
              <a:latin typeface="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8F797A4-7CD5-D74C-92F1-AA4E6B700740}"/>
              </a:ext>
            </a:extLst>
          </p:cNvPr>
          <p:cNvSpPr txBox="1">
            <a:spLocks/>
          </p:cNvSpPr>
          <p:nvPr/>
        </p:nvSpPr>
        <p:spPr>
          <a:xfrm>
            <a:off x="869532" y="281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x-none" sz="1200" dirty="0">
              <a:latin typeface="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26A3E9-2658-4ED8-9E5A-8680DD72FC09}"/>
              </a:ext>
            </a:extLst>
          </p:cNvPr>
          <p:cNvSpPr txBox="1"/>
          <p:nvPr/>
        </p:nvSpPr>
        <p:spPr>
          <a:xfrm>
            <a:off x="672254" y="1428151"/>
            <a:ext cx="1127209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20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r>
              <a:rPr lang="en-US" b="1" dirty="0">
                <a:latin typeface="Century Gothic" panose="020B0502020202020204" pitchFamily="34" charset="0"/>
              </a:rPr>
              <a:t>1. Welcome </a:t>
            </a:r>
            <a:r>
              <a:rPr lang="en-US" dirty="0">
                <a:latin typeface="Century Gothic" panose="020B0502020202020204" pitchFamily="34" charset="0"/>
              </a:rPr>
              <a:t>by Maxime Legrand, President of CEC European Managers</a:t>
            </a:r>
            <a:br>
              <a:rPr lang="en-US" dirty="0">
                <a:latin typeface="Century Gothic" panose="020B0502020202020204" pitchFamily="34" charset="0"/>
              </a:rPr>
            </a:br>
            <a:endParaRPr lang="en-US" dirty="0">
              <a:latin typeface="Century Gothic" panose="020B0502020202020204" pitchFamily="34" charset="0"/>
            </a:endParaRPr>
          </a:p>
          <a:p>
            <a:r>
              <a:rPr lang="en-US" b="1" dirty="0">
                <a:latin typeface="Century Gothic" panose="020B0502020202020204" pitchFamily="34" charset="0"/>
              </a:rPr>
              <a:t>2. Introduction</a:t>
            </a:r>
            <a:r>
              <a:rPr lang="en-US" dirty="0">
                <a:latin typeface="Century Gothic" panose="020B0502020202020204" pitchFamily="34" charset="0"/>
              </a:rPr>
              <a:t>: “State of the Art and Potential of Artificial Intelligence in European workplaces” 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</a:rPr>
              <a:t>By Jean-Philippe Steeger, Policy and Project Officer of CEC European Managers</a:t>
            </a:r>
          </a:p>
          <a:p>
            <a:br>
              <a:rPr lang="en-US" dirty="0">
                <a:latin typeface="Century Gothic" panose="020B0502020202020204" pitchFamily="34" charset="0"/>
              </a:rPr>
            </a:br>
            <a:r>
              <a:rPr lang="en-US" b="1" dirty="0">
                <a:latin typeface="Century Gothic" panose="020B0502020202020204" pitchFamily="34" charset="0"/>
              </a:rPr>
              <a:t>3. Presentation by Nicolas Blanc</a:t>
            </a:r>
            <a:r>
              <a:rPr lang="en-US" dirty="0">
                <a:latin typeface="Century Gothic" panose="020B0502020202020204" pitchFamily="34" charset="0"/>
              </a:rPr>
              <a:t>: </a:t>
            </a:r>
            <a:r>
              <a:rPr lang="en-US" b="1" dirty="0">
                <a:latin typeface="Century Gothic" panose="020B0502020202020204" pitchFamily="34" charset="0"/>
              </a:rPr>
              <a:t>rethinking governance and design of Artificial Intelligence systems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Nicolas Blanc is National Delegate for Digital and AI at CFE-CGC; OECD expert on AI; member of CEC working group on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Digitalisation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and AI</a:t>
            </a:r>
          </a:p>
          <a:p>
            <a:br>
              <a:rPr lang="en-US" dirty="0">
                <a:latin typeface="Century Gothic" panose="020B0502020202020204" pitchFamily="34" charset="0"/>
              </a:rPr>
            </a:br>
            <a:r>
              <a:rPr lang="en-US" b="1" dirty="0">
                <a:latin typeface="Century Gothic" panose="020B0502020202020204" pitchFamily="34" charset="0"/>
              </a:rPr>
              <a:t>4. Open exchange </a:t>
            </a:r>
            <a:r>
              <a:rPr lang="en-US" dirty="0">
                <a:latin typeface="Century Gothic" panose="020B0502020202020204" pitchFamily="34" charset="0"/>
              </a:rPr>
              <a:t>with participants</a:t>
            </a:r>
          </a:p>
          <a:p>
            <a:endParaRPr lang="fr-BE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4005118" y="6245737"/>
            <a:ext cx="7555302" cy="365125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Designing AI for people, planet and prosperity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8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DEA0D433-5E1F-C613-12A7-D60D8D671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90" y="6189025"/>
            <a:ext cx="947882" cy="4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291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8BAD4-054E-2335-8595-F7AD5A595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7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e-BE" b="1" dirty="0">
                <a:solidFill>
                  <a:srgbClr val="002060"/>
                </a:solidFill>
                <a:latin typeface="Century Gothic" panose="020B0502020202020204" pitchFamily="34" charset="0"/>
              </a:rPr>
              <a:t>Out now!</a:t>
            </a:r>
            <a:br>
              <a:rPr lang="de-BE" dirty="0">
                <a:latin typeface="Century Gothic" panose="020B0502020202020204" pitchFamily="34" charset="0"/>
              </a:rPr>
            </a:br>
            <a:br>
              <a:rPr lang="de-BE" dirty="0">
                <a:latin typeface="Century Gothic" panose="020B0502020202020204" pitchFamily="34" charset="0"/>
              </a:rPr>
            </a:br>
            <a:br>
              <a:rPr lang="de-BE" dirty="0">
                <a:latin typeface="Century Gothic" panose="020B0502020202020204" pitchFamily="34" charset="0"/>
              </a:rPr>
            </a:br>
            <a:br>
              <a:rPr lang="de-BE" dirty="0">
                <a:latin typeface="Century Gothic" panose="020B0502020202020204" pitchFamily="34" charset="0"/>
              </a:rPr>
            </a:br>
            <a:r>
              <a:rPr lang="de-DE" sz="2700" dirty="0" err="1">
                <a:latin typeface="Century Gothic" panose="020B0502020202020204" pitchFamily="34" charset="0"/>
              </a:rPr>
              <a:t>cec-managers.org</a:t>
            </a:r>
            <a:br>
              <a:rPr lang="de-DE" sz="2700" dirty="0">
                <a:latin typeface="Century Gothic" panose="020B0502020202020204" pitchFamily="34" charset="0"/>
              </a:rPr>
            </a:br>
            <a:r>
              <a:rPr lang="de-DE" sz="2700" dirty="0">
                <a:latin typeface="Century Gothic" panose="020B0502020202020204" pitchFamily="34" charset="0"/>
              </a:rPr>
              <a:t>/telemanagement</a:t>
            </a:r>
            <a:endParaRPr lang="de-BE" dirty="0">
              <a:latin typeface="Century Gothic" panose="020B0502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9BE705C-26B4-2F71-806D-DB888C727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0" y="793750"/>
            <a:ext cx="3716149" cy="52705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E2AE77A-2678-EB5A-B80B-D2F4E36614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3999" y="795737"/>
            <a:ext cx="3716149" cy="26057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ECF6614-208E-6007-2785-E3DF5627F5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99" y="3623793"/>
            <a:ext cx="3716149" cy="266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0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pic>
        <p:nvPicPr>
          <p:cNvPr id="2051" name="Picture 3" descr="X:\Communication\logos and design\CEC LOGO (Nov 2016) - to use\Web\CEC_white on 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834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Voice of European Managers</a:t>
            </a:r>
            <a:endParaRPr lang="x-none" b="1" dirty="0">
              <a:latin typeface=""/>
            </a:endParaRPr>
          </a:p>
        </p:txBody>
      </p:sp>
      <p:pic>
        <p:nvPicPr>
          <p:cNvPr id="5" name="Picture 4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3FEEDD02-4302-2431-1EB3-C34681E1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87791C-3513-3B0F-450D-E5ABE5E10F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838199" y="645257"/>
            <a:ext cx="10515600" cy="2927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Introduction</a:t>
            </a:r>
            <a:br>
              <a:rPr lang="fr-BE" sz="1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State of the Art and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Potential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of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Artificial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Intelligence in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European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workplaces</a:t>
            </a: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by Jean-Philippe </a:t>
            </a:r>
            <a:r>
              <a:rPr lang="fr-BE" sz="2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Steeger</a:t>
            </a:r>
            <a:b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sz="2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Policy and Project </a:t>
            </a:r>
            <a:r>
              <a:rPr lang="fr-BE" sz="2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Officer</a:t>
            </a:r>
            <a:b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CEC </a:t>
            </a:r>
            <a:r>
              <a:rPr lang="fr-BE" sz="2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European</a:t>
            </a:r>
            <a: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 Managers</a:t>
            </a:r>
            <a:endParaRPr lang="fr-B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F4443A62-F909-46AE-A0A7-0FA0D569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795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handwear&#10;&#10;Description automatically generated">
            <a:extLst>
              <a:ext uri="{FF2B5EF4-FFF2-40B4-BE49-F238E27FC236}">
                <a16:creationId xmlns:a16="http://schemas.microsoft.com/office/drawing/2014/main" id="{2807CB7C-898D-CE55-ACFC-C1D3895DB4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x-none" b="1" dirty="0">
              <a:latin typeface="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777814" y="431320"/>
            <a:ext cx="4018473" cy="5995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Century Gothic" panose="020B0502020202020204" pitchFamily="34" charset="0"/>
              </a:rPr>
              <a:t>“As society becomes increasingly automated by robots and artificial intelligence systems, one of the ways forward for humanity will be to physically merge with machines.”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Elon Musk</a:t>
            </a:r>
            <a:r>
              <a:rPr lang="en-US" sz="2800" b="1" dirty="0">
                <a:latin typeface="Century Gothic" panose="020B0502020202020204" pitchFamily="34" charset="0"/>
              </a:rPr>
              <a:t> </a:t>
            </a:r>
            <a:endParaRPr lang="x-none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666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199C2C2-BFA2-3E1D-A461-D6C506A4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79" y="180362"/>
            <a:ext cx="7446227" cy="6175988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89A887DD-7207-EBFA-D3B7-A9E8C63CEBCE}"/>
              </a:ext>
            </a:extLst>
          </p:cNvPr>
          <p:cNvSpPr txBox="1">
            <a:spLocks/>
          </p:cNvSpPr>
          <p:nvPr/>
        </p:nvSpPr>
        <p:spPr>
          <a:xfrm>
            <a:off x="7949728" y="2044945"/>
            <a:ext cx="3138576" cy="181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600" dirty="0">
                <a:latin typeface="Century Gothic" panose="020B0502020202020204" pitchFamily="34" charset="0"/>
              </a:rPr>
              <a:t>Open AI:</a:t>
            </a:r>
            <a:br>
              <a:rPr lang="de-DE" sz="1600" dirty="0">
                <a:latin typeface="Century Gothic" panose="020B0502020202020204" pitchFamily="34" charset="0"/>
              </a:rPr>
            </a:br>
            <a:r>
              <a:rPr lang="de-DE" sz="1600" b="1" i="1" dirty="0">
                <a:latin typeface="Century Gothic" panose="020B0502020202020204" pitchFamily="34" charset="0"/>
              </a:rPr>
              <a:t>„</a:t>
            </a:r>
            <a:r>
              <a:rPr lang="de-DE" sz="1600" b="1" i="1" dirty="0" err="1">
                <a:latin typeface="Century Gothic" panose="020B0502020202020204" pitchFamily="34" charset="0"/>
              </a:rPr>
              <a:t>Our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mission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is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to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ensure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that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artificial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general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intelligence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benefits</a:t>
            </a:r>
            <a:r>
              <a:rPr lang="de-DE" sz="1600" b="1" i="1" dirty="0">
                <a:latin typeface="Century Gothic" panose="020B0502020202020204" pitchFamily="34" charset="0"/>
              </a:rPr>
              <a:t> all </a:t>
            </a:r>
            <a:r>
              <a:rPr lang="de-DE" sz="1600" b="1" i="1" dirty="0" err="1">
                <a:latin typeface="Century Gothic" panose="020B0502020202020204" pitchFamily="34" charset="0"/>
              </a:rPr>
              <a:t>of</a:t>
            </a:r>
            <a:r>
              <a:rPr lang="de-DE" sz="1600" b="1" i="1" dirty="0">
                <a:latin typeface="Century Gothic" panose="020B0502020202020204" pitchFamily="34" charset="0"/>
              </a:rPr>
              <a:t> </a:t>
            </a:r>
            <a:r>
              <a:rPr lang="de-DE" sz="1600" b="1" i="1" dirty="0" err="1">
                <a:latin typeface="Century Gothic" panose="020B0502020202020204" pitchFamily="34" charset="0"/>
              </a:rPr>
              <a:t>humanity</a:t>
            </a:r>
            <a:r>
              <a:rPr lang="de-DE" sz="1600" b="1" i="1" dirty="0">
                <a:latin typeface="Century Gothic" panose="020B0502020202020204" pitchFamily="34" charset="0"/>
              </a:rPr>
              <a:t>“</a:t>
            </a:r>
            <a:br>
              <a:rPr lang="de-DE" sz="1600" dirty="0">
                <a:latin typeface="Century Gothic" panose="020B0502020202020204" pitchFamily="34" charset="0"/>
              </a:rPr>
            </a:br>
            <a:br>
              <a:rPr lang="de-DE" sz="1600" dirty="0">
                <a:latin typeface="Century Gothic" panose="020B0502020202020204" pitchFamily="34" charset="0"/>
              </a:rPr>
            </a:br>
            <a:r>
              <a:rPr lang="de-DE" sz="1600" dirty="0">
                <a:latin typeface="Century Gothic" panose="020B0502020202020204" pitchFamily="34" charset="0"/>
              </a:rPr>
              <a:t>Daily </a:t>
            </a:r>
            <a:r>
              <a:rPr lang="de-DE" sz="1600" dirty="0" err="1">
                <a:latin typeface="Century Gothic" panose="020B0502020202020204" pitchFamily="34" charset="0"/>
              </a:rPr>
              <a:t>task</a:t>
            </a:r>
            <a:r>
              <a:rPr lang="de-DE" sz="1600" dirty="0">
                <a:latin typeface="Century Gothic" panose="020B0502020202020204" pitchFamily="34" charset="0"/>
              </a:rPr>
              <a:t> </a:t>
            </a:r>
            <a:r>
              <a:rPr lang="de-DE" sz="1600" dirty="0" err="1">
                <a:latin typeface="Century Gothic" panose="020B0502020202020204" pitchFamily="34" charset="0"/>
              </a:rPr>
              <a:t>for</a:t>
            </a:r>
            <a:r>
              <a:rPr lang="de-DE" sz="1600" dirty="0">
                <a:latin typeface="Century Gothic" panose="020B0502020202020204" pitchFamily="34" charset="0"/>
              </a:rPr>
              <a:t> 50 000 </a:t>
            </a:r>
            <a:r>
              <a:rPr lang="de-DE" sz="1600" dirty="0" err="1">
                <a:latin typeface="Century Gothic" panose="020B0502020202020204" pitchFamily="34" charset="0"/>
              </a:rPr>
              <a:t>subcontracted</a:t>
            </a:r>
            <a:r>
              <a:rPr lang="de-DE" sz="1600" dirty="0">
                <a:latin typeface="Century Gothic" panose="020B0502020202020204" pitchFamily="34" charset="0"/>
              </a:rPr>
              <a:t> </a:t>
            </a:r>
            <a:r>
              <a:rPr lang="de-DE" sz="1600" dirty="0" err="1">
                <a:latin typeface="Century Gothic" panose="020B0502020202020204" pitchFamily="34" charset="0"/>
              </a:rPr>
              <a:t>workers</a:t>
            </a:r>
            <a:r>
              <a:rPr lang="de-DE" sz="1600" dirty="0">
                <a:latin typeface="Century Gothic" panose="020B0502020202020204" pitchFamily="34" charset="0"/>
              </a:rPr>
              <a:t>:</a:t>
            </a:r>
            <a:br>
              <a:rPr lang="de-DE" sz="1600" dirty="0">
                <a:latin typeface="Century Gothic" panose="020B0502020202020204" pitchFamily="34" charset="0"/>
              </a:rPr>
            </a:br>
            <a:br>
              <a:rPr lang="de-DE" sz="1600" dirty="0">
                <a:latin typeface="Century Gothic" panose="020B0502020202020204" pitchFamily="34" charset="0"/>
              </a:rPr>
            </a:br>
            <a:r>
              <a:rPr lang="de-DE" sz="1600" dirty="0" err="1">
                <a:latin typeface="Century Gothic" panose="020B0502020202020204" pitchFamily="34" charset="0"/>
              </a:rPr>
              <a:t>categorising</a:t>
            </a:r>
            <a:r>
              <a:rPr lang="de-DE" sz="1600" dirty="0">
                <a:latin typeface="Century Gothic" panose="020B0502020202020204" pitchFamily="34" charset="0"/>
              </a:rPr>
              <a:t> </a:t>
            </a:r>
            <a:r>
              <a:rPr lang="de-DE" sz="1600" dirty="0" err="1">
                <a:latin typeface="Century Gothic" panose="020B0502020202020204" pitchFamily="34" charset="0"/>
              </a:rPr>
              <a:t>cases</a:t>
            </a:r>
            <a:r>
              <a:rPr lang="de-DE" sz="1600" dirty="0">
                <a:latin typeface="Century Gothic" panose="020B0502020202020204" pitchFamily="34" charset="0"/>
              </a:rPr>
              <a:t> </a:t>
            </a:r>
            <a:r>
              <a:rPr lang="de-DE" sz="1600" dirty="0" err="1">
                <a:latin typeface="Century Gothic" panose="020B0502020202020204" pitchFamily="34" charset="0"/>
              </a:rPr>
              <a:t>of</a:t>
            </a:r>
            <a:r>
              <a:rPr lang="de-DE" sz="1600" dirty="0">
                <a:latin typeface="Century Gothic" panose="020B0502020202020204" pitchFamily="34" charset="0"/>
              </a:rPr>
              <a:t> „</a:t>
            </a:r>
            <a:r>
              <a:rPr lang="de-DE" sz="1600" dirty="0" err="1">
                <a:latin typeface="Century Gothic" panose="020B0502020202020204" pitchFamily="34" charset="0"/>
              </a:rPr>
              <a:t>child</a:t>
            </a:r>
            <a:r>
              <a:rPr lang="de-DE" sz="1600" dirty="0">
                <a:latin typeface="Century Gothic" panose="020B0502020202020204" pitchFamily="34" charset="0"/>
              </a:rPr>
              <a:t> sexual </a:t>
            </a:r>
            <a:r>
              <a:rPr lang="de-DE" sz="1600" dirty="0" err="1">
                <a:latin typeface="Century Gothic" panose="020B0502020202020204" pitchFamily="34" charset="0"/>
              </a:rPr>
              <a:t>abuse</a:t>
            </a:r>
            <a:r>
              <a:rPr lang="de-DE" sz="1600" dirty="0">
                <a:latin typeface="Century Gothic" panose="020B0502020202020204" pitchFamily="34" charset="0"/>
              </a:rPr>
              <a:t>, </a:t>
            </a:r>
            <a:r>
              <a:rPr lang="de-DE" sz="1600" dirty="0" err="1">
                <a:latin typeface="Century Gothic" panose="020B0502020202020204" pitchFamily="34" charset="0"/>
              </a:rPr>
              <a:t>bestiality</a:t>
            </a:r>
            <a:r>
              <a:rPr lang="de-DE" sz="1600" dirty="0">
                <a:latin typeface="Century Gothic" panose="020B0502020202020204" pitchFamily="34" charset="0"/>
              </a:rPr>
              <a:t>, </a:t>
            </a:r>
            <a:r>
              <a:rPr lang="de-DE" sz="1600" dirty="0" err="1">
                <a:latin typeface="Century Gothic" panose="020B0502020202020204" pitchFamily="34" charset="0"/>
              </a:rPr>
              <a:t>murder</a:t>
            </a:r>
            <a:r>
              <a:rPr lang="de-DE" sz="1600" dirty="0">
                <a:latin typeface="Century Gothic" panose="020B0502020202020204" pitchFamily="34" charset="0"/>
              </a:rPr>
              <a:t>, </a:t>
            </a:r>
            <a:r>
              <a:rPr lang="de-DE" sz="1600" dirty="0" err="1">
                <a:latin typeface="Century Gothic" panose="020B0502020202020204" pitchFamily="34" charset="0"/>
              </a:rPr>
              <a:t>suicide</a:t>
            </a:r>
            <a:r>
              <a:rPr lang="de-DE" sz="1600" dirty="0">
                <a:latin typeface="Century Gothic" panose="020B0502020202020204" pitchFamily="34" charset="0"/>
              </a:rPr>
              <a:t>, </a:t>
            </a:r>
            <a:r>
              <a:rPr lang="de-DE" sz="1600" dirty="0" err="1">
                <a:latin typeface="Century Gothic" panose="020B0502020202020204" pitchFamily="34" charset="0"/>
              </a:rPr>
              <a:t>torture</a:t>
            </a:r>
            <a:r>
              <a:rPr lang="de-DE" sz="1600" dirty="0">
                <a:latin typeface="Century Gothic" panose="020B0502020202020204" pitchFamily="34" charset="0"/>
              </a:rPr>
              <a:t>, </a:t>
            </a:r>
            <a:r>
              <a:rPr lang="de-DE" sz="1600" dirty="0" err="1">
                <a:latin typeface="Century Gothic" panose="020B0502020202020204" pitchFamily="34" charset="0"/>
              </a:rPr>
              <a:t>self</a:t>
            </a:r>
            <a:r>
              <a:rPr lang="de-DE" sz="1600" dirty="0">
                <a:latin typeface="Century Gothic" panose="020B0502020202020204" pitchFamily="34" charset="0"/>
              </a:rPr>
              <a:t> </a:t>
            </a:r>
            <a:r>
              <a:rPr lang="de-DE" sz="1600" dirty="0" err="1">
                <a:latin typeface="Century Gothic" panose="020B0502020202020204" pitchFamily="34" charset="0"/>
              </a:rPr>
              <a:t>harm</a:t>
            </a:r>
            <a:r>
              <a:rPr lang="de-DE" sz="1600" dirty="0">
                <a:latin typeface="Century Gothic" panose="020B0502020202020204" pitchFamily="34" charset="0"/>
              </a:rPr>
              <a:t>, and </a:t>
            </a:r>
            <a:r>
              <a:rPr lang="de-DE" sz="1600" dirty="0" err="1">
                <a:latin typeface="Century Gothic" panose="020B0502020202020204" pitchFamily="34" charset="0"/>
              </a:rPr>
              <a:t>incest</a:t>
            </a:r>
            <a:r>
              <a:rPr lang="de-DE" sz="1600" dirty="0">
                <a:latin typeface="Century Gothic" panose="020B0502020202020204" pitchFamily="34" charset="0"/>
              </a:rPr>
              <a:t>.“  </a:t>
            </a:r>
            <a:endParaRPr lang="de-BE" sz="1600" dirty="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EAB46A-7B44-056A-D30D-771CB9122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2343" y="5232415"/>
            <a:ext cx="3135961" cy="398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200" dirty="0">
                <a:latin typeface="Century Gothic" panose="020B0502020202020204" pitchFamily="34" charset="0"/>
              </a:rPr>
              <a:t>S</a:t>
            </a:r>
            <a:r>
              <a:rPr lang="de-BE" sz="1200" dirty="0">
                <a:latin typeface="Century Gothic" panose="020B0502020202020204" pitchFamily="34" charset="0"/>
              </a:rPr>
              <a:t>ource: TIME, 18 January 2022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5BB543E-FCBA-1CEF-BB05-4218D2DBFE59}"/>
              </a:ext>
            </a:extLst>
          </p:cNvPr>
          <p:cNvSpPr/>
          <p:nvPr/>
        </p:nvSpPr>
        <p:spPr>
          <a:xfrm>
            <a:off x="7800975" y="1814513"/>
            <a:ext cx="3514725" cy="3171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E"/>
          </a:p>
        </p:txBody>
      </p:sp>
    </p:spTree>
    <p:extLst>
      <p:ext uri="{BB962C8B-B14F-4D97-AF65-F5344CB8AC3E}">
        <p14:creationId xmlns:p14="http://schemas.microsoft.com/office/powerpoint/2010/main" val="477396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pic>
        <p:nvPicPr>
          <p:cNvPr id="2051" name="Picture 3" descr="X:\Communication\logos and design\CEC LOGO (Nov 2016) - to use\Web\CEC_white on 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834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Voice of European Managers</a:t>
            </a:r>
            <a:endParaRPr lang="x-none" b="1" dirty="0">
              <a:latin typeface=""/>
            </a:endParaRPr>
          </a:p>
        </p:txBody>
      </p:sp>
      <p:pic>
        <p:nvPicPr>
          <p:cNvPr id="5" name="Picture 4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3FEEDD02-4302-2431-1EB3-C34681E1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87791C-3513-3B0F-450D-E5ABE5E10F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945172" y="2103756"/>
            <a:ext cx="10515600" cy="2927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BE" sz="1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fr-BE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Purposeful</a:t>
            </a:r>
            <a:r>
              <a:rPr lang="fr-BE" dirty="0">
                <a:solidFill>
                  <a:schemeClr val="bg1"/>
                </a:solidFill>
                <a:latin typeface="Century Gothic" panose="020B0502020202020204" pitchFamily="34" charset="0"/>
              </a:rPr>
              <a:t> AI by </a:t>
            </a:r>
            <a:r>
              <a:rPr lang="fr-BE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humans</a:t>
            </a:r>
            <a:r>
              <a:rPr lang="fr-BE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How can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we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unlock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the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potential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of AI to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contribute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to</a:t>
            </a: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a positive impact on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economy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, society and nature?</a:t>
            </a:r>
          </a:p>
          <a:p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830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C16DAB-C07A-4FE1-BAFA-4EDF8B149AA6}"/>
              </a:ext>
            </a:extLst>
          </p:cNvPr>
          <p:cNvSpPr txBox="1"/>
          <p:nvPr/>
        </p:nvSpPr>
        <p:spPr>
          <a:xfrm>
            <a:off x="378069" y="456184"/>
            <a:ext cx="1147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  <a:t>State of the Art: facts</a:t>
            </a:r>
            <a:endParaRPr lang="x-none" sz="28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6D0BB0-6249-7DC2-2D6C-DE65ED6E2F71}"/>
              </a:ext>
            </a:extLst>
          </p:cNvPr>
          <p:cNvSpPr txBox="1"/>
          <p:nvPr/>
        </p:nvSpPr>
        <p:spPr>
          <a:xfrm>
            <a:off x="465220" y="924625"/>
            <a:ext cx="534445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fr-BE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fr-BE" sz="1400" b="1" dirty="0">
                <a:latin typeface="Century Gothic" panose="020B0502020202020204" pitchFamily="34" charset="0"/>
                <a:ea typeface="+mj-ea"/>
                <a:cs typeface="+mj-cs"/>
              </a:rPr>
              <a:t>EU </a:t>
            </a:r>
            <a:r>
              <a:rPr lang="fr-BE" sz="1400" b="1" dirty="0" err="1">
                <a:latin typeface="Century Gothic" panose="020B0502020202020204" pitchFamily="34" charset="0"/>
                <a:ea typeface="+mj-ea"/>
                <a:cs typeface="+mj-cs"/>
              </a:rPr>
              <a:t>economy</a:t>
            </a:r>
            <a:br>
              <a:rPr lang="fr-BE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endParaRPr lang="fr-BE" sz="20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Century Gothic" panose="020B0502020202020204" pitchFamily="34" charset="0"/>
              </a:rPr>
              <a:t>Decentralised</a:t>
            </a:r>
            <a:r>
              <a:rPr lang="en-US" sz="1400" dirty="0">
                <a:latin typeface="Century Gothic" panose="020B0502020202020204" pitchFamily="34" charset="0"/>
              </a:rPr>
              <a:t>, SME-dominated </a:t>
            </a:r>
            <a:r>
              <a:rPr lang="en-US" sz="1400" b="1" dirty="0">
                <a:latin typeface="Century Gothic" panose="020B0502020202020204" pitchFamily="34" charset="0"/>
              </a:rPr>
              <a:t>economic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EU </a:t>
            </a:r>
            <a:r>
              <a:rPr lang="en-US" sz="1400" b="1" dirty="0">
                <a:latin typeface="Century Gothic" panose="020B0502020202020204" pitchFamily="34" charset="0"/>
              </a:rPr>
              <a:t>investments</a:t>
            </a:r>
            <a:r>
              <a:rPr lang="en-US" sz="1400" dirty="0">
                <a:latin typeface="Century Gothic" panose="020B0502020202020204" pitchFamily="34" charset="0"/>
              </a:rPr>
              <a:t>: in 2019, the EU invested up to €9 billion in AI (40-45% of the annual investment target) of which 53% were spent on skills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Majority of actors from </a:t>
            </a:r>
            <a:r>
              <a:rPr lang="en-US" sz="1400" b="1" dirty="0">
                <a:latin typeface="Century Gothic" panose="020B0502020202020204" pitchFamily="34" charset="0"/>
              </a:rPr>
              <a:t>private sector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predominance of US and Chinese 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EU </a:t>
            </a:r>
            <a:r>
              <a:rPr lang="en-US" sz="1400" b="1" dirty="0">
                <a:latin typeface="Century Gothic" panose="020B0502020202020204" pitchFamily="34" charset="0"/>
              </a:rPr>
              <a:t>strengths</a:t>
            </a:r>
            <a:r>
              <a:rPr lang="en-US" sz="1400" dirty="0">
                <a:latin typeface="Century Gothic" panose="020B0502020202020204" pitchFamily="34" charset="0"/>
              </a:rPr>
              <a:t> in AI Services and Robotics</a:t>
            </a:r>
            <a:br>
              <a:rPr lang="en-US" sz="1400" dirty="0">
                <a:latin typeface="Century Gothic" panose="020B0502020202020204" pitchFamily="34" charset="0"/>
              </a:rPr>
            </a:br>
            <a:r>
              <a:rPr lang="en-US" sz="1400" dirty="0">
                <a:latin typeface="Century Gothic" panose="020B0502020202020204" pitchFamily="34" charset="0"/>
              </a:rPr>
              <a:t>and in terms of AI R&amp;D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</a:rPr>
              <a:t>	</a:t>
            </a:r>
            <a:br>
              <a:rPr lang="en-US" sz="1000" dirty="0">
                <a:latin typeface="Century Gothic" panose="020B0502020202020204" pitchFamily="34" charset="0"/>
              </a:rPr>
            </a:br>
            <a:r>
              <a:rPr lang="en-US" sz="1000" dirty="0">
                <a:latin typeface="Century Gothic" panose="020B0502020202020204" pitchFamily="34" charset="0"/>
              </a:rPr>
              <a:t>source: </a:t>
            </a:r>
            <a:r>
              <a:rPr lang="fr-BE" sz="1000" dirty="0">
                <a:latin typeface="Century Gothic" panose="020B0502020202020204" pitchFamily="34" charset="0"/>
              </a:rPr>
              <a:t>AI Watch Index 2021 (EU JRC)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0" name="Picture 9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C42AB501-F70F-F580-34D0-61426B1211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03636"/>
            <a:ext cx="12192000" cy="854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4B5F7D-4E02-E39F-DFA8-4356F0827CE3}"/>
              </a:ext>
            </a:extLst>
          </p:cNvPr>
          <p:cNvSpPr/>
          <p:nvPr/>
        </p:nvSpPr>
        <p:spPr>
          <a:xfrm>
            <a:off x="0" y="6003636"/>
            <a:ext cx="12192000" cy="854364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Espace réservé du pied de page 6">
            <a:extLst>
              <a:ext uri="{FF2B5EF4-FFF2-40B4-BE49-F238E27FC236}">
                <a16:creationId xmlns:a16="http://schemas.microsoft.com/office/drawing/2014/main" id="{5C1368AF-D792-49CB-E094-1C075A31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5118" y="6245737"/>
            <a:ext cx="7555302" cy="365125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Designing AI for people, planet and prosperity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12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918C7737-8B5A-E00A-4D19-B448E9686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90" y="6189025"/>
            <a:ext cx="947882" cy="4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F134C5-D3B8-C121-1CFE-67CB74A6BA5E}"/>
              </a:ext>
            </a:extLst>
          </p:cNvPr>
          <p:cNvSpPr txBox="1"/>
          <p:nvPr/>
        </p:nvSpPr>
        <p:spPr>
          <a:xfrm>
            <a:off x="6096000" y="1297159"/>
            <a:ext cx="55926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entury Gothic" panose="020B0502020202020204" pitchFamily="34" charset="0"/>
              </a:rPr>
              <a:t>Managers about AI</a:t>
            </a:r>
            <a:br>
              <a:rPr lang="en-US" sz="1400" b="1" dirty="0">
                <a:latin typeface="Century Gothic" panose="020B0502020202020204" pitchFamily="34" charset="0"/>
              </a:rPr>
            </a:br>
            <a:endParaRPr lang="en-US" sz="1400" b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60% of EU managers say increase of </a:t>
            </a:r>
            <a:r>
              <a:rPr lang="en-US" sz="1400" b="1" dirty="0">
                <a:latin typeface="Century Gothic" panose="020B0502020202020204" pitchFamily="34" charset="0"/>
              </a:rPr>
              <a:t>productivity</a:t>
            </a:r>
            <a:r>
              <a:rPr lang="en-US" sz="1400" dirty="0">
                <a:latin typeface="Century Gothic" panose="020B0502020202020204" pitchFamily="34" charset="0"/>
              </a:rPr>
              <a:t> is main motive for technology introduction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(1)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50% of managers think there is a </a:t>
            </a:r>
            <a:r>
              <a:rPr lang="en-US" sz="1400" b="1" dirty="0">
                <a:latin typeface="Century Gothic" panose="020B0502020202020204" pitchFamily="34" charset="0"/>
              </a:rPr>
              <a:t>lack of competence </a:t>
            </a:r>
            <a:r>
              <a:rPr lang="en-US" sz="1400" dirty="0">
                <a:latin typeface="Century Gothic" panose="020B0502020202020204" pitchFamily="34" charset="0"/>
              </a:rPr>
              <a:t>working with AI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(2)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49% are concerned by </a:t>
            </a:r>
            <a:r>
              <a:rPr lang="en-US" sz="1400" b="1" dirty="0">
                <a:latin typeface="Century Gothic" panose="020B0502020202020204" pitchFamily="34" charset="0"/>
              </a:rPr>
              <a:t>privacy</a:t>
            </a:r>
            <a:r>
              <a:rPr lang="en-US" sz="1400" dirty="0">
                <a:latin typeface="Century Gothic" panose="020B0502020202020204" pitchFamily="34" charset="0"/>
              </a:rPr>
              <a:t> issues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(1) </a:t>
            </a:r>
            <a:endParaRPr lang="en-US" sz="1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43% feel </a:t>
            </a:r>
            <a:r>
              <a:rPr lang="en-US" sz="1400" b="1" dirty="0">
                <a:latin typeface="Century Gothic" panose="020B0502020202020204" pitchFamily="34" charset="0"/>
              </a:rPr>
              <a:t>overloaded</a:t>
            </a:r>
            <a:r>
              <a:rPr lang="en-US" sz="1400" dirty="0">
                <a:latin typeface="Century Gothic" panose="020B0502020202020204" pitchFamily="34" charset="0"/>
              </a:rPr>
              <a:t> with information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(1) and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1400" dirty="0">
                <a:latin typeface="Century Gothic" panose="020B0502020202020204" pitchFamily="34" charset="0"/>
              </a:rPr>
              <a:t>est. 25 – 50% burnout rates (</a:t>
            </a:r>
            <a:r>
              <a:rPr lang="en-US" sz="1400" dirty="0" err="1">
                <a:latin typeface="Century Gothic" panose="020B0502020202020204" pitchFamily="34" charset="0"/>
              </a:rPr>
              <a:t>Eurofound</a:t>
            </a:r>
            <a:r>
              <a:rPr lang="en-US" sz="1400" dirty="0">
                <a:latin typeface="Century Gothic" panose="020B0502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</a:rPr>
              <a:t>18% of managers say that their workplace uses </a:t>
            </a:r>
            <a:r>
              <a:rPr lang="en-US" sz="1400" b="1" dirty="0">
                <a:effectLst/>
                <a:latin typeface="Century Gothic" panose="020B0502020202020204" pitchFamily="34" charset="0"/>
              </a:rPr>
              <a:t>tailored</a:t>
            </a:r>
            <a:r>
              <a:rPr lang="en-US" sz="1400" dirty="0">
                <a:effectLst/>
                <a:latin typeface="Century Gothic" panose="020B0502020202020204" pitchFamily="34" charset="0"/>
              </a:rPr>
              <a:t> </a:t>
            </a:r>
            <a:br>
              <a:rPr lang="en-US" sz="1400" dirty="0">
                <a:effectLst/>
                <a:latin typeface="Century Gothic" panose="020B0502020202020204" pitchFamily="34" charset="0"/>
              </a:rPr>
            </a:br>
            <a:r>
              <a:rPr lang="en-US" sz="1400" dirty="0">
                <a:effectLst/>
                <a:latin typeface="Century Gothic" panose="020B0502020202020204" pitchFamily="34" charset="0"/>
              </a:rPr>
              <a:t>AI-based systems or tool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(2) </a:t>
            </a:r>
            <a:endParaRPr lang="en-US" sz="1400" dirty="0">
              <a:effectLst/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8% of leaders excel in </a:t>
            </a:r>
            <a:r>
              <a:rPr lang="en-US" sz="1400" b="1" dirty="0">
                <a:latin typeface="Century Gothic" panose="020B0502020202020204" pitchFamily="34" charset="0"/>
              </a:rPr>
              <a:t>complexity management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(3) </a:t>
            </a:r>
            <a:endParaRPr lang="en-US" sz="1400" b="1" dirty="0">
              <a:effectLst/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7% of managers say their organization has a </a:t>
            </a:r>
            <a:r>
              <a:rPr lang="en-US" sz="1400" b="1" dirty="0">
                <a:latin typeface="Century Gothic" panose="020B0502020202020204" pitchFamily="34" charset="0"/>
              </a:rPr>
              <a:t>strategy</a:t>
            </a:r>
            <a:r>
              <a:rPr lang="en-US" sz="1400" dirty="0">
                <a:latin typeface="Century Gothic" panose="020B0502020202020204" pitchFamily="34" charset="0"/>
              </a:rPr>
              <a:t> on using AI at the workplace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(2) </a:t>
            </a:r>
            <a:endParaRPr lang="en-US" sz="1400" dirty="0">
              <a:latin typeface="Century Gothic" panose="020B0502020202020204" pitchFamily="34" charset="0"/>
            </a:endParaRPr>
          </a:p>
          <a:p>
            <a:br>
              <a:rPr lang="en-US" sz="1000" dirty="0">
                <a:latin typeface="Century Gothic" panose="020B0502020202020204" pitchFamily="34" charset="0"/>
              </a:rPr>
            </a:br>
            <a:r>
              <a:rPr lang="en-US" sz="1000" dirty="0">
                <a:latin typeface="Century Gothic" panose="020B0502020202020204" pitchFamily="34" charset="0"/>
              </a:rPr>
              <a:t>sources: </a:t>
            </a:r>
            <a:br>
              <a:rPr lang="en-US" sz="1000" dirty="0">
                <a:latin typeface="Century Gothic" panose="020B0502020202020204" pitchFamily="34" charset="0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(1)  </a:t>
            </a:r>
            <a:r>
              <a:rPr lang="en-US" sz="1000" dirty="0">
                <a:latin typeface="Century Gothic" panose="020B0502020202020204" pitchFamily="34" charset="0"/>
              </a:rPr>
              <a:t>European Managers’ Panel 2018</a:t>
            </a:r>
            <a:br>
              <a:rPr lang="en-US" sz="1000" dirty="0">
                <a:latin typeface="Century Gothic" panose="020B0502020202020204" pitchFamily="34" charset="0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(2) </a:t>
            </a:r>
            <a:r>
              <a:rPr lang="en-US" sz="1000" dirty="0">
                <a:latin typeface="Century Gothic" panose="020B0502020202020204" pitchFamily="34" charset="0"/>
              </a:rPr>
              <a:t>“AI Beyond the hype” report covering survey among 5000 managers, </a:t>
            </a:r>
            <a:r>
              <a:rPr lang="en-US" sz="1000" dirty="0" err="1">
                <a:latin typeface="Century Gothic" panose="020B0502020202020204" pitchFamily="34" charset="0"/>
              </a:rPr>
              <a:t>Ledarna</a:t>
            </a:r>
            <a:r>
              <a:rPr lang="en-US" sz="1000" dirty="0">
                <a:latin typeface="Century Gothic" panose="020B0502020202020204" pitchFamily="34" charset="0"/>
              </a:rPr>
              <a:t> 2020</a:t>
            </a:r>
            <a:br>
              <a:rPr lang="en-US" sz="1000" dirty="0">
                <a:latin typeface="Century Gothic" panose="020B0502020202020204" pitchFamily="34" charset="0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(3) </a:t>
            </a:r>
            <a:r>
              <a:rPr lang="en-US" sz="1000" dirty="0">
                <a:latin typeface="Century Gothic" panose="020B0502020202020204" pitchFamily="34" charset="0"/>
              </a:rPr>
              <a:t>Sustainable Leadership in Europe report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8DD6312-C0ED-7FB9-6D97-4A9238CD75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315" y="3439754"/>
            <a:ext cx="2179108" cy="255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5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x-none" b="1" dirty="0">
              <a:latin typeface="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777814" y="431320"/>
            <a:ext cx="8607726" cy="5995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B462AE-1EE2-1D8C-E52A-6764148327F1}"/>
              </a:ext>
            </a:extLst>
          </p:cNvPr>
          <p:cNvSpPr/>
          <p:nvPr/>
        </p:nvSpPr>
        <p:spPr>
          <a:xfrm>
            <a:off x="6176512" y="4822166"/>
            <a:ext cx="6015487" cy="2029855"/>
          </a:xfrm>
          <a:prstGeom prst="rect">
            <a:avLst/>
          </a:prstGeom>
          <a:solidFill>
            <a:srgbClr val="68B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8E3F5FD-A744-0D55-6E86-1865C20D39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2182216"/>
              </p:ext>
            </p:extLst>
          </p:nvPr>
        </p:nvGraphicFramePr>
        <p:xfrm>
          <a:off x="-1588687" y="785004"/>
          <a:ext cx="9171306" cy="6091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E7B786A6-693D-FA58-7642-9E5F981670BB}"/>
              </a:ext>
            </a:extLst>
          </p:cNvPr>
          <p:cNvSpPr/>
          <p:nvPr/>
        </p:nvSpPr>
        <p:spPr>
          <a:xfrm>
            <a:off x="6176512" y="-19489"/>
            <a:ext cx="6008222" cy="1699254"/>
          </a:xfrm>
          <a:prstGeom prst="rect">
            <a:avLst/>
          </a:prstGeom>
          <a:solidFill>
            <a:srgbClr val="8DB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F63DCB-6ED4-A72B-F3B7-7303D29F4080}"/>
              </a:ext>
            </a:extLst>
          </p:cNvPr>
          <p:cNvSpPr/>
          <p:nvPr/>
        </p:nvSpPr>
        <p:spPr>
          <a:xfrm>
            <a:off x="6176513" y="3086808"/>
            <a:ext cx="6015487" cy="1749702"/>
          </a:xfrm>
          <a:prstGeom prst="rect">
            <a:avLst/>
          </a:prstGeom>
          <a:solidFill>
            <a:srgbClr val="52C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65C5C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9D840B-BCC2-BAE3-1BBA-201A060D4A1F}"/>
              </a:ext>
            </a:extLst>
          </p:cNvPr>
          <p:cNvSpPr/>
          <p:nvPr/>
        </p:nvSpPr>
        <p:spPr>
          <a:xfrm>
            <a:off x="6172880" y="1679765"/>
            <a:ext cx="6015487" cy="1467656"/>
          </a:xfrm>
          <a:prstGeom prst="rect">
            <a:avLst/>
          </a:prstGeom>
          <a:solidFill>
            <a:srgbClr val="65C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65C5C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7E042C-FD5F-536E-8E7F-9A264773F726}"/>
              </a:ext>
            </a:extLst>
          </p:cNvPr>
          <p:cNvSpPr txBox="1"/>
          <p:nvPr/>
        </p:nvSpPr>
        <p:spPr>
          <a:xfrm>
            <a:off x="6575603" y="390574"/>
            <a:ext cx="551355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EU’s AI development beyond state-controlled or monopolistic market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EU AI Act: criticality, legal sandboxes, life cycle auditing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Unclear how AI can contribute to SDGs</a:t>
            </a:r>
          </a:p>
          <a:p>
            <a:b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F642BD-B383-130C-0D64-7ADC84736A9E}"/>
              </a:ext>
            </a:extLst>
          </p:cNvPr>
          <p:cNvSpPr txBox="1"/>
          <p:nvPr/>
        </p:nvSpPr>
        <p:spPr>
          <a:xfrm>
            <a:off x="6536079" y="3151761"/>
            <a:ext cx="559260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2000" b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Siloed and linear logic of value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Lack of competence development on AI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Workplace cultures lack innovation capacity: role of</a:t>
            </a:r>
            <a:b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stress, lack of agency, traditional leadership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b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Often unclear purpose and strategy for developing</a:t>
            </a:r>
            <a:b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and using AI in workplaces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Leaders underperform on complexity management,</a:t>
            </a:r>
            <a:b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systems thinking and interpersonal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Governance and accountability unclear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02B4E7-AEFC-0C8C-92B6-C5540CEF4CFF}"/>
              </a:ext>
            </a:extLst>
          </p:cNvPr>
          <p:cNvSpPr txBox="1"/>
          <p:nvPr/>
        </p:nvSpPr>
        <p:spPr>
          <a:xfrm>
            <a:off x="6536079" y="1918567"/>
            <a:ext cx="675879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Unequal access to infrastructure,</a:t>
            </a:r>
            <a:b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capital, talent and innovation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Concentration of value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Role of networks: hubs, alliances, joint ventures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0C7A94-DBA2-4289-9C5A-F3DEB87CAB9A}"/>
              </a:ext>
            </a:extLst>
          </p:cNvPr>
          <p:cNvSpPr txBox="1"/>
          <p:nvPr/>
        </p:nvSpPr>
        <p:spPr>
          <a:xfrm>
            <a:off x="428633" y="219313"/>
            <a:ext cx="11473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  <a:ea typeface="+mj-ea"/>
                <a:cs typeface="+mj-cs"/>
              </a:rPr>
              <a:t>AI Leadership in a VUCA world</a:t>
            </a:r>
            <a:endParaRPr lang="x-none" sz="2400" b="1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063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pic>
        <p:nvPicPr>
          <p:cNvPr id="2051" name="Picture 3" descr="X:\Communication\logos and design\CEC LOGO (Nov 2016) - to use\Web\CEC_white on 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834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Voice of European Managers</a:t>
            </a:r>
            <a:endParaRPr lang="x-none" b="1" dirty="0">
              <a:latin typeface=""/>
            </a:endParaRPr>
          </a:p>
        </p:txBody>
      </p:sp>
      <p:pic>
        <p:nvPicPr>
          <p:cNvPr id="5" name="Picture 4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3FEEDD02-4302-2431-1EB3-C34681E1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87791C-3513-3B0F-450D-E5ABE5E10F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945172" y="2103756"/>
            <a:ext cx="10515600" cy="2927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BE" sz="1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fr-BE" dirty="0">
                <a:solidFill>
                  <a:schemeClr val="bg1"/>
                </a:solidFill>
                <a:latin typeface="Century Gothic" panose="020B0502020202020204" pitchFamily="34" charset="0"/>
              </a:rPr>
              <a:t>Benchmarking </a:t>
            </a:r>
            <a:r>
              <a:rPr lang="fr-BE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your</a:t>
            </a:r>
            <a:r>
              <a:rPr lang="fr-BE" dirty="0">
                <a:solidFill>
                  <a:schemeClr val="bg1"/>
                </a:solidFill>
                <a:latin typeface="Century Gothic" panose="020B0502020202020204" pitchFamily="34" charset="0"/>
              </a:rPr>
              <a:t> leadership</a:t>
            </a: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How can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we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design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Artificial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Intelligence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systems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for a positive impact on people,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planet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and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prosperity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</a:p>
          <a:p>
            <a:b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14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C16DAB-C07A-4FE1-BAFA-4EDF8B149AA6}"/>
              </a:ext>
            </a:extLst>
          </p:cNvPr>
          <p:cNvSpPr txBox="1"/>
          <p:nvPr/>
        </p:nvSpPr>
        <p:spPr>
          <a:xfrm>
            <a:off x="507378" y="599435"/>
            <a:ext cx="11473962" cy="471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  <a:t>What’s missing from this AI answer?</a:t>
            </a:r>
            <a:b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lang="en-US" sz="1400" b="1" dirty="0">
                <a:latin typeface="Century Gothic" panose="020B0502020202020204" pitchFamily="34" charset="0"/>
                <a:ea typeface="+mj-ea"/>
                <a:cs typeface="+mj-cs"/>
              </a:rPr>
              <a:t>How can we design Artificial Intelligence systems for a positive impact on people, planet and prosperity?</a:t>
            </a:r>
            <a:br>
              <a:rPr lang="en-US" sz="1400" b="1" dirty="0">
                <a:latin typeface="Century Gothic" panose="020B0502020202020204" pitchFamily="34" charset="0"/>
                <a:ea typeface="+mj-ea"/>
                <a:cs typeface="+mj-cs"/>
              </a:rPr>
            </a:br>
            <a:b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“1. Incorporating ethical considerations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 into the design of AI systems, such as ensuring that the systems do not perpetuate bias or discrimination.</a:t>
            </a:r>
          </a:p>
          <a:p>
            <a:pPr marR="0" algn="l" rtl="0"/>
            <a:endParaRPr lang="fr-FR" sz="2000" b="0" i="0" u="none" strike="noStrike" baseline="30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0" algn="l" rtl="0"/>
            <a: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2. Ensuring that AI systems are transparent and explainable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, so that their decision-making processes can be understood and evaluated by stakeholders.</a:t>
            </a:r>
          </a:p>
          <a:p>
            <a:pPr marR="0" algn="l" rtl="0"/>
            <a:b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3. Ensuring that AI systems are secure and protect sensitive data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, to prevent unauthorized access or misuse of personal information.</a:t>
            </a:r>
          </a:p>
          <a:p>
            <a:pPr marR="0" algn="l" rtl="0"/>
            <a:endParaRPr lang="fr-FR" sz="2000" b="0" i="0" u="none" strike="noStrike" baseline="30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0" algn="l" rtl="0"/>
            <a: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4. Developing and implementing a governance framework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 that ensures the alignment of AI with sustainability goals, including the involvement of stakeholders and the implementation of monitoring and reporting mechanisms.</a:t>
            </a:r>
          </a:p>
          <a:p>
            <a:pPr marR="0" algn="l" rtl="0"/>
            <a:endParaRPr lang="fr-FR" sz="2000" b="0" i="0" u="none" strike="noStrike" baseline="30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0" algn="l" rtl="0"/>
            <a: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5. Enabling accountability for AI systems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, by identifying the individuals or organizations responsible for the design, deployment, and operation of the AI systems.”</a:t>
            </a:r>
            <a:b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br>
              <a:rPr lang="en-US" sz="18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18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source: Open AI,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ChatGPT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endParaRPr lang="x-none" sz="28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Picture 2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4A7699E3-C2B9-6FAF-D489-E17EB7821A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03636"/>
            <a:ext cx="12192000" cy="8543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21FC2E-4DA7-827C-9045-2BD2005BF76A}"/>
              </a:ext>
            </a:extLst>
          </p:cNvPr>
          <p:cNvSpPr/>
          <p:nvPr/>
        </p:nvSpPr>
        <p:spPr>
          <a:xfrm>
            <a:off x="0" y="6001117"/>
            <a:ext cx="12192000" cy="854364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u pied de page 6">
            <a:extLst>
              <a:ext uri="{FF2B5EF4-FFF2-40B4-BE49-F238E27FC236}">
                <a16:creationId xmlns:a16="http://schemas.microsoft.com/office/drawing/2014/main" id="{DF88F95A-B45D-6C65-812C-D9C01653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5118" y="6245737"/>
            <a:ext cx="7555302" cy="365125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Designing AI for people, planet and prosperity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5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E0C6833C-558F-733A-CE86-2E17BF5EE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90" y="6189025"/>
            <a:ext cx="947882" cy="4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191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C16DAB-C07A-4FE1-BAFA-4EDF8B149AA6}"/>
              </a:ext>
            </a:extLst>
          </p:cNvPr>
          <p:cNvSpPr txBox="1"/>
          <p:nvPr/>
        </p:nvSpPr>
        <p:spPr>
          <a:xfrm>
            <a:off x="507378" y="599435"/>
            <a:ext cx="11473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rPr>
              <a:t>What’s missing from the AI response: leadership</a:t>
            </a:r>
          </a:p>
        </p:txBody>
      </p:sp>
      <p:pic>
        <p:nvPicPr>
          <p:cNvPr id="3" name="Picture 2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4A7699E3-C2B9-6FAF-D489-E17EB7821A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03636"/>
            <a:ext cx="12192000" cy="8543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21FC2E-4DA7-827C-9045-2BD2005BF76A}"/>
              </a:ext>
            </a:extLst>
          </p:cNvPr>
          <p:cNvSpPr/>
          <p:nvPr/>
        </p:nvSpPr>
        <p:spPr>
          <a:xfrm>
            <a:off x="0" y="6001117"/>
            <a:ext cx="12192000" cy="854364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u pied de page 6">
            <a:extLst>
              <a:ext uri="{FF2B5EF4-FFF2-40B4-BE49-F238E27FC236}">
                <a16:creationId xmlns:a16="http://schemas.microsoft.com/office/drawing/2014/main" id="{DF88F95A-B45D-6C65-812C-D9C01653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5118" y="6245737"/>
            <a:ext cx="7555302" cy="365125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Designing AI for people, planet and prosperity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5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E0C6833C-558F-733A-CE86-2E17BF5EE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90" y="6189025"/>
            <a:ext cx="947882" cy="4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145CD0-945C-D781-9B63-1E728BB9C8F0}"/>
              </a:ext>
            </a:extLst>
          </p:cNvPr>
          <p:cNvSpPr txBox="1"/>
          <p:nvPr/>
        </p:nvSpPr>
        <p:spPr>
          <a:xfrm>
            <a:off x="6096000" y="1180090"/>
            <a:ext cx="5801951" cy="423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R="0" algn="l" rtl="0"/>
            <a:b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1. 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Vision and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purpose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 for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developing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 AI (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why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 and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what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  <a:t> for?)</a:t>
            </a:r>
            <a:b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will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resonate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with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clients,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citizens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,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workers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etc.</a:t>
            </a:r>
            <a:b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b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2. </a:t>
            </a:r>
            <a:r>
              <a:rPr lang="fr-BE" sz="2000" b="1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Ability</a:t>
            </a:r>
            <a: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to </a:t>
            </a:r>
            <a:r>
              <a:rPr lang="fr-BE" sz="2000" b="1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navigate</a:t>
            </a:r>
            <a: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b="1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complexity</a:t>
            </a:r>
            <a: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and </a:t>
            </a:r>
            <a:r>
              <a:rPr lang="fr-BE" sz="2000" b="1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deliver</a:t>
            </a:r>
            <a: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impact</a:t>
            </a:r>
            <a:br>
              <a:rPr lang="fr-BE" sz="2000" b="1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designing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for positive impact on people,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planet</a:t>
            </a:r>
            <a:r>
              <a:rPr lang="fr-BE" sz="2000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, </a:t>
            </a:r>
            <a:r>
              <a:rPr lang="fr-BE" sz="2000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prosperity</a:t>
            </a:r>
            <a:endParaRPr lang="fr-BE" sz="2000" baseline="30000" dirty="0">
              <a:solidFill>
                <a:srgbClr val="000000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pPr marR="0" algn="l" rtl="0"/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3.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Activating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context-dependent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resources</a:t>
            </a: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creating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fertile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framework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conditions for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purposeful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AI, incl.</a:t>
            </a:r>
            <a:b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effective and responsive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governance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like social dialogue</a:t>
            </a: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4.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Developing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capacity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to lead</a:t>
            </a: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promoting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leadership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development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and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workforce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skills</a:t>
            </a: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5.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Integrating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AI </a:t>
            </a:r>
            <a:r>
              <a:rPr lang="fr-BE" sz="2000" b="1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into</a:t>
            </a:r>
            <a: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workflows </a:t>
            </a: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customizing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AI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according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to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purpose</a:t>
            </a:r>
            <a:r>
              <a:rPr lang="fr-BE" sz="200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and </a:t>
            </a:r>
            <a:r>
              <a:rPr lang="fr-BE" sz="2000" i="0" u="none" strike="noStrike" baseline="30000" dirty="0" err="1">
                <a:solidFill>
                  <a:srgbClr val="00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context</a:t>
            </a:r>
            <a:br>
              <a:rPr lang="fr-BE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endParaRPr lang="x-none" sz="28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41433C-289D-597F-5967-20E05FD12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08" y="1942435"/>
            <a:ext cx="5819150" cy="246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39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C16DAB-C07A-4FE1-BAFA-4EDF8B149AA6}"/>
              </a:ext>
            </a:extLst>
          </p:cNvPr>
          <p:cNvSpPr txBox="1"/>
          <p:nvPr/>
        </p:nvSpPr>
        <p:spPr>
          <a:xfrm>
            <a:off x="507378" y="599434"/>
            <a:ext cx="5233999" cy="4821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fr-BE" sz="2000" b="1" dirty="0" err="1">
                <a:latin typeface="Century Gothic" panose="020B0502020202020204" pitchFamily="34" charset="0"/>
              </a:rPr>
              <a:t>Today’s</a:t>
            </a:r>
            <a:r>
              <a:rPr lang="fr-BE" sz="2000" b="1" dirty="0">
                <a:latin typeface="Century Gothic" panose="020B0502020202020204" pitchFamily="34" charset="0"/>
              </a:rPr>
              <a:t> AI </a:t>
            </a:r>
            <a:r>
              <a:rPr lang="fr-BE" sz="2000" b="1" dirty="0" err="1">
                <a:latin typeface="Century Gothic" panose="020B0502020202020204" pitchFamily="34" charset="0"/>
              </a:rPr>
              <a:t>landscape</a:t>
            </a:r>
            <a:br>
              <a:rPr lang="en-US" sz="2000" b="1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endParaRPr lang="en-US" sz="2000" b="1" i="0" u="none" strike="noStrike" baseline="30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Exploitative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Data practices are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exploitative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fail to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produce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the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potential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social value of data,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protect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individual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rights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and serve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communities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Shortsighted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Political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and administrative institutions have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struggled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to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govern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data in a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way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that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enables effective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enforcement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acknowledges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its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central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role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in the data-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driven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systems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Disempowering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Individuals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lack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agency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over how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their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data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generated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used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there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are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stark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power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imbalances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between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people, corporations and states </a:t>
            </a:r>
          </a:p>
          <a:p>
            <a:pPr marR="0" algn="l" rtl="0"/>
            <a:br>
              <a:rPr lang="en-US" sz="18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endParaRPr lang="x-none" sz="28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Picture 2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4A7699E3-C2B9-6FAF-D489-E17EB7821A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03636"/>
            <a:ext cx="12192000" cy="8543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21FC2E-4DA7-827C-9045-2BD2005BF76A}"/>
              </a:ext>
            </a:extLst>
          </p:cNvPr>
          <p:cNvSpPr/>
          <p:nvPr/>
        </p:nvSpPr>
        <p:spPr>
          <a:xfrm>
            <a:off x="0" y="6001117"/>
            <a:ext cx="12192000" cy="854364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u pied de page 6">
            <a:extLst>
              <a:ext uri="{FF2B5EF4-FFF2-40B4-BE49-F238E27FC236}">
                <a16:creationId xmlns:a16="http://schemas.microsoft.com/office/drawing/2014/main" id="{DF88F95A-B45D-6C65-812C-D9C01653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5118" y="6245737"/>
            <a:ext cx="7555302" cy="365125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Designing AI for people, planet and prosperity</a:t>
            </a:r>
            <a:endParaRPr lang="x-none" dirty="0">
              <a:solidFill>
                <a:schemeClr val="bg1"/>
              </a:solidFill>
            </a:endParaRPr>
          </a:p>
        </p:txBody>
      </p:sp>
      <p:pic>
        <p:nvPicPr>
          <p:cNvPr id="5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E0C6833C-558F-733A-CE86-2E17BF5EE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90" y="6189025"/>
            <a:ext cx="947882" cy="4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25E133-0762-05BE-A9D5-78ACBCEE825D}"/>
              </a:ext>
            </a:extLst>
          </p:cNvPr>
          <p:cNvSpPr txBox="1"/>
          <p:nvPr/>
        </p:nvSpPr>
        <p:spPr>
          <a:xfrm>
            <a:off x="5893777" y="583517"/>
            <a:ext cx="5449959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fr-BE" sz="2000" b="1" dirty="0" err="1">
                <a:latin typeface="Century Gothic" panose="020B0502020202020204" pitchFamily="34" charset="0"/>
              </a:rPr>
              <a:t>Rethinking</a:t>
            </a:r>
            <a:r>
              <a:rPr lang="fr-BE" sz="2000" b="1" dirty="0">
                <a:latin typeface="Century Gothic" panose="020B0502020202020204" pitchFamily="34" charset="0"/>
              </a:rPr>
              <a:t> AI </a:t>
            </a:r>
            <a:r>
              <a:rPr lang="fr-BE" sz="2000" b="1" dirty="0" err="1">
                <a:latin typeface="Century Gothic" panose="020B0502020202020204" pitchFamily="34" charset="0"/>
              </a:rPr>
              <a:t>development</a:t>
            </a:r>
            <a:br>
              <a:rPr lang="en-US" sz="20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endParaRPr lang="en-US" sz="2000" b="0" i="0" u="none" strike="noStrike" baseline="30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dirty="0">
                <a:latin typeface="Century Gothic" panose="020B0502020202020204" pitchFamily="34" charset="0"/>
              </a:rPr>
              <a:t> Transforming infrastructure into open and interoperable ecosystems.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Century Gothic" panose="020B0502020202020204" pitchFamily="34" charset="0"/>
              </a:rPr>
              <a:t> Reclaiming control of data from dominant companies.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Century Gothic" panose="020B0502020202020204" pitchFamily="34" charset="0"/>
              </a:rPr>
              <a:t> Rebalancing the </a:t>
            </a:r>
            <a:r>
              <a:rPr lang="en-US" dirty="0" err="1">
                <a:latin typeface="Century Gothic" panose="020B0502020202020204" pitchFamily="34" charset="0"/>
              </a:rPr>
              <a:t>centres</a:t>
            </a:r>
            <a:r>
              <a:rPr lang="en-US" dirty="0">
                <a:latin typeface="Century Gothic" panose="020B0502020202020204" pitchFamily="34" charset="0"/>
              </a:rPr>
              <a:t> of power with new (non-commercial) institutions.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Century Gothic" panose="020B0502020202020204" pitchFamily="34" charset="0"/>
              </a:rPr>
              <a:t> Ensuring public participation as an essential component of technology policymaking.</a:t>
            </a:r>
            <a:br>
              <a:rPr lang="en-US" dirty="0">
                <a:latin typeface="Century Gothic" panose="020B0502020202020204" pitchFamily="34" charset="0"/>
              </a:rPr>
            </a:br>
            <a:br>
              <a:rPr lang="en-US" dirty="0">
                <a:latin typeface="Century Gothic" panose="020B0502020202020204" pitchFamily="34" charset="0"/>
              </a:rPr>
            </a:br>
            <a:br>
              <a:rPr lang="en-US" dirty="0">
                <a:latin typeface="Century Gothic" panose="020B0502020202020204" pitchFamily="34" charset="0"/>
              </a:rPr>
            </a:b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</a:rPr>
              <a:t>Source: </a:t>
            </a:r>
            <a:r>
              <a:rPr lang="fr-BE" dirty="0">
                <a:latin typeface="Century Gothic" panose="020B0502020202020204" pitchFamily="34" charset="0"/>
              </a:rPr>
              <a:t>Ada Lovelace Institute</a:t>
            </a:r>
            <a:endParaRPr lang="en-US" dirty="0">
              <a:latin typeface="Century Gothic" panose="020B0502020202020204" pitchFamily="34" charset="0"/>
            </a:endParaRPr>
          </a:p>
          <a:p>
            <a:pPr marR="0" algn="l" rtl="0"/>
            <a:br>
              <a:rPr lang="en-US" sz="1800" b="0" i="0" u="none" strike="noStrike" baseline="300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endParaRPr lang="x-none" sz="28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90202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pic>
        <p:nvPicPr>
          <p:cNvPr id="2051" name="Picture 3" descr="X:\Communication\logos and design\CEC LOGO (Nov 2016) - to use\Web\CEC_white on 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834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Voice of European Managers</a:t>
            </a:r>
            <a:endParaRPr lang="x-none" b="1" dirty="0">
              <a:latin typeface=""/>
            </a:endParaRPr>
          </a:p>
        </p:txBody>
      </p:sp>
      <p:pic>
        <p:nvPicPr>
          <p:cNvPr id="5" name="Picture 4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3FEEDD02-4302-2431-1EB3-C34681E1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87791C-3513-3B0F-450D-E5ABE5E10F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838200" y="940119"/>
            <a:ext cx="10515600" cy="3376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presentation</a:t>
            </a:r>
            <a:br>
              <a:rPr lang="fr-BE" sz="1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fr-BE" sz="4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Rethinking</a:t>
            </a:r>
            <a:r>
              <a:rPr lang="fr-BE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BE" sz="4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governance</a:t>
            </a:r>
            <a:r>
              <a:rPr lang="fr-BE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and design of </a:t>
            </a:r>
            <a:r>
              <a:rPr lang="fr-BE" sz="4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Artificial</a:t>
            </a:r>
            <a:r>
              <a:rPr lang="fr-BE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Intelligence </a:t>
            </a:r>
            <a:r>
              <a:rPr lang="fr-BE" sz="4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systems</a:t>
            </a:r>
            <a:r>
              <a:rPr lang="fr-BE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in </a:t>
            </a:r>
            <a:r>
              <a:rPr lang="fr-BE" sz="4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workplaces</a:t>
            </a:r>
            <a:br>
              <a:rPr lang="fr-BE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fr-BE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BE" sz="4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with</a:t>
            </a:r>
            <a:r>
              <a:rPr lang="fr-BE" sz="4200" dirty="0">
                <a:solidFill>
                  <a:schemeClr val="bg1"/>
                </a:solidFill>
                <a:latin typeface="Century Gothic" panose="020B0502020202020204" pitchFamily="34" charset="0"/>
              </a:rPr>
              <a:t> Nicolas Blanc</a:t>
            </a:r>
            <a:b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fr-BE" sz="2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fr-B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F4443A62-F909-46AE-A0A7-0FA0D569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025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1098667" y="2151751"/>
            <a:ext cx="5674000" cy="249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l">
              <a:spcBef>
                <a:spcPts val="0"/>
              </a:spcBef>
            </a:pPr>
            <a:r>
              <a:rPr lang="fr"/>
              <a:t>What is AI?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1098667" y="4795067"/>
            <a:ext cx="5674000" cy="92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algn="l">
              <a:spcBef>
                <a:spcPts val="0"/>
              </a:spcBef>
            </a:pPr>
            <a:r>
              <a:rPr lang="fr"/>
              <a:t>Artificial Intelligence and the World of Work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AI, better than a Definition, a Chart </a:t>
            </a:r>
            <a:endParaRPr/>
          </a:p>
        </p:txBody>
      </p:sp>
      <p:pic>
        <p:nvPicPr>
          <p:cNvPr id="284" name="Google Shape;2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7867" y="1778500"/>
            <a:ext cx="8259232" cy="4917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Machine learning : learning with Data</a:t>
            </a:r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endParaRPr/>
          </a:p>
        </p:txBody>
      </p:sp>
      <p:pic>
        <p:nvPicPr>
          <p:cNvPr id="291" name="Google Shape;291;p15" descr="Video explains what machine learning is and how it works." title="What is ML?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501" y="1798800"/>
            <a:ext cx="10001033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Deep Learning: learning with more data</a:t>
            </a:r>
            <a:endParaRPr/>
          </a:p>
        </p:txBody>
      </p:sp>
      <p:pic>
        <p:nvPicPr>
          <p:cNvPr id="297" name="Google Shape;297;p16" descr="Learn about the differences between deep learning and machine learning in this MATLAB® Tech Talk. &#10;- MATLAB for Deep Learning: http://bit.ly/2Dl0jm4&#10;&#10;Walk through several examples, and learn how to decide which method to use.&#10;Learn more about Deep Learning: https://goo.gl/F8tBZi&#10;Download a trial: https://goo.gl/PSa78r&#10;&#10;The video outlines the specific workflow for solving a machine learning problem.&#10;&#10;The video also outlines the differing requirements for machine learning and deep learning. You’ll learn about the key questions to ask before deciding between machine learning and deep learning.&#10;&#10;The choice between machine learning or deep learning depends on your data and the problem you’re trying to solve. MATLAB can help you with both of these techniques – either separately or as a combined approach." title="Introduction to Deep Learning: Machine Learning vs. Deep Learni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3667" y="1858400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ML : a quick reminder </a:t>
            </a:r>
            <a:endParaRPr/>
          </a:p>
        </p:txBody>
      </p:sp>
      <p:graphicFrame>
        <p:nvGraphicFramePr>
          <p:cNvPr id="303" name="Google Shape;303;p17"/>
          <p:cNvGraphicFramePr/>
          <p:nvPr/>
        </p:nvGraphicFramePr>
        <p:xfrm>
          <a:off x="1270000" y="1905000"/>
          <a:ext cx="9651999" cy="36573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1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5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 b="1"/>
                        <a:t>Machine Learning</a:t>
                      </a:r>
                      <a:endParaRPr sz="2400" b="1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 b="1"/>
                        <a:t>Deep Learning</a:t>
                      </a:r>
                      <a:endParaRPr sz="2400" b="1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Training DataSet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Small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Large</a:t>
                      </a:r>
                      <a:endParaRPr sz="24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Your own features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Yes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No</a:t>
                      </a:r>
                      <a:endParaRPr sz="24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Number of classifiers 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Yes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No</a:t>
                      </a:r>
                      <a:endParaRPr sz="24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Training time 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Short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/>
                        <a:t>Long</a:t>
                      </a:r>
                      <a:endParaRPr sz="24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 b="1"/>
                        <a:t>Sustainability </a:t>
                      </a:r>
                      <a:endParaRPr sz="2400" b="1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 b="1"/>
                        <a:t> Yes </a:t>
                      </a:r>
                      <a:endParaRPr sz="2400" b="1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 b="1"/>
                        <a:t>No</a:t>
                      </a:r>
                      <a:endParaRPr sz="2400" b="1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ML : reminder for questions </a:t>
            </a:r>
            <a:endParaRPr/>
          </a:p>
        </p:txBody>
      </p:sp>
      <p:sp>
        <p:nvSpPr>
          <p:cNvPr id="309" name="Google Shape;309;p18"/>
          <p:cNvSpPr txBox="1"/>
          <p:nvPr/>
        </p:nvSpPr>
        <p:spPr>
          <a:xfrm>
            <a:off x="2165067" y="1972333"/>
            <a:ext cx="9306400" cy="8371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fr" sz="2400" b="1">
                <a:latin typeface="Nunito"/>
                <a:ea typeface="Nunito"/>
                <a:cs typeface="Nunito"/>
                <a:sym typeface="Nunito"/>
              </a:rPr>
              <a:t>Questions to ask :</a:t>
            </a:r>
            <a:endParaRPr sz="2400" b="1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marL="609585" indent="-423323">
              <a:buClr>
                <a:srgbClr val="BE2F22"/>
              </a:buClr>
              <a:buSzPts val="1400"/>
              <a:buFont typeface="Nunito"/>
              <a:buChar char="●"/>
            </a:pPr>
            <a:r>
              <a:rPr lang="fr" sz="2400" b="1">
                <a:solidFill>
                  <a:srgbClr val="BE2F22"/>
                </a:solidFill>
                <a:latin typeface="Nunito"/>
                <a:ea typeface="Nunito"/>
                <a:cs typeface="Nunito"/>
                <a:sym typeface="Nunito"/>
              </a:rPr>
              <a:t>About Transparency (What?)</a:t>
            </a:r>
            <a:endParaRPr sz="2400" b="1">
              <a:solidFill>
                <a:srgbClr val="BE2F2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 lvl="1" indent="-423323">
              <a:buClr>
                <a:srgbClr val="424242"/>
              </a:buClr>
              <a:buSzPts val="1400"/>
              <a:buFont typeface="Nunito"/>
              <a:buChar char="○"/>
            </a:pPr>
            <a:r>
              <a:rPr lang="fr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What kind of data do you use ? (quality)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 lvl="1" indent="-423323">
              <a:buClr>
                <a:srgbClr val="424242"/>
              </a:buClr>
              <a:buSzPts val="1400"/>
              <a:buFont typeface="Nunito"/>
              <a:buChar char="○"/>
            </a:pPr>
            <a:r>
              <a:rPr lang="fr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What among of data do you use ? (quantity)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 lvl="1" indent="-423323">
              <a:buClr>
                <a:schemeClr val="dk2"/>
              </a:buClr>
              <a:buSzPts val="1400"/>
              <a:buFont typeface="Nunito"/>
              <a:buChar char="○"/>
            </a:pPr>
            <a:r>
              <a:rPr lang="fr" sz="24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What kind of strategy of ML do you use ?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/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609585" indent="-423323">
              <a:buClr>
                <a:srgbClr val="BE2F22"/>
              </a:buClr>
              <a:buSzPts val="1400"/>
              <a:buFont typeface="Nunito"/>
              <a:buChar char="●"/>
            </a:pPr>
            <a:r>
              <a:rPr lang="fr" sz="2400" b="1">
                <a:solidFill>
                  <a:srgbClr val="BE2F22"/>
                </a:solidFill>
                <a:latin typeface="Nunito"/>
                <a:ea typeface="Nunito"/>
                <a:cs typeface="Nunito"/>
                <a:sym typeface="Nunito"/>
              </a:rPr>
              <a:t>About Explainability (How?)</a:t>
            </a:r>
            <a:endParaRPr sz="2400" b="1">
              <a:solidFill>
                <a:srgbClr val="BE2F2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 lvl="1" indent="-423323">
              <a:buClr>
                <a:srgbClr val="424242"/>
              </a:buClr>
              <a:buSzPts val="1400"/>
              <a:buFont typeface="Nunito"/>
              <a:buChar char="○"/>
            </a:pPr>
            <a:r>
              <a:rPr lang="fr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Could you explain your results for a worker? ( art. 21: “Right to object”- GDPR)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 lvl="1" indent="-423323">
              <a:buClr>
                <a:srgbClr val="424242"/>
              </a:buClr>
              <a:buSzPts val="1400"/>
              <a:buFont typeface="Nunito"/>
              <a:buChar char="○"/>
            </a:pPr>
            <a:r>
              <a:rPr lang="fr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Have you check your data for biases? (bullet 44: High data quality-  AI Act to come)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19170" lvl="1" indent="-423323">
              <a:buClr>
                <a:srgbClr val="424242"/>
              </a:buClr>
              <a:buSzPts val="1400"/>
              <a:buFont typeface="Nunito"/>
              <a:buChar char="○"/>
            </a:pPr>
            <a:r>
              <a:rPr lang="fr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Could you delete some datas from workers in your training model? (Art. 17 “Right to be forgotten”- GDPR)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609585"/>
            <a:endParaRPr sz="2400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  <a:p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Example ChatGPT</a:t>
            </a:r>
            <a:endParaRPr/>
          </a:p>
        </p:txBody>
      </p:sp>
      <p:sp>
        <p:nvSpPr>
          <p:cNvPr id="315" name="Google Shape;315;p19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 sz="1467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means ChatBot + Generative Pre-trained Transformer </a:t>
            </a:r>
            <a:endParaRPr sz="1467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fr" sz="1467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Generative Pre-trained Transformer </a:t>
            </a:r>
            <a:r>
              <a:rPr lang="fr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(last version is </a:t>
            </a:r>
            <a:r>
              <a:rPr lang="fr" sz="1467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GPT-3</a:t>
            </a:r>
            <a:r>
              <a:rPr lang="fr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is is a </a:t>
            </a:r>
            <a:r>
              <a:rPr lang="fr" sz="1467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natural language processing</a:t>
            </a:r>
            <a:r>
              <a:rPr lang="fr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to produce human-like text created by OpenAI (created by Elon Musk)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7923">
              <a:buClr>
                <a:srgbClr val="000000"/>
              </a:buClr>
              <a:buSzPts val="1100"/>
              <a:buFont typeface="Arial"/>
              <a:buChar char="●"/>
            </a:pPr>
            <a:r>
              <a:rPr lang="fr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fr" sz="1467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transformer</a:t>
            </a:r>
            <a:r>
              <a:rPr lang="fr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a</a:t>
            </a:r>
            <a:r>
              <a:rPr lang="fr" sz="1467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" sz="1467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deep learning</a:t>
            </a:r>
            <a:r>
              <a:rPr lang="fr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model </a:t>
            </a:r>
            <a:endParaRPr sz="1467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7923">
              <a:buClr>
                <a:srgbClr val="000000"/>
              </a:buClr>
              <a:buSzPts val="1100"/>
              <a:buFont typeface="Arial"/>
              <a:buChar char="●"/>
            </a:pPr>
            <a:r>
              <a:rPr lang="fr" sz="1467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Generative Pre-Trained because it can generate human-like texts based on a given text-based input. </a:t>
            </a:r>
            <a:endParaRPr sz="1467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19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100" y="238033"/>
            <a:ext cx="3910733" cy="210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0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Example ChatGPT</a:t>
            </a:r>
            <a:endParaRPr/>
          </a:p>
        </p:txBody>
      </p:sp>
      <p:sp>
        <p:nvSpPr>
          <p:cNvPr id="322" name="Google Shape;322;p20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383953">
              <a:lnSpc>
                <a:spcPct val="95000"/>
              </a:lnSpc>
              <a:buClr>
                <a:srgbClr val="000000"/>
              </a:buClr>
              <a:buSzPts val="935"/>
              <a:buFont typeface="Arial"/>
              <a:buChar char="●"/>
            </a:pPr>
            <a:r>
              <a:rPr lang="fr" sz="138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fr" sz="138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? </a:t>
            </a:r>
            <a:r>
              <a:rPr lang="fr" sz="1607" b="1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 sz="1607" b="1" i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92420">
              <a:lnSpc>
                <a:spcPct val="95000"/>
              </a:lnSpc>
              <a:buClr>
                <a:srgbClr val="FF0000"/>
              </a:buClr>
              <a:buSzPts val="1035"/>
              <a:buFont typeface="Arial"/>
              <a:buChar char="○"/>
            </a:pP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model has 175 billion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parameters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compared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GPT-2’s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already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vast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1.5 billion. And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language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models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fr" sz="1380" dirty="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" sz="138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size really does matter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927" b="1" i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92420">
              <a:lnSpc>
                <a:spcPct val="95000"/>
              </a:lnSpc>
              <a:buClr>
                <a:srgbClr val="000000"/>
              </a:buClr>
              <a:buSzPts val="1035"/>
              <a:buFont typeface="Arial"/>
              <a:buChar char="○"/>
            </a:pP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GPT-3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OpenAI's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sophisticated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natural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language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model,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1.3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Gw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produced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metric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552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metric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tons of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carbon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dioxide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emissions</a:t>
            </a:r>
            <a:r>
              <a:rPr lang="fr" sz="13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</a:t>
            </a:r>
            <a:r>
              <a:rPr lang="fr" sz="13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roughly</a:t>
            </a: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equivalent</a:t>
            </a: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fr" sz="13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driving</a:t>
            </a: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car 1.3 million miles - in one </a:t>
            </a:r>
            <a:r>
              <a:rPr lang="fr" sz="13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hour</a:t>
            </a:r>
            <a:r>
              <a:rPr lang="fr" sz="13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38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92420">
              <a:lnSpc>
                <a:spcPct val="95000"/>
              </a:lnSpc>
              <a:buClr>
                <a:srgbClr val="000000"/>
              </a:buClr>
              <a:buSzPts val="1035"/>
              <a:buFont typeface="Arial"/>
              <a:buChar char="○"/>
            </a:pPr>
            <a:endParaRPr sz="1380" i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3953">
              <a:lnSpc>
                <a:spcPct val="95000"/>
              </a:lnSpc>
              <a:buClr>
                <a:srgbClr val="000000"/>
              </a:buClr>
              <a:buSzPts val="935"/>
              <a:buFont typeface="Arial"/>
              <a:buChar char="●"/>
            </a:pPr>
            <a:r>
              <a:rPr lang="fr" sz="138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Ethical</a:t>
            </a:r>
            <a:r>
              <a:rPr lang="fr" sz="138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? </a:t>
            </a:r>
            <a:r>
              <a:rPr lang="fr" sz="1607" b="1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 sz="1607" b="1" i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83953">
              <a:lnSpc>
                <a:spcPct val="95000"/>
              </a:lnSpc>
              <a:buClr>
                <a:srgbClr val="000000"/>
              </a:buClr>
              <a:buSzPts val="935"/>
              <a:buFont typeface="Arial"/>
              <a:buChar char="○"/>
            </a:pPr>
            <a:r>
              <a:rPr lang="fr" sz="138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fr" sz="138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Workers</a:t>
            </a:r>
            <a:r>
              <a:rPr lang="fr" sz="713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:”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OpenAI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Kenyan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Workers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on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Less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$2 Per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Hour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Make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ChatGPT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Less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39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Toxic</a:t>
            </a:r>
            <a:r>
              <a:rPr lang="fr" sz="139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 (Time 2023/01/18)</a:t>
            </a:r>
            <a:endParaRPr sz="139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98307">
              <a:lnSpc>
                <a:spcPct val="95000"/>
              </a:lnSpc>
              <a:buClr>
                <a:srgbClr val="000000"/>
              </a:buClr>
              <a:buSzPts val="1105"/>
              <a:buFont typeface="Arial"/>
              <a:buChar char="○"/>
            </a:pP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Copyright: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owns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 the user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asks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question? the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engineers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designed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model? The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same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images and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models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trained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real images of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human</a:t>
            </a:r>
            <a:r>
              <a:rPr lang="fr" sz="147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7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authors</a:t>
            </a:r>
            <a:endParaRPr sz="147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54282">
              <a:lnSpc>
                <a:spcPct val="95000"/>
              </a:lnSpc>
              <a:buClr>
                <a:srgbClr val="000000"/>
              </a:buClr>
              <a:buSzPts val="585"/>
              <a:buFont typeface="Arial"/>
              <a:buChar char="○"/>
            </a:pPr>
            <a:endParaRPr sz="779" i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812">
              <a:lnSpc>
                <a:spcPct val="95000"/>
              </a:lnSpc>
              <a:buClr>
                <a:srgbClr val="000000"/>
              </a:buClr>
              <a:buSzPts val="1205"/>
              <a:buFont typeface="Arial"/>
              <a:buChar char="●"/>
            </a:pPr>
            <a:r>
              <a:rPr lang="fr" sz="1607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Job killers? </a:t>
            </a:r>
            <a:r>
              <a:rPr lang="fr" sz="1607" b="1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 </a:t>
            </a:r>
            <a:endParaRPr sz="1607" b="1" i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SzPts val="935"/>
              <a:buNone/>
            </a:pPr>
            <a:endParaRPr sz="1247" i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20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100" y="238033"/>
            <a:ext cx="3910733" cy="210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"/>
              <a:t>AI: exemples in workplace? only ML technologies </a:t>
            </a:r>
            <a:endParaRPr/>
          </a:p>
        </p:txBody>
      </p:sp>
      <p:grpSp>
        <p:nvGrpSpPr>
          <p:cNvPr id="329" name="Google Shape;329;p21"/>
          <p:cNvGrpSpPr/>
          <p:nvPr/>
        </p:nvGrpSpPr>
        <p:grpSpPr>
          <a:xfrm>
            <a:off x="2019685" y="4848539"/>
            <a:ext cx="7943967" cy="858000"/>
            <a:chOff x="1593000" y="2322568"/>
            <a:chExt cx="5957975" cy="643500"/>
          </a:xfrm>
        </p:grpSpPr>
        <p:sp>
          <p:nvSpPr>
            <p:cNvPr id="330" name="Google Shape;330;p21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1" name="Google Shape;331;p21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2" name="Google Shape;332;p21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Control People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4" name="Google Shape;334;p21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5" name="Google Shape;335;p21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36" name="Google Shape;336;p21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Office 365 : productivity score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AI to detect  attrition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7" name="Google Shape;337;p21"/>
          <p:cNvGrpSpPr/>
          <p:nvPr/>
        </p:nvGrpSpPr>
        <p:grpSpPr>
          <a:xfrm>
            <a:off x="2019685" y="3975048"/>
            <a:ext cx="7943967" cy="858000"/>
            <a:chOff x="1593000" y="2322568"/>
            <a:chExt cx="5957975" cy="643500"/>
          </a:xfrm>
        </p:grpSpPr>
        <p:sp>
          <p:nvSpPr>
            <p:cNvPr id="338" name="Google Shape;338;p21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9" name="Google Shape;339;p21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0" name="Google Shape;340;p21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1" name="Google Shape;341;p21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Manage People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Workforce Planning: SkyHive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Training: Axonify 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5" name="Google Shape;345;p21"/>
          <p:cNvGrpSpPr/>
          <p:nvPr/>
        </p:nvGrpSpPr>
        <p:grpSpPr>
          <a:xfrm>
            <a:off x="2019685" y="3116449"/>
            <a:ext cx="7943967" cy="858000"/>
            <a:chOff x="1593000" y="2322568"/>
            <a:chExt cx="5957975" cy="643500"/>
          </a:xfrm>
        </p:grpSpPr>
        <p:sp>
          <p:nvSpPr>
            <p:cNvPr id="346" name="Google Shape;346;p21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7" name="Google Shape;347;p21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8" name="Google Shape;348;p21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Hire People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ATS : Applicant Tracking System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Interviews : ICMS Talent Management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AI for Algorithm Management ?</a:t>
            </a:r>
            <a:endParaRPr/>
          </a:p>
        </p:txBody>
      </p:sp>
      <p:pic>
        <p:nvPicPr>
          <p:cNvPr id="358" name="Google Shape;35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934" y="1796434"/>
            <a:ext cx="9487601" cy="490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3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"/>
              <a:t>AI for Algorithm Management ? Yes, it can</a:t>
            </a:r>
            <a:endParaRPr/>
          </a:p>
          <a:p>
            <a:endParaRPr/>
          </a:p>
        </p:txBody>
      </p:sp>
      <p:pic>
        <p:nvPicPr>
          <p:cNvPr id="364" name="Google Shape;364;p2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801" y="1961100"/>
            <a:ext cx="9410393" cy="432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4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AI : We need regulation, where are we?</a:t>
            </a:r>
            <a:endParaRPr/>
          </a:p>
        </p:txBody>
      </p:sp>
      <p:grpSp>
        <p:nvGrpSpPr>
          <p:cNvPr id="370" name="Google Shape;370;p24"/>
          <p:cNvGrpSpPr/>
          <p:nvPr/>
        </p:nvGrpSpPr>
        <p:grpSpPr>
          <a:xfrm>
            <a:off x="2243251" y="4654739"/>
            <a:ext cx="7943967" cy="858000"/>
            <a:chOff x="1593000" y="2322568"/>
            <a:chExt cx="5957975" cy="643500"/>
          </a:xfrm>
        </p:grpSpPr>
        <p:sp>
          <p:nvSpPr>
            <p:cNvPr id="371" name="Google Shape;371;p2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2" name="Google Shape;372;p2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3" name="Google Shape;373;p2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4" name="Google Shape;374;p2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Company: Charters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75" name="Google Shape;375;p2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6" name="Google Shape;376;p2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77" name="Google Shape;377;p24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Ethical issues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Only for customers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Soft law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78" name="Google Shape;378;p24"/>
          <p:cNvGrpSpPr/>
          <p:nvPr/>
        </p:nvGrpSpPr>
        <p:grpSpPr>
          <a:xfrm>
            <a:off x="2243251" y="3781248"/>
            <a:ext cx="7943967" cy="858000"/>
            <a:chOff x="1593000" y="2322568"/>
            <a:chExt cx="5957975" cy="643500"/>
          </a:xfrm>
        </p:grpSpPr>
        <p:sp>
          <p:nvSpPr>
            <p:cNvPr id="379" name="Google Shape;379;p2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0" name="Google Shape;380;p2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1" name="Google Shape;381;p2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2" name="Google Shape;382;p2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Europe : AI Act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83" name="Google Shape;383;p2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4" name="Google Shape;384;p2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85" name="Google Shape;385;p24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Business Approach(time to market)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Approach by the level of Risk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Hard law but auto-assessment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6" name="Google Shape;386;p24"/>
          <p:cNvGrpSpPr/>
          <p:nvPr/>
        </p:nvGrpSpPr>
        <p:grpSpPr>
          <a:xfrm>
            <a:off x="2243251" y="2978509"/>
            <a:ext cx="7943967" cy="858000"/>
            <a:chOff x="1593000" y="2322568"/>
            <a:chExt cx="5957975" cy="643500"/>
          </a:xfrm>
        </p:grpSpPr>
        <p:sp>
          <p:nvSpPr>
            <p:cNvPr id="387" name="Google Shape;387;p2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8" name="Google Shape;388;p2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9" name="Google Shape;389;p2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0" name="Google Shape;390;p2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World: UNESCO, Montreal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91" name="Google Shape;391;p24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2" name="Google Shape;392;p2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Ethical Issues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Soft Law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"/>
              <a:t>AI: not enough, we need a bottom up regulation for the Workers</a:t>
            </a:r>
            <a:endParaRPr/>
          </a:p>
        </p:txBody>
      </p:sp>
      <p:grpSp>
        <p:nvGrpSpPr>
          <p:cNvPr id="399" name="Google Shape;399;p25"/>
          <p:cNvGrpSpPr/>
          <p:nvPr/>
        </p:nvGrpSpPr>
        <p:grpSpPr>
          <a:xfrm>
            <a:off x="2198534" y="4610005"/>
            <a:ext cx="7943967" cy="858000"/>
            <a:chOff x="1593000" y="2322568"/>
            <a:chExt cx="5957975" cy="643500"/>
          </a:xfrm>
        </p:grpSpPr>
        <p:sp>
          <p:nvSpPr>
            <p:cNvPr id="400" name="Google Shape;400;p25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1" name="Google Shape;401;p25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2" name="Google Shape;402;p25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3" name="Google Shape;403;p25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ETUI 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4" name="Google Shape;404;p25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5" name="Google Shape;405;p25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Studies on AI at the workplace 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ETUI Game on AI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7" name="Google Shape;407;p25"/>
          <p:cNvGrpSpPr/>
          <p:nvPr/>
        </p:nvGrpSpPr>
        <p:grpSpPr>
          <a:xfrm>
            <a:off x="2198534" y="3736515"/>
            <a:ext cx="7943967" cy="858000"/>
            <a:chOff x="1593000" y="2322568"/>
            <a:chExt cx="5957975" cy="643500"/>
          </a:xfrm>
        </p:grpSpPr>
        <p:sp>
          <p:nvSpPr>
            <p:cNvPr id="408" name="Google Shape;408;p25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9" name="Google Shape;409;p25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0" name="Google Shape;410;p25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SECOIADEAL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3" name="Google Shape;413;p25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14" name="Google Shape;414;p25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European Approach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Recommandations on AI and Social Dialogue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Added Value &amp; Skills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5" name="Google Shape;415;p25"/>
          <p:cNvGrpSpPr/>
          <p:nvPr/>
        </p:nvGrpSpPr>
        <p:grpSpPr>
          <a:xfrm>
            <a:off x="2198534" y="2892821"/>
            <a:ext cx="7943967" cy="858000"/>
            <a:chOff x="1593000" y="2322568"/>
            <a:chExt cx="5957975" cy="643500"/>
          </a:xfrm>
        </p:grpSpPr>
        <p:sp>
          <p:nvSpPr>
            <p:cNvPr id="416" name="Google Shape;416;p25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7" name="Google Shape;417;p25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8" name="Google Shape;418;p25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9" name="Google Shape;419;p25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fr" sz="133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European Framework Agreement on Digitalisation</a:t>
              </a:r>
              <a:endParaRPr sz="133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fr" sz="3467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3467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European Approach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 indent="-372524">
                <a:lnSpc>
                  <a:spcPct val="115000"/>
                </a:lnSpc>
                <a:buClr>
                  <a:srgbClr val="A72A1E"/>
                </a:buClr>
                <a:buSzPts val="800"/>
                <a:buFont typeface="Roboto"/>
                <a:buChar char="●"/>
              </a:pPr>
              <a:r>
                <a:rPr lang="fr" sz="1067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Trustworthy AI</a:t>
              </a: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585">
                <a:lnSpc>
                  <a:spcPct val="115000"/>
                </a:lnSpc>
              </a:pPr>
              <a:endParaRPr sz="1067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6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AI and YOU? UP TO YOU</a:t>
            </a:r>
            <a:endParaRPr/>
          </a:p>
        </p:txBody>
      </p:sp>
      <p:sp>
        <p:nvSpPr>
          <p:cNvPr id="428" name="Google Shape;428;p26"/>
          <p:cNvSpPr txBox="1">
            <a:spLocks noGrp="1"/>
          </p:cNvSpPr>
          <p:nvPr>
            <p:ph type="body" idx="1"/>
          </p:nvPr>
        </p:nvSpPr>
        <p:spPr>
          <a:xfrm>
            <a:off x="1738400" y="1825033"/>
            <a:ext cx="9374000" cy="421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fr"/>
              <a:t>- </a:t>
            </a:r>
            <a:r>
              <a:rPr lang="fr" sz="2000"/>
              <a:t>Where are you in terms of AI development?</a:t>
            </a:r>
            <a:endParaRPr sz="2000"/>
          </a:p>
          <a:p>
            <a:pPr marL="0" indent="0">
              <a:spcBef>
                <a:spcPts val="1600"/>
              </a:spcBef>
              <a:buNone/>
            </a:pPr>
            <a:r>
              <a:rPr lang="fr" sz="2000"/>
              <a:t>- How were you implied in AI value creation and governance?</a:t>
            </a:r>
            <a:endParaRPr sz="2000"/>
          </a:p>
          <a:p>
            <a:pPr marL="0" indent="0">
              <a:spcBef>
                <a:spcPts val="1600"/>
              </a:spcBef>
              <a:buNone/>
            </a:pPr>
            <a:r>
              <a:rPr lang="fr" sz="2000"/>
              <a:t>- How would you describe the value AI offers to your organization?</a:t>
            </a:r>
            <a:endParaRPr sz="2000"/>
          </a:p>
          <a:p>
            <a:pPr marL="0" indent="0">
              <a:spcBef>
                <a:spcPts val="1600"/>
              </a:spcBef>
              <a:buNone/>
            </a:pPr>
            <a:r>
              <a:rPr lang="fr" sz="2000"/>
              <a:t>- How do you use AI in workplace (HR, performance management, team management) in world of work?</a:t>
            </a:r>
            <a:endParaRPr sz="2000"/>
          </a:p>
          <a:p>
            <a:pPr marL="0" indent="0">
              <a:spcBef>
                <a:spcPts val="1600"/>
              </a:spcBef>
              <a:buNone/>
            </a:pPr>
            <a:r>
              <a:rPr lang="fr" sz="2000"/>
              <a:t>- How does it contribute to achieving your business objectives?</a:t>
            </a:r>
            <a:endParaRPr sz="2000"/>
          </a:p>
          <a:p>
            <a:pPr marL="0" indent="0">
              <a:spcBef>
                <a:spcPts val="1600"/>
              </a:spcBef>
              <a:buNone/>
            </a:pPr>
            <a:r>
              <a:rPr lang="fr" sz="2000"/>
              <a:t>- Where do you see the competence needs?</a:t>
            </a:r>
            <a:endParaRPr sz="200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7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fr"/>
              <a:t>AI: To go further</a:t>
            </a:r>
            <a:endParaRPr/>
          </a:p>
        </p:txBody>
      </p:sp>
      <p:sp>
        <p:nvSpPr>
          <p:cNvPr id="434" name="Google Shape;434;p27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0000" lnSpcReduction="20000"/>
          </a:bodyPr>
          <a:lstStyle/>
          <a:p>
            <a:pPr marL="0" indent="0"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https://medium.com/@harish_6956/the-difference-between-artificial-intelligence-machine-learning-and-deep-learning-b68cdf684633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https://www.weforum.org/agenda/2020/10/ai-jobs/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fr" u="sng">
                <a:solidFill>
                  <a:schemeClr val="hlink"/>
                </a:solidFill>
                <a:hlinkClick r:id="rId5"/>
              </a:rPr>
              <a:t>https://www.montrealdeclaration-responsibleai.com/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fr"/>
              <a:t>https://unesdoc.unesco.org/ark:/48223/pf0000381137_fre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fr" u="sng">
                <a:solidFill>
                  <a:schemeClr val="hlink"/>
                </a:solidFill>
                <a:hlinkClick r:id="rId6"/>
              </a:rPr>
              <a:t>https://www.etuc.org/fr/node/19184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fr" u="sng">
                <a:solidFill>
                  <a:schemeClr val="hlink"/>
                </a:solidFill>
                <a:hlinkClick r:id="rId7"/>
              </a:rPr>
              <a:t>https://secoiadeal.eu/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fr"/>
              <a:t>https://www.company-net.com/productivity-score-in-microsoft-365-what-you-need-to-know/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Advisory Committee meeting – 09 March 2022 </a:t>
            </a:r>
            <a:endParaRPr lang="x-none"/>
          </a:p>
        </p:txBody>
      </p:sp>
      <p:pic>
        <p:nvPicPr>
          <p:cNvPr id="2051" name="Picture 3" descr="X:\Communication\logos and design\CEC LOGO (Nov 2016) - to use\Web\CEC_white on whit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834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AFC02D58-52F1-E84B-A83F-621994C54102}"/>
              </a:ext>
            </a:extLst>
          </p:cNvPr>
          <p:cNvSpPr txBox="1">
            <a:spLocks/>
          </p:cNvSpPr>
          <p:nvPr/>
        </p:nvSpPr>
        <p:spPr>
          <a:xfrm>
            <a:off x="213943" y="-109169"/>
            <a:ext cx="10515600" cy="3125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Voice of European Managers</a:t>
            </a:r>
            <a:endParaRPr lang="x-none" b="1" dirty="0">
              <a:latin typeface=""/>
            </a:endParaRPr>
          </a:p>
        </p:txBody>
      </p:sp>
      <p:pic>
        <p:nvPicPr>
          <p:cNvPr id="5" name="Picture 4" descr="A group of greenhouses in a field&#10;&#10;Description automatically generated with low confidence">
            <a:extLst>
              <a:ext uri="{FF2B5EF4-FFF2-40B4-BE49-F238E27FC236}">
                <a16:creationId xmlns:a16="http://schemas.microsoft.com/office/drawing/2014/main" id="{3FEEDD02-4302-2431-1EB3-C34681E1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87791C-3513-3B0F-450D-E5ABE5E10F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364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53E9D9A-A209-AE3C-421F-EE4ECC1E86FB}"/>
              </a:ext>
            </a:extLst>
          </p:cNvPr>
          <p:cNvSpPr txBox="1">
            <a:spLocks/>
          </p:cNvSpPr>
          <p:nvPr/>
        </p:nvSpPr>
        <p:spPr>
          <a:xfrm>
            <a:off x="838199" y="453805"/>
            <a:ext cx="10515600" cy="2111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B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Thank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BE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you</a:t>
            </a:r>
            <a:r>
              <a:rPr lang="fr-BE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x-none" b="1" dirty="0">
              <a:solidFill>
                <a:schemeClr val="bg1"/>
              </a:solidFill>
              <a:latin typeface=""/>
            </a:endParaRPr>
          </a:p>
        </p:txBody>
      </p:sp>
      <p:pic>
        <p:nvPicPr>
          <p:cNvPr id="10" name="Picture 3" descr="X:\Communication\logos and design\CEC LOGO (Nov 2016) - to use\Web\CEC_white on white.png">
            <a:extLst>
              <a:ext uri="{FF2B5EF4-FFF2-40B4-BE49-F238E27FC236}">
                <a16:creationId xmlns:a16="http://schemas.microsoft.com/office/drawing/2014/main" id="{F4443A62-F909-46AE-A0A7-0FA0D569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5037993"/>
            <a:ext cx="2402330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38379DE5-3449-913F-36C2-0A5C1C6AED07}"/>
              </a:ext>
            </a:extLst>
          </p:cNvPr>
          <p:cNvSpPr txBox="1">
            <a:spLocks/>
          </p:cNvSpPr>
          <p:nvPr/>
        </p:nvSpPr>
        <p:spPr>
          <a:xfrm>
            <a:off x="5605730" y="3982220"/>
            <a:ext cx="5625862" cy="2111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B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fr-BE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cec-managers.org</a:t>
            </a:r>
            <a:endParaRPr lang="x-none" sz="2400" b="1" dirty="0">
              <a:solidFill>
                <a:schemeClr val="bg1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8559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1981</Words>
  <Application>Microsoft Macintosh PowerPoint</Application>
  <PresentationFormat>Breitbild</PresentationFormat>
  <Paragraphs>229</Paragraphs>
  <Slides>30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40" baseType="lpstr">
      <vt:lpstr>Arial</vt:lpstr>
      <vt:lpstr>Calibri</vt:lpstr>
      <vt:lpstr>Calibri Light</vt:lpstr>
      <vt:lpstr>Century Gothic</vt:lpstr>
      <vt:lpstr>Nunito</vt:lpstr>
      <vt:lpstr>Roboto</vt:lpstr>
      <vt:lpstr>Roboto Medium</vt:lpstr>
      <vt:lpstr>Roboto Thin</vt:lpstr>
      <vt:lpstr>Segoe UI Semilight</vt:lpstr>
      <vt:lpstr>Office</vt:lpstr>
      <vt:lpstr>PowerPoint-Präsentation</vt:lpstr>
      <vt:lpstr>Agenda</vt:lpstr>
      <vt:lpstr>Out now!    cec-managers.org /telemanagement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What is AI?</vt:lpstr>
      <vt:lpstr>AI, better than a Definition, a Chart </vt:lpstr>
      <vt:lpstr>Machine learning : learning with Data</vt:lpstr>
      <vt:lpstr>Deep Learning: learning with more data</vt:lpstr>
      <vt:lpstr>ML : a quick reminder </vt:lpstr>
      <vt:lpstr>ML : reminder for questions </vt:lpstr>
      <vt:lpstr>Example ChatGPT</vt:lpstr>
      <vt:lpstr>Example ChatGPT</vt:lpstr>
      <vt:lpstr>AI: exemples in workplace? only ML technologies </vt:lpstr>
      <vt:lpstr>AI for Algorithm Management ?</vt:lpstr>
      <vt:lpstr>AI for Algorithm Management ? Yes, it can </vt:lpstr>
      <vt:lpstr>AI : We need regulation, where are we?</vt:lpstr>
      <vt:lpstr>AI: not enough, we need a bottom up regulation for the Workers</vt:lpstr>
      <vt:lpstr>AI and YOU? UP TO YOU</vt:lpstr>
      <vt:lpstr>AI: To go further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Jean-Philippe Steeger</dc:creator>
  <cp:lastModifiedBy>Jean-Philippe Steeger</cp:lastModifiedBy>
  <cp:revision>103</cp:revision>
  <dcterms:created xsi:type="dcterms:W3CDTF">2021-09-15T10:29:10Z</dcterms:created>
  <dcterms:modified xsi:type="dcterms:W3CDTF">2023-02-01T11:01:33Z</dcterms:modified>
</cp:coreProperties>
</file>