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7"/>
  </p:notesMasterIdLst>
  <p:handoutMasterIdLst>
    <p:handoutMasterId r:id="rId68"/>
  </p:handoutMasterIdLst>
  <p:sldIdLst>
    <p:sldId id="256" r:id="rId5"/>
    <p:sldId id="257" r:id="rId6"/>
    <p:sldId id="369" r:id="rId7"/>
    <p:sldId id="389" r:id="rId8"/>
    <p:sldId id="258" r:id="rId9"/>
    <p:sldId id="390" r:id="rId10"/>
    <p:sldId id="260" r:id="rId11"/>
    <p:sldId id="261" r:id="rId12"/>
    <p:sldId id="262" r:id="rId13"/>
    <p:sldId id="264" r:id="rId14"/>
    <p:sldId id="263" r:id="rId15"/>
    <p:sldId id="265" r:id="rId16"/>
    <p:sldId id="266" r:id="rId17"/>
    <p:sldId id="391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371" r:id="rId29"/>
    <p:sldId id="378" r:id="rId30"/>
    <p:sldId id="380" r:id="rId31"/>
    <p:sldId id="413" r:id="rId32"/>
    <p:sldId id="382" r:id="rId33"/>
    <p:sldId id="383" r:id="rId34"/>
    <p:sldId id="384" r:id="rId35"/>
    <p:sldId id="385" r:id="rId36"/>
    <p:sldId id="388" r:id="rId37"/>
    <p:sldId id="373" r:id="rId38"/>
    <p:sldId id="374" r:id="rId39"/>
    <p:sldId id="392" r:id="rId40"/>
    <p:sldId id="393" r:id="rId41"/>
    <p:sldId id="394" r:id="rId42"/>
    <p:sldId id="259" r:id="rId43"/>
    <p:sldId id="395" r:id="rId44"/>
    <p:sldId id="396" r:id="rId45"/>
    <p:sldId id="397" r:id="rId46"/>
    <p:sldId id="398" r:id="rId47"/>
    <p:sldId id="399" r:id="rId48"/>
    <p:sldId id="400" r:id="rId49"/>
    <p:sldId id="401" r:id="rId50"/>
    <p:sldId id="402" r:id="rId51"/>
    <p:sldId id="403" r:id="rId52"/>
    <p:sldId id="404" r:id="rId53"/>
    <p:sldId id="405" r:id="rId54"/>
    <p:sldId id="406" r:id="rId55"/>
    <p:sldId id="407" r:id="rId56"/>
    <p:sldId id="408" r:id="rId57"/>
    <p:sldId id="409" r:id="rId58"/>
    <p:sldId id="410" r:id="rId59"/>
    <p:sldId id="411" r:id="rId60"/>
    <p:sldId id="412" r:id="rId61"/>
    <p:sldId id="278" r:id="rId62"/>
    <p:sldId id="279" r:id="rId63"/>
    <p:sldId id="280" r:id="rId64"/>
    <p:sldId id="375" r:id="rId65"/>
    <p:sldId id="267" r:id="rId6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 Kergommeaux Loyola" initials="" lastIdx="3" clrIdx="0"/>
  <p:cmAuthor id="2" name="Jacob Mayne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2"/>
    <a:srgbClr val="E6E6E6"/>
    <a:srgbClr val="E11C84"/>
    <a:srgbClr val="2FA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B62AF0-53A1-DA47-8F7E-A0276DAC169E}" v="248" dt="2021-11-22T14:29:55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3" autoAdjust="0"/>
    <p:restoredTop sz="94652" autoAdjust="0"/>
  </p:normalViewPr>
  <p:slideViewPr>
    <p:cSldViewPr snapToGrid="0" snapToObjects="1">
      <p:cViewPr varScale="1">
        <p:scale>
          <a:sx n="104" d="100"/>
          <a:sy n="104" d="100"/>
        </p:scale>
        <p:origin x="120" y="2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1-30T21:30:04.581" idx="1">
    <p:pos x="6000" y="0"/>
    <p:text>In case you want to go in details of seminar</p:text>
    <p:extLst>
      <p:ext uri="{C676402C-5697-4E1C-873F-D02D1690AC5C}">
        <p15:threadingInfo xmlns:p15="http://schemas.microsoft.com/office/powerpoint/2012/main" timeZoneBias="0"/>
      </p:ext>
    </p:extLst>
  </p:cm>
  <p:cm authorId="2" dt="2022-11-30T21:30:04.581" idx="1">
    <p:pos x="6000" y="0"/>
    <p:text>Thanks</p:text>
    <p:extLst>
      <p:ext uri="{C676402C-5697-4E1C-873F-D02D1690AC5C}">
        <p15:threadingInfo xmlns:p15="http://schemas.microsoft.com/office/powerpoint/2012/main" timeZoneBias="0">
          <p15:parentCm authorId="1" idx="1"/>
        </p15:threadingInfo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1-30T12:56:28.411" idx="2">
    <p:pos x="63" y="2728"/>
    <p:text>option 1: more focused on "caring"</p:text>
    <p:extLst>
      <p:ext uri="{C676402C-5697-4E1C-873F-D02D1690AC5C}">
        <p15:threadingInfo xmlns:p15="http://schemas.microsoft.com/office/powerpoint/2012/main" timeZoneBias="0"/>
      </p:ext>
    </p:extLst>
  </p:cm>
  <p:cm authorId="1" dt="2022-11-30T18:19:02.790" idx="3">
    <p:pos x="63" y="1297"/>
    <p:text>Option 2: focused on happiness, interconnectedness (future oriented) and sucess</p:text>
    <p:extLst>
      <p:ext uri="{C676402C-5697-4E1C-873F-D02D1690AC5C}">
        <p15:threadingInfo xmlns:p15="http://schemas.microsoft.com/office/powerpoint/2012/main" timeZoneBias="0"/>
      </p:ext>
    </p:extLst>
  </p:cm>
  <p:cm authorId="2" dt="2022-11-30T18:19:02.790" idx="2">
    <p:pos x="63" y="1297"/>
    <p:text>Nice images thanks</p:text>
    <p:extLst>
      <p:ext uri="{C676402C-5697-4E1C-873F-D02D1690AC5C}">
        <p15:threadingInfo xmlns:p15="http://schemas.microsoft.com/office/powerpoint/2012/main" timeZoneBias="0">
          <p15:parentCm authorId="1" idx="3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33468C8F-9035-4A43-9F38-1DC8EA8D67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AFE1CB3-E251-CF47-8195-C4374988BA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088A6-B861-D34E-87B0-5C3212B979DA}" type="datetimeFigureOut">
              <a:rPr lang="nl-BE" smtClean="0"/>
              <a:t>13/12/2022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00CB9CD-D7F1-CA48-A2D3-BD0B4B5C7F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4341626-18B7-B747-A34F-F2BAB52BF8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6D2D4-408F-C54E-95AD-6435C4E5A00A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6208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06CEF-33AF-8348-A231-1B7B4394680A}" type="datetimeFigureOut">
              <a:rPr lang="nl-BE" smtClean="0"/>
              <a:t>13/12/2022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6A4A1-5424-B04C-B829-1298C856DB7F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331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1619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1619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9a2f8ffa79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g19a2f8ffa7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7f3f155ac7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7f3f155ac7_1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17f3f155ac7_1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74f3866bf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174f3866b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7f3f155ac7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7f3f155ac7_1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17f3f155ac7_1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a00ee8e312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a00ee8e312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1a00ee8e312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9fb2d4502e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9fb2d4502e_0_1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19fb2d4502e_0_1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7f3f155ac7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7f3f155ac7_1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17f3f155ac7_1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74f3866bf3_0_10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74f3866bf3_0_10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174f3866bf3_0_10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7f3f155ac7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7f3f155ac7_1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17f3f155ac7_1_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7f3f155ac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7f3f155ac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17f3f155ac7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7f3f155ac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7f3f155ac7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17f3f155ac7_0_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7f214519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7f2145193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SFR - Metaverse</a:t>
            </a:r>
            <a:endParaRPr dirty="0"/>
          </a:p>
        </p:txBody>
      </p:sp>
      <p:sp>
        <p:nvSpPr>
          <p:cNvPr id="210" name="Google Shape;210;g17f2145193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7f2145193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7f2145193c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XM Cyprus</a:t>
            </a:r>
            <a:endParaRPr dirty="0"/>
          </a:p>
        </p:txBody>
      </p:sp>
      <p:sp>
        <p:nvSpPr>
          <p:cNvPr id="217" name="Google Shape;217;g17f2145193c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7f2145193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7f2145193c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g17f2145193c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7f3f155ac7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7f3f155ac7_1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17f3f155ac7_1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21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74f3866bf3_0_10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174f3866bf3_0_10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9908d2bb98_0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-"/>
            </a:pPr>
            <a:r>
              <a:rPr lang="nl-BE" sz="1700">
                <a:latin typeface="Helvetica Neue"/>
                <a:ea typeface="Helvetica Neue"/>
                <a:cs typeface="Helvetica Neue"/>
                <a:sym typeface="Helvetica Neue"/>
              </a:rPr>
              <a:t>Climate-KIC (Climate innovative initiative) </a:t>
            </a:r>
            <a:endParaRPr sz="17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-"/>
            </a:pPr>
            <a:r>
              <a:rPr lang="nl-BE" sz="1700">
                <a:latin typeface="Helvetica Neue"/>
                <a:ea typeface="Helvetica Neue"/>
                <a:cs typeface="Helvetica Neue"/>
                <a:sym typeface="Helvetica Neue"/>
              </a:rPr>
              <a:t>ACR+ (Association of Cities and Regions for a circular economy)</a:t>
            </a:r>
            <a:endParaRPr sz="17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-"/>
            </a:pPr>
            <a:r>
              <a:rPr lang="nl-BE" sz="1700">
                <a:latin typeface="Helvetica Neue"/>
                <a:ea typeface="Helvetica Neue"/>
                <a:cs typeface="Helvetica Neue"/>
                <a:sym typeface="Helvetica Neue"/>
              </a:rPr>
              <a:t>EIP (European Innovation Partnership on raw materials)</a:t>
            </a:r>
            <a:endParaRPr sz="17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-"/>
            </a:pPr>
            <a:r>
              <a:rPr lang="nl-BE" sz="1700">
                <a:latin typeface="Helvetica Neue"/>
                <a:ea typeface="Helvetica Neue"/>
                <a:cs typeface="Helvetica Neue"/>
                <a:sym typeface="Helvetica Neue"/>
              </a:rPr>
              <a:t>CSR Europe (European Business Network for CSR)</a:t>
            </a:r>
            <a:endParaRPr sz="17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-"/>
            </a:pPr>
            <a:r>
              <a:rPr lang="nl-BE" sz="1700">
                <a:latin typeface="Helvetica Neue"/>
                <a:ea typeface="Helvetica Neue"/>
                <a:cs typeface="Helvetica Neue"/>
                <a:sym typeface="Helvetica Neue"/>
              </a:rPr>
              <a:t>CEC European Managers </a:t>
            </a:r>
            <a:endParaRPr sz="17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-"/>
            </a:pPr>
            <a:r>
              <a:rPr lang="nl-BE" sz="1700">
                <a:latin typeface="Helvetica Neue"/>
                <a:ea typeface="Helvetica Neue"/>
                <a:cs typeface="Helvetica Neue"/>
                <a:sym typeface="Helvetica Neue"/>
              </a:rPr>
              <a:t>Sustainable Leaders</a:t>
            </a:r>
            <a:endParaRPr/>
          </a:p>
        </p:txBody>
      </p:sp>
      <p:sp>
        <p:nvSpPr>
          <p:cNvPr id="264" name="Google Shape;264;g19908d2bb9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9908d2bb98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g19908d2bb9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4923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562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06255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29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0793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038355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727313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294832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09434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34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04194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22454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a0938b7e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a0938b7e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a0938b7e6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a0938b7e6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97c45b436d_0_10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7" name="Google Shape;97;g197c45b436d_0_1020:notes"/>
          <p:cNvSpPr txBox="1">
            <a:spLocks noGrp="1"/>
          </p:cNvSpPr>
          <p:nvPr>
            <p:ph type="body" idx="1"/>
          </p:nvPr>
        </p:nvSpPr>
        <p:spPr>
          <a:xfrm>
            <a:off x="685800" y="434312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g197c45b436d_0_1020:notes"/>
          <p:cNvSpPr txBox="1">
            <a:spLocks noGrp="1"/>
          </p:cNvSpPr>
          <p:nvPr>
            <p:ph type="sldNum" idx="12"/>
          </p:nvPr>
        </p:nvSpPr>
        <p:spPr>
          <a:xfrm>
            <a:off x="3884613" y="8684659"/>
            <a:ext cx="2971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97c45b436d_0_10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4" name="Google Shape;104;g197c45b436d_0_1026:notes"/>
          <p:cNvSpPr txBox="1">
            <a:spLocks noGrp="1"/>
          </p:cNvSpPr>
          <p:nvPr>
            <p:ph type="body" idx="1"/>
          </p:nvPr>
        </p:nvSpPr>
        <p:spPr>
          <a:xfrm>
            <a:off x="685800" y="434312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g197c45b436d_0_1026:notes"/>
          <p:cNvSpPr txBox="1">
            <a:spLocks noGrp="1"/>
          </p:cNvSpPr>
          <p:nvPr>
            <p:ph type="sldNum" idx="12"/>
          </p:nvPr>
        </p:nvSpPr>
        <p:spPr>
          <a:xfrm>
            <a:off x="3884613" y="8684659"/>
            <a:ext cx="2971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97c45b436d_0_1039:notes"/>
          <p:cNvSpPr txBox="1"/>
          <p:nvPr/>
        </p:nvSpPr>
        <p:spPr>
          <a:xfrm>
            <a:off x="3884613" y="8643938"/>
            <a:ext cx="29718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197c45b436d_0_10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g197c45b436d_0_10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97c45b436d_0_1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g197c45b436d_0_1010:notes"/>
          <p:cNvSpPr txBox="1">
            <a:spLocks noGrp="1"/>
          </p:cNvSpPr>
          <p:nvPr>
            <p:ph type="body" idx="1"/>
          </p:nvPr>
        </p:nvSpPr>
        <p:spPr>
          <a:xfrm>
            <a:off x="685800" y="434312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g197c45b436d_0_1010:notes"/>
          <p:cNvSpPr txBox="1">
            <a:spLocks noGrp="1"/>
          </p:cNvSpPr>
          <p:nvPr>
            <p:ph type="sldNum" idx="12"/>
          </p:nvPr>
        </p:nvSpPr>
        <p:spPr>
          <a:xfrm>
            <a:off x="3884613" y="8684659"/>
            <a:ext cx="2971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9a4c3ebcdf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800" y="685841"/>
            <a:ext cx="60663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9" name="Google Shape;139;g19a4c3ebcdf_0_80:notes"/>
          <p:cNvSpPr txBox="1">
            <a:spLocks noGrp="1"/>
          </p:cNvSpPr>
          <p:nvPr>
            <p:ph type="body" idx="1"/>
          </p:nvPr>
        </p:nvSpPr>
        <p:spPr>
          <a:xfrm>
            <a:off x="685800" y="434312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g19a4c3ebcdf_0_80:notes"/>
          <p:cNvSpPr txBox="1">
            <a:spLocks noGrp="1"/>
          </p:cNvSpPr>
          <p:nvPr>
            <p:ph type="sldNum" idx="12"/>
          </p:nvPr>
        </p:nvSpPr>
        <p:spPr>
          <a:xfrm>
            <a:off x="3884613" y="8684659"/>
            <a:ext cx="2971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43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97c45b436d_0_1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97c45b436d_0_1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9e06e6884c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9e06e6884c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97c45b436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g197c45b436d_0_0:notes"/>
          <p:cNvSpPr txBox="1">
            <a:spLocks noGrp="1"/>
          </p:cNvSpPr>
          <p:nvPr>
            <p:ph type="body" idx="1"/>
          </p:nvPr>
        </p:nvSpPr>
        <p:spPr>
          <a:xfrm>
            <a:off x="685800" y="434312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4" name="Google Shape;174;g197c45b436d_0_0:notes"/>
          <p:cNvSpPr txBox="1">
            <a:spLocks noGrp="1"/>
          </p:cNvSpPr>
          <p:nvPr>
            <p:ph type="sldNum" idx="12"/>
          </p:nvPr>
        </p:nvSpPr>
        <p:spPr>
          <a:xfrm>
            <a:off x="3884613" y="8684659"/>
            <a:ext cx="2971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9a4c3ebcdf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813" y="685841"/>
            <a:ext cx="60663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7" name="Google Shape;187;g19a4c3ebcdf_0_201:notes"/>
          <p:cNvSpPr txBox="1">
            <a:spLocks noGrp="1"/>
          </p:cNvSpPr>
          <p:nvPr>
            <p:ph type="body" idx="1"/>
          </p:nvPr>
        </p:nvSpPr>
        <p:spPr>
          <a:xfrm>
            <a:off x="685800" y="434312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g19a4c3ebcdf_0_201:notes"/>
          <p:cNvSpPr txBox="1">
            <a:spLocks noGrp="1"/>
          </p:cNvSpPr>
          <p:nvPr>
            <p:ph type="sldNum" idx="12"/>
          </p:nvPr>
        </p:nvSpPr>
        <p:spPr>
          <a:xfrm>
            <a:off x="3884613" y="8684659"/>
            <a:ext cx="2971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97c45b436d_0_1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813" y="685841"/>
            <a:ext cx="60663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Google Shape;197;g197c45b436d_0_1604:notes"/>
          <p:cNvSpPr txBox="1">
            <a:spLocks noGrp="1"/>
          </p:cNvSpPr>
          <p:nvPr>
            <p:ph type="body" idx="1"/>
          </p:nvPr>
        </p:nvSpPr>
        <p:spPr>
          <a:xfrm>
            <a:off x="685800" y="434312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300"/>
          </a:p>
        </p:txBody>
      </p:sp>
      <p:sp>
        <p:nvSpPr>
          <p:cNvPr id="198" name="Google Shape;198;g197c45b436d_0_1604:notes"/>
          <p:cNvSpPr txBox="1">
            <a:spLocks noGrp="1"/>
          </p:cNvSpPr>
          <p:nvPr>
            <p:ph type="sldNum" idx="12"/>
          </p:nvPr>
        </p:nvSpPr>
        <p:spPr>
          <a:xfrm>
            <a:off x="3884613" y="8684659"/>
            <a:ext cx="2971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48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a0938b7e63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a0938b7e63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a0938b7e63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a0938b7e63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a0938b7e63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a0938b7e63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9e06e6884c_0_7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9e06e6884c_0_7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9a92260d21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9a92260d21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9a92260d21_0_8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813" y="685841"/>
            <a:ext cx="60663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9a92260d21_0_819:notes"/>
          <p:cNvSpPr txBox="1">
            <a:spLocks noGrp="1"/>
          </p:cNvSpPr>
          <p:nvPr>
            <p:ph type="body" idx="1"/>
          </p:nvPr>
        </p:nvSpPr>
        <p:spPr>
          <a:xfrm>
            <a:off x="685800" y="434312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319" name="Google Shape;319;g19a92260d21_0_819:notes"/>
          <p:cNvSpPr txBox="1">
            <a:spLocks noGrp="1"/>
          </p:cNvSpPr>
          <p:nvPr>
            <p:ph type="sldNum" idx="12"/>
          </p:nvPr>
        </p:nvSpPr>
        <p:spPr>
          <a:xfrm>
            <a:off x="3884613" y="8684659"/>
            <a:ext cx="2971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54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9e06e6884c_0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9e06e6884c_0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9a92260d21_0_10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9a92260d21_0_10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9a92260d21_0_8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19a92260d21_0_8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9a92260d21_0_8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19a92260d21_0_8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9a92260d21_0_1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19a92260d21_0_1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9a92260d21_0_7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9a92260d21_0_7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61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4859651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A4A1-5424-B04C-B829-1298C856DB7F}" type="slidenum">
              <a:rPr lang="nl-BE" smtClean="0"/>
              <a:t>62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2949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4C0601C6-15E8-3547-BB19-183606DA82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5370" y="2796969"/>
            <a:ext cx="6761260" cy="126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43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5EB08B4E-C1C2-3548-9F5F-0147EA05E7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8102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F77768F-2677-5744-A64F-61A238FBD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9250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99DC65-60C6-1041-B43C-F085005BE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9751"/>
            <a:ext cx="10515600" cy="15393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Helvetica" pitchFamily="2" charset="0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6C282F0B-CE63-6445-BEC1-EA20E46C6672}"/>
              </a:ext>
            </a:extLst>
          </p:cNvPr>
          <p:cNvSpPr txBox="1"/>
          <p:nvPr userDrawn="1"/>
        </p:nvSpPr>
        <p:spPr>
          <a:xfrm>
            <a:off x="111513" y="6458529"/>
            <a:ext cx="1385111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000" dirty="0">
                <a:solidFill>
                  <a:srgbClr val="2FA9E1"/>
                </a:solidFill>
                <a:latin typeface="Helvetica LT Condensed" panose="02000806050000020004" pitchFamily="2" charset="77"/>
              </a:rPr>
              <a:t>#SLS21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6BAB77A-338E-014D-8FB3-BCDD797D3E7F}"/>
              </a:ext>
            </a:extLst>
          </p:cNvPr>
          <p:cNvSpPr txBox="1"/>
          <p:nvPr userDrawn="1"/>
        </p:nvSpPr>
        <p:spPr>
          <a:xfrm>
            <a:off x="7459417" y="6458528"/>
            <a:ext cx="462107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000">
                <a:solidFill>
                  <a:schemeClr val="bg1">
                    <a:lumMod val="75000"/>
                  </a:schemeClr>
                </a:solidFill>
                <a:latin typeface="Helvetica LT Condensed" panose="02000806050000020004" pitchFamily="2" charset="77"/>
              </a:rPr>
              <a:t>sustainableleaders.eu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E568B871-89A7-A445-B7DF-989F96B9C9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58878" y="6405638"/>
            <a:ext cx="474243" cy="3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14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9E70D-8164-B645-BEF2-A0A117C61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2975" y="1502547"/>
            <a:ext cx="5709423" cy="1262953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000082"/>
                </a:solidFill>
                <a:latin typeface="Helvetica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7786B3D-4295-AF47-9F25-9AEDAA50F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976" y="2963047"/>
            <a:ext cx="5709422" cy="265716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" pitchFamily="2" charset="0"/>
              </a:defRPr>
            </a:lvl1pPr>
            <a:lvl2pPr>
              <a:defRPr sz="2000">
                <a:latin typeface="Helvetica" pitchFamily="2" charset="0"/>
              </a:defRPr>
            </a:lvl2pPr>
            <a:lvl3pPr>
              <a:defRPr sz="2000">
                <a:latin typeface="Helvetica" pitchFamily="2" charset="0"/>
              </a:defRPr>
            </a:lvl3pPr>
            <a:lvl4pPr>
              <a:defRPr sz="2000">
                <a:latin typeface="Helvetica" pitchFamily="2" charset="0"/>
              </a:defRPr>
            </a:lvl4pPr>
            <a:lvl5pPr>
              <a:defRPr sz="2000">
                <a:latin typeface="Helvetica" pitchFamily="2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BD31DDB-A207-4549-B636-9EECC1F2B1A5}"/>
              </a:ext>
            </a:extLst>
          </p:cNvPr>
          <p:cNvSpPr txBox="1"/>
          <p:nvPr userDrawn="1"/>
        </p:nvSpPr>
        <p:spPr>
          <a:xfrm>
            <a:off x="10444479" y="6458528"/>
            <a:ext cx="1636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000">
                <a:solidFill>
                  <a:schemeClr val="bg1">
                    <a:lumMod val="75000"/>
                  </a:schemeClr>
                </a:solidFill>
                <a:latin typeface="Helvetica LT Condensed" panose="02000806050000020004" pitchFamily="2" charset="77"/>
              </a:rPr>
              <a:t>sustainableleaders.eu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02E2493-1BF4-3C46-BF7B-261B2B5C6114}"/>
              </a:ext>
            </a:extLst>
          </p:cNvPr>
          <p:cNvSpPr txBox="1"/>
          <p:nvPr userDrawn="1"/>
        </p:nvSpPr>
        <p:spPr>
          <a:xfrm>
            <a:off x="5180419" y="6458529"/>
            <a:ext cx="1385111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000" dirty="0">
                <a:solidFill>
                  <a:srgbClr val="2FA9E1"/>
                </a:solidFill>
                <a:latin typeface="Helvetica LT Condensed" panose="02000806050000020004" pitchFamily="2" charset="77"/>
              </a:rPr>
              <a:t>#SLS21</a:t>
            </a:r>
          </a:p>
        </p:txBody>
      </p:sp>
    </p:spTree>
    <p:extLst>
      <p:ext uri="{BB962C8B-B14F-4D97-AF65-F5344CB8AC3E}">
        <p14:creationId xmlns:p14="http://schemas.microsoft.com/office/powerpoint/2010/main" val="192651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9E70D-8164-B645-BEF2-A0A117C61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85" y="745549"/>
            <a:ext cx="11548395" cy="723782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000082"/>
                </a:solidFill>
                <a:latin typeface="Helvetica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7786B3D-4295-AF47-9F25-9AEDAA50F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8485" y="1682892"/>
            <a:ext cx="11548395" cy="422006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" pitchFamily="2" charset="0"/>
              </a:defRPr>
            </a:lvl1pPr>
            <a:lvl2pPr>
              <a:defRPr sz="2000">
                <a:latin typeface="Helvetica" pitchFamily="2" charset="0"/>
              </a:defRPr>
            </a:lvl2pPr>
            <a:lvl3pPr>
              <a:defRPr sz="2000">
                <a:latin typeface="Helvetica" pitchFamily="2" charset="0"/>
              </a:defRPr>
            </a:lvl3pPr>
            <a:lvl4pPr>
              <a:defRPr sz="2000">
                <a:latin typeface="Helvetica" pitchFamily="2" charset="0"/>
              </a:defRPr>
            </a:lvl4pPr>
            <a:lvl5pPr>
              <a:defRPr sz="2000">
                <a:latin typeface="Helvetica" pitchFamily="2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1FF49BFC-C44D-B149-B034-A3439B8CF5F3}"/>
              </a:ext>
            </a:extLst>
          </p:cNvPr>
          <p:cNvSpPr txBox="1"/>
          <p:nvPr userDrawn="1"/>
        </p:nvSpPr>
        <p:spPr>
          <a:xfrm>
            <a:off x="7459417" y="6458528"/>
            <a:ext cx="462107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000">
                <a:solidFill>
                  <a:schemeClr val="bg1">
                    <a:lumMod val="75000"/>
                  </a:schemeClr>
                </a:solidFill>
                <a:latin typeface="Helvetica LT Condensed" panose="02000806050000020004" pitchFamily="2" charset="77"/>
              </a:rPr>
              <a:t>sustainableleaders.eu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81B5E33C-5EC7-A047-ACCB-3928AA3997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8878" y="6405638"/>
            <a:ext cx="474243" cy="329300"/>
          </a:xfrm>
          <a:prstGeom prst="rect">
            <a:avLst/>
          </a:prstGeom>
        </p:spPr>
      </p:pic>
      <p:pic>
        <p:nvPicPr>
          <p:cNvPr id="12" name="Afbeelding 11" descr="Afbeelding met tekst, persoon, kostuum, poseren&#10;&#10;Automatisch gegenereerde beschrijving">
            <a:extLst>
              <a:ext uri="{FF2B5EF4-FFF2-40B4-BE49-F238E27FC236}">
                <a16:creationId xmlns:a16="http://schemas.microsoft.com/office/drawing/2014/main" id="{ECB5C95D-1C0C-E741-B6CE-64DA147F7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8055" t="69455" r="9608" b="15207"/>
          <a:stretch/>
        </p:blipFill>
        <p:spPr>
          <a:xfrm>
            <a:off x="111513" y="333351"/>
            <a:ext cx="1617013" cy="329516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9DFE99DB-8474-2B46-96D8-04FA37C59EDB}"/>
              </a:ext>
            </a:extLst>
          </p:cNvPr>
          <p:cNvSpPr txBox="1"/>
          <p:nvPr userDrawn="1"/>
        </p:nvSpPr>
        <p:spPr>
          <a:xfrm>
            <a:off x="111513" y="6458529"/>
            <a:ext cx="1385111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000" dirty="0">
                <a:solidFill>
                  <a:srgbClr val="2FA9E1"/>
                </a:solidFill>
                <a:latin typeface="Helvetica LT Condensed" panose="02000806050000020004" pitchFamily="2" charset="77"/>
              </a:rPr>
              <a:t>#SLS21</a:t>
            </a:r>
          </a:p>
        </p:txBody>
      </p:sp>
    </p:spTree>
    <p:extLst>
      <p:ext uri="{BB962C8B-B14F-4D97-AF65-F5344CB8AC3E}">
        <p14:creationId xmlns:p14="http://schemas.microsoft.com/office/powerpoint/2010/main" val="1695028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vak 12">
            <a:extLst>
              <a:ext uri="{FF2B5EF4-FFF2-40B4-BE49-F238E27FC236}">
                <a16:creationId xmlns:a16="http://schemas.microsoft.com/office/drawing/2014/main" id="{3BD31DDB-A207-4549-B636-9EECC1F2B1A5}"/>
              </a:ext>
            </a:extLst>
          </p:cNvPr>
          <p:cNvSpPr txBox="1"/>
          <p:nvPr userDrawn="1"/>
        </p:nvSpPr>
        <p:spPr>
          <a:xfrm>
            <a:off x="10444479" y="6458528"/>
            <a:ext cx="1636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000">
                <a:solidFill>
                  <a:schemeClr val="bg1">
                    <a:lumMod val="75000"/>
                  </a:schemeClr>
                </a:solidFill>
                <a:latin typeface="Helvetica LT Condensed" panose="02000806050000020004" pitchFamily="2" charset="77"/>
              </a:rPr>
              <a:t>sustainableleaders.eu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6222791-9BCC-CC45-812F-F1A50F41005D}"/>
              </a:ext>
            </a:extLst>
          </p:cNvPr>
          <p:cNvSpPr/>
          <p:nvPr userDrawn="1"/>
        </p:nvSpPr>
        <p:spPr>
          <a:xfrm>
            <a:off x="0" y="0"/>
            <a:ext cx="5605272" cy="6858000"/>
          </a:xfrm>
          <a:prstGeom prst="rect">
            <a:avLst/>
          </a:prstGeom>
          <a:solidFill>
            <a:srgbClr val="00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3B58BCD9-B5F5-2B4B-8892-72C375A33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85" y="745548"/>
            <a:ext cx="5012467" cy="1174691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inhoud 3">
            <a:extLst>
              <a:ext uri="{FF2B5EF4-FFF2-40B4-BE49-F238E27FC236}">
                <a16:creationId xmlns:a16="http://schemas.microsoft.com/office/drawing/2014/main" id="{BECFDCCA-4303-964B-80DE-4E403EDE8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8485" y="2130552"/>
            <a:ext cx="5012467" cy="358038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Helvetica" pitchFamily="2" charset="0"/>
              </a:defRPr>
            </a:lvl1pPr>
            <a:lvl2pPr>
              <a:defRPr sz="20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2000">
                <a:solidFill>
                  <a:schemeClr val="bg1"/>
                </a:solidFill>
                <a:latin typeface="Helvetica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Helvetica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10" name="Afbeelding 9" descr="Afbeelding met tekst, persoon, kostuum, poseren&#10;&#10;Automatisch gegenereerde beschrijving">
            <a:extLst>
              <a:ext uri="{FF2B5EF4-FFF2-40B4-BE49-F238E27FC236}">
                <a16:creationId xmlns:a16="http://schemas.microsoft.com/office/drawing/2014/main" id="{322560D2-9A18-6248-AD00-921135FCE7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8055" t="69455" r="9608" b="15207"/>
          <a:stretch/>
        </p:blipFill>
        <p:spPr>
          <a:xfrm>
            <a:off x="111513" y="333351"/>
            <a:ext cx="1617013" cy="329516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4C0D92E5-155E-5846-9B80-BC2C9EB24A28}"/>
              </a:ext>
            </a:extLst>
          </p:cNvPr>
          <p:cNvSpPr txBox="1"/>
          <p:nvPr userDrawn="1"/>
        </p:nvSpPr>
        <p:spPr>
          <a:xfrm>
            <a:off x="111513" y="6458529"/>
            <a:ext cx="1385111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000" dirty="0">
                <a:solidFill>
                  <a:srgbClr val="2FA9E1"/>
                </a:solidFill>
                <a:latin typeface="Helvetica LT Condensed" panose="02000806050000020004" pitchFamily="2" charset="77"/>
              </a:rPr>
              <a:t>#SLS21</a:t>
            </a:r>
          </a:p>
        </p:txBody>
      </p:sp>
    </p:spTree>
    <p:extLst>
      <p:ext uri="{BB962C8B-B14F-4D97-AF65-F5344CB8AC3E}">
        <p14:creationId xmlns:p14="http://schemas.microsoft.com/office/powerpoint/2010/main" val="129453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9E70D-8164-B645-BEF2-A0A117C61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85" y="745549"/>
            <a:ext cx="11548395" cy="723782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000082"/>
                </a:solidFill>
                <a:latin typeface="Helvetica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7786B3D-4295-AF47-9F25-9AEDAA50F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8485" y="1682892"/>
            <a:ext cx="3229387" cy="4220068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>
                <a:latin typeface="Helvetica" pitchFamily="2" charset="0"/>
              </a:defRPr>
            </a:lvl1pPr>
            <a:lvl2pPr marL="457200" indent="0" algn="l">
              <a:buFontTx/>
              <a:buNone/>
              <a:defRPr sz="1800">
                <a:latin typeface="Helvetica" pitchFamily="2" charset="0"/>
              </a:defRPr>
            </a:lvl2pPr>
            <a:lvl3pPr marL="914400" indent="0" algn="l">
              <a:buFontTx/>
              <a:buNone/>
              <a:defRPr sz="1800">
                <a:latin typeface="Helvetica" pitchFamily="2" charset="0"/>
              </a:defRPr>
            </a:lvl3pPr>
            <a:lvl4pPr marL="1371600" indent="0" algn="l">
              <a:buFontTx/>
              <a:buNone/>
              <a:defRPr sz="1800">
                <a:latin typeface="Helvetica" pitchFamily="2" charset="0"/>
              </a:defRPr>
            </a:lvl4pPr>
            <a:lvl5pPr marL="1828800" indent="0" algn="l">
              <a:buFontTx/>
              <a:buNone/>
              <a:defRPr sz="1800">
                <a:latin typeface="Helvetica" pitchFamily="2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1FF49BFC-C44D-B149-B034-A3439B8CF5F3}"/>
              </a:ext>
            </a:extLst>
          </p:cNvPr>
          <p:cNvSpPr txBox="1"/>
          <p:nvPr userDrawn="1"/>
        </p:nvSpPr>
        <p:spPr>
          <a:xfrm>
            <a:off x="7459417" y="6458528"/>
            <a:ext cx="462107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Helvetica LT Condensed" panose="02000806050000020004" pitchFamily="2" charset="77"/>
              </a:rPr>
              <a:t>sustainableleaders.eu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81B5E33C-5EC7-A047-ACCB-3928AA3997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8878" y="6405638"/>
            <a:ext cx="474243" cy="329300"/>
          </a:xfrm>
          <a:prstGeom prst="rect">
            <a:avLst/>
          </a:prstGeom>
        </p:spPr>
      </p:pic>
      <p:pic>
        <p:nvPicPr>
          <p:cNvPr id="9" name="Afbeelding 8" descr="Afbeelding met tekst, persoon, kostuum, poseren&#10;&#10;Automatisch gegenereerde beschrijving">
            <a:extLst>
              <a:ext uri="{FF2B5EF4-FFF2-40B4-BE49-F238E27FC236}">
                <a16:creationId xmlns:a16="http://schemas.microsoft.com/office/drawing/2014/main" id="{2C4FD154-B450-784A-A926-0B30B7954E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8055" t="69455" r="9608" b="15207"/>
          <a:stretch/>
        </p:blipFill>
        <p:spPr>
          <a:xfrm>
            <a:off x="111513" y="333351"/>
            <a:ext cx="1617013" cy="329516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E08FE8AF-CA83-BC4B-AD21-CCE3637DBD64}"/>
              </a:ext>
            </a:extLst>
          </p:cNvPr>
          <p:cNvSpPr txBox="1"/>
          <p:nvPr userDrawn="1"/>
        </p:nvSpPr>
        <p:spPr>
          <a:xfrm>
            <a:off x="111513" y="6458529"/>
            <a:ext cx="1385111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000" dirty="0">
                <a:solidFill>
                  <a:srgbClr val="2FA9E1"/>
                </a:solidFill>
                <a:latin typeface="Helvetica LT Condensed" panose="02000806050000020004" pitchFamily="2" charset="77"/>
              </a:rPr>
              <a:t>#SLS21</a:t>
            </a:r>
          </a:p>
        </p:txBody>
      </p:sp>
    </p:spTree>
    <p:extLst>
      <p:ext uri="{BB962C8B-B14F-4D97-AF65-F5344CB8AC3E}">
        <p14:creationId xmlns:p14="http://schemas.microsoft.com/office/powerpoint/2010/main" val="305280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B3D9-5363-EA44-FEF9-D3B8CE423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E95256-6ACA-7A5E-B463-41F590614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C8BF0-C8CF-B7F3-4CFC-FC873C15F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33F53-7073-4D9B-90CE-844681AE76A5}" type="datetimeFigureOut">
              <a:rPr lang="fr-BE" smtClean="0"/>
              <a:t>13-12-22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CD8D7-75F6-A3B3-4B3C-BC62E1533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FADE5-06B7-98D4-6C84-6728DB1E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6623E-78A3-4E67-A405-A74D3C2A39A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0992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">
  <p:cSld name="1_Text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318485" y="745549"/>
            <a:ext cx="11548395" cy="7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  <a:defRPr sz="3600" b="1" i="0" u="none" strike="noStrike" cap="none">
                <a:solidFill>
                  <a:srgbClr val="00008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318485" y="1682892"/>
            <a:ext cx="11548395" cy="4220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16"/>
          <p:cNvSpPr txBox="1"/>
          <p:nvPr/>
        </p:nvSpPr>
        <p:spPr>
          <a:xfrm>
            <a:off x="7459417" y="6458528"/>
            <a:ext cx="462107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Helvetica Neue"/>
              <a:buNone/>
            </a:pPr>
            <a:r>
              <a:rPr lang="nl-BE" sz="100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sustainableleaders.eu</a:t>
            </a:r>
            <a:endParaRPr/>
          </a:p>
        </p:txBody>
      </p:sp>
      <p:pic>
        <p:nvPicPr>
          <p:cNvPr id="27" name="Google Shape;27;p16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8878" y="6405638"/>
            <a:ext cx="474243" cy="32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6" descr="Afbeelding met tekst, persoon, kostuum, poseren&#10;&#10;Automatisch gegenereerde beschrijvi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13" y="333351"/>
            <a:ext cx="1617013" cy="32951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6"/>
          <p:cNvSpPr txBox="1"/>
          <p:nvPr/>
        </p:nvSpPr>
        <p:spPr>
          <a:xfrm>
            <a:off x="111513" y="6458529"/>
            <a:ext cx="138511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A9E1"/>
              </a:buClr>
              <a:buSzPts val="1000"/>
              <a:buFont typeface="Helvetica Neue"/>
              <a:buNone/>
            </a:pPr>
            <a:r>
              <a:rPr lang="nl-BE" sz="1000">
                <a:solidFill>
                  <a:srgbClr val="2FA9E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9335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Inhoud van twee">
  <p:cSld name="4_Inhoud van twe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>
            <a:spLocks noGrp="1"/>
          </p:cNvSpPr>
          <p:nvPr>
            <p:ph type="title"/>
          </p:nvPr>
        </p:nvSpPr>
        <p:spPr>
          <a:xfrm>
            <a:off x="318485" y="745549"/>
            <a:ext cx="11548395" cy="7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  <a:defRPr sz="3600" b="1" i="0" u="none" strike="noStrike" cap="none">
                <a:solidFill>
                  <a:srgbClr val="00008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318485" y="1682892"/>
            <a:ext cx="3229387" cy="4220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20"/>
          <p:cNvSpPr txBox="1"/>
          <p:nvPr/>
        </p:nvSpPr>
        <p:spPr>
          <a:xfrm>
            <a:off x="7459417" y="6458528"/>
            <a:ext cx="462107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Helvetica Neue"/>
              <a:buNone/>
            </a:pPr>
            <a:r>
              <a:rPr lang="nl-BE" sz="100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sustainableleaders.eu</a:t>
            </a:r>
            <a:endParaRPr/>
          </a:p>
        </p:txBody>
      </p:sp>
      <p:pic>
        <p:nvPicPr>
          <p:cNvPr id="48" name="Google Shape;48;p20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8878" y="6405638"/>
            <a:ext cx="474243" cy="32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20" descr="Afbeelding met tekst, persoon, kostuum, poseren&#10;&#10;Automatisch gegenereerde beschrijvi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13" y="333351"/>
            <a:ext cx="1617013" cy="329516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20"/>
          <p:cNvSpPr txBox="1"/>
          <p:nvPr/>
        </p:nvSpPr>
        <p:spPr>
          <a:xfrm>
            <a:off x="111513" y="6458529"/>
            <a:ext cx="138511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A9E1"/>
              </a:buClr>
              <a:buSzPts val="1000"/>
              <a:buFont typeface="Helvetica Neue"/>
              <a:buNone/>
            </a:pPr>
            <a:r>
              <a:rPr lang="nl-BE" sz="1000">
                <a:solidFill>
                  <a:srgbClr val="2FA9E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50894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-GB" smtClean="0"/>
              <a:pPr algn="r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69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-GB" smtClean="0"/>
              <a:pPr algn="r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34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9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comments" Target="../comments/comment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11" Type="http://schemas.openxmlformats.org/officeDocument/2006/relationships/comments" Target="../comments/comment2.xml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1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13" Type="http://schemas.openxmlformats.org/officeDocument/2006/relationships/image" Target="../media/image85.png"/><Relationship Id="rId3" Type="http://schemas.openxmlformats.org/officeDocument/2006/relationships/image" Target="../media/image75.jp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jp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jpg"/><Relationship Id="rId14" Type="http://schemas.openxmlformats.org/officeDocument/2006/relationships/image" Target="../media/image8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5" Type="http://schemas.openxmlformats.org/officeDocument/2006/relationships/image" Target="../media/image73.jpg"/><Relationship Id="rId4" Type="http://schemas.openxmlformats.org/officeDocument/2006/relationships/image" Target="../media/image89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5" Type="http://schemas.openxmlformats.org/officeDocument/2006/relationships/image" Target="../media/image73.jpg"/><Relationship Id="rId4" Type="http://schemas.openxmlformats.org/officeDocument/2006/relationships/image" Target="../media/image89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 with low confidence">
            <a:extLst>
              <a:ext uri="{FF2B5EF4-FFF2-40B4-BE49-F238E27FC236}">
                <a16:creationId xmlns:a16="http://schemas.microsoft.com/office/drawing/2014/main" id="{D591B947-47BE-FD6A-DDF5-FD16E9E3E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38" y="1912380"/>
            <a:ext cx="5027275" cy="2278435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737BBF2-F3BD-1134-3721-CBA8E84B23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8398644" y="2465831"/>
            <a:ext cx="1369588" cy="1108967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2961752D-0A18-2199-3A9D-275F5968C4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48" t="64801" r="26723" b="21205"/>
          <a:stretch/>
        </p:blipFill>
        <p:spPr>
          <a:xfrm>
            <a:off x="6191250" y="2732760"/>
            <a:ext cx="2079057" cy="63767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B029134-C5B0-69D1-969E-B71FD1B548CD}"/>
              </a:ext>
            </a:extLst>
          </p:cNvPr>
          <p:cNvCxnSpPr/>
          <p:nvPr/>
        </p:nvCxnSpPr>
        <p:spPr>
          <a:xfrm>
            <a:off x="5950590" y="2625335"/>
            <a:ext cx="0" cy="8662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X:\Communication\logos and design\CEC LOGO (Nov 2016) - to use\Web\CEC logo social media format.png">
            <a:extLst>
              <a:ext uri="{FF2B5EF4-FFF2-40B4-BE49-F238E27FC236}">
                <a16:creationId xmlns:a16="http://schemas.microsoft.com/office/drawing/2014/main" id="{A93B6316-283B-3B87-921E-4AEC1BA76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208" y="5196913"/>
            <a:ext cx="1385583" cy="78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1CF8DB-8D97-5732-D461-4A9B784BE35C}"/>
              </a:ext>
            </a:extLst>
          </p:cNvPr>
          <p:cNvSpPr txBox="1"/>
          <p:nvPr/>
        </p:nvSpPr>
        <p:spPr>
          <a:xfrm>
            <a:off x="5500173" y="4842444"/>
            <a:ext cx="161500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An initiative by</a:t>
            </a:r>
          </a:p>
        </p:txBody>
      </p:sp>
    </p:spTree>
    <p:extLst>
      <p:ext uri="{BB962C8B-B14F-4D97-AF65-F5344CB8AC3E}">
        <p14:creationId xmlns:p14="http://schemas.microsoft.com/office/powerpoint/2010/main" val="1347178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D6D24-D0B0-9B49-BFF7-89DDC10A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6079"/>
            <a:ext cx="10515600" cy="345441"/>
          </a:xfrm>
        </p:spPr>
        <p:txBody>
          <a:bodyPr/>
          <a:lstStyle/>
          <a:p>
            <a:r>
              <a:rPr lang="nl-BE" sz="1600" dirty="0"/>
              <a:t>Creating sustainable and attractive workplaces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11069D-ADBA-2C40-A22B-EA5817813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3751"/>
            <a:ext cx="10515600" cy="1951369"/>
          </a:xfrm>
        </p:spPr>
        <p:txBody>
          <a:bodyPr>
            <a:noAutofit/>
          </a:bodyPr>
          <a:lstStyle/>
          <a:p>
            <a:r>
              <a:rPr lang="nl-BE" sz="6600" dirty="0"/>
              <a:t>Sustainable Leaders’</a:t>
            </a:r>
          </a:p>
          <a:p>
            <a:r>
              <a:rPr lang="nl-BE" sz="6600" dirty="0"/>
              <a:t>Summit 2022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FF6B483-817D-4A8F-F697-6D2BAA4B75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6A4D79-21AD-C09A-FCBB-CB047D623680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841EC2-8879-7FBA-5692-F666150B78D2}"/>
              </a:ext>
            </a:extLst>
          </p:cNvPr>
          <p:cNvSpPr txBox="1"/>
          <p:nvPr/>
        </p:nvSpPr>
        <p:spPr>
          <a:xfrm>
            <a:off x="10240532" y="6473881"/>
            <a:ext cx="17471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</p:spTree>
    <p:extLst>
      <p:ext uri="{BB962C8B-B14F-4D97-AF65-F5344CB8AC3E}">
        <p14:creationId xmlns:p14="http://schemas.microsoft.com/office/powerpoint/2010/main" val="61043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D6D24-D0B0-9B49-BFF7-89DDC10A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1689"/>
            <a:ext cx="10515600" cy="345441"/>
          </a:xfrm>
        </p:spPr>
        <p:txBody>
          <a:bodyPr/>
          <a:lstStyle/>
          <a:p>
            <a:r>
              <a:rPr lang="nl-BE" sz="1600" dirty="0"/>
              <a:t>Creating sustainable and attractive workplaces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11069D-ADBA-2C40-A22B-EA5817813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3741"/>
            <a:ext cx="10515600" cy="1951369"/>
          </a:xfrm>
        </p:spPr>
        <p:txBody>
          <a:bodyPr>
            <a:noAutofit/>
          </a:bodyPr>
          <a:lstStyle/>
          <a:p>
            <a:r>
              <a:rPr lang="nl-BE" sz="4400" dirty="0"/>
              <a:t>Welcome</a:t>
            </a:r>
            <a:br>
              <a:rPr lang="nl-BE" sz="4400" dirty="0"/>
            </a:br>
            <a:br>
              <a:rPr lang="nl-BE" sz="3200" dirty="0"/>
            </a:br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Maxime Legrand </a:t>
            </a: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r>
              <a:rPr lang="nl-BE" sz="2000" dirty="0">
                <a:solidFill>
                  <a:srgbClr val="E11C84"/>
                </a:solidFill>
                <a:latin typeface="Helvetica" pitchFamily="34" charset="0"/>
              </a:rPr>
              <a:t>President of CEC European Managers</a:t>
            </a: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CCEFAA38-C261-9440-87A3-1232D2D333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C1621C-96EE-F52F-6B85-D04789CEC6E5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B1E86A-3DC0-0EB2-82FB-723303F6A208}"/>
              </a:ext>
            </a:extLst>
          </p:cNvPr>
          <p:cNvSpPr txBox="1"/>
          <p:nvPr/>
        </p:nvSpPr>
        <p:spPr>
          <a:xfrm>
            <a:off x="10240532" y="6473881"/>
            <a:ext cx="17471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</p:spTree>
    <p:extLst>
      <p:ext uri="{BB962C8B-B14F-4D97-AF65-F5344CB8AC3E}">
        <p14:creationId xmlns:p14="http://schemas.microsoft.com/office/powerpoint/2010/main" val="4081154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"/>
          <p:cNvSpPr txBox="1">
            <a:spLocks noGrp="1"/>
          </p:cNvSpPr>
          <p:nvPr>
            <p:ph type="title"/>
          </p:nvPr>
        </p:nvSpPr>
        <p:spPr>
          <a:xfrm>
            <a:off x="838200" y="1121689"/>
            <a:ext cx="10515600" cy="34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nl-BE" sz="1600"/>
              <a:t>Creating sustainable and attractive workplaces</a:t>
            </a:r>
            <a:endParaRPr/>
          </a:p>
        </p:txBody>
      </p:sp>
      <p:sp>
        <p:nvSpPr>
          <p:cNvPr id="70" name="Google Shape;70;p4"/>
          <p:cNvSpPr txBox="1">
            <a:spLocks noGrp="1"/>
          </p:cNvSpPr>
          <p:nvPr>
            <p:ph type="body" idx="1"/>
          </p:nvPr>
        </p:nvSpPr>
        <p:spPr>
          <a:xfrm>
            <a:off x="838200" y="1803741"/>
            <a:ext cx="10515600" cy="1951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</a:pPr>
            <a:endParaRPr sz="44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</a:pPr>
            <a:r>
              <a:rPr lang="nl-BE" sz="4400"/>
              <a:t>Sustainable Leadership and the </a:t>
            </a:r>
            <a:endParaRPr sz="44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</a:pPr>
            <a:r>
              <a:rPr lang="nl-BE" sz="4400"/>
              <a:t>Future-Fit Organisation</a:t>
            </a:r>
            <a:br>
              <a:rPr lang="nl-BE" sz="4400"/>
            </a:br>
            <a:br>
              <a:rPr lang="nl-BE" sz="3200"/>
            </a:br>
            <a:r>
              <a:rPr lang="nl-BE" sz="2400">
                <a:solidFill>
                  <a:srgbClr val="E11C8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Jacob Mayne</a:t>
            </a:r>
            <a:br>
              <a:rPr lang="nl-BE" sz="2400">
                <a:solidFill>
                  <a:srgbClr val="E11C84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lang="nl-BE" sz="2400">
                <a:solidFill>
                  <a:srgbClr val="E11C84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nl-BE" sz="2000">
                <a:solidFill>
                  <a:srgbClr val="E11C8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Managing Partner</a:t>
            </a:r>
            <a:endParaRPr sz="2000">
              <a:solidFill>
                <a:srgbClr val="E11C84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</a:pPr>
            <a:r>
              <a:rPr lang="nl-BE" sz="2000">
                <a:solidFill>
                  <a:srgbClr val="E11C8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</a:t>
            </a:r>
            <a:r>
              <a:rPr lang="nl-BE" sz="2000">
                <a:solidFill>
                  <a:srgbClr val="E11C84"/>
                </a:solidFill>
              </a:rPr>
              <a:t>EW</a:t>
            </a:r>
            <a:r>
              <a:rPr lang="nl-BE" sz="2000">
                <a:solidFill>
                  <a:srgbClr val="E11C8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</a:t>
            </a:r>
            <a:r>
              <a:rPr lang="nl-BE" sz="2000">
                <a:solidFill>
                  <a:srgbClr val="E11C84"/>
                </a:solidFill>
              </a:rPr>
              <a:t>NGLES</a:t>
            </a:r>
            <a:br>
              <a:rPr lang="nl-BE" sz="2400">
                <a:solidFill>
                  <a:srgbClr val="E11C84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2400">
              <a:solidFill>
                <a:srgbClr val="E11C84"/>
              </a:solidFill>
            </a:endParaRPr>
          </a:p>
        </p:txBody>
      </p:sp>
      <p:pic>
        <p:nvPicPr>
          <p:cNvPr id="71" name="Google Shape;71;p4" descr="Logo, company nam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4"/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  <p:sp>
        <p:nvSpPr>
          <p:cNvPr id="73" name="Google Shape;73;p4"/>
          <p:cNvSpPr txBox="1"/>
          <p:nvPr/>
        </p:nvSpPr>
        <p:spPr>
          <a:xfrm>
            <a:off x="10240532" y="6473881"/>
            <a:ext cx="1747194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sustainableleaders.eu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9a2f8ffa79_0_17"/>
          <p:cNvSpPr txBox="1">
            <a:spLocks noGrp="1"/>
          </p:cNvSpPr>
          <p:nvPr>
            <p:ph type="title"/>
          </p:nvPr>
        </p:nvSpPr>
        <p:spPr>
          <a:xfrm>
            <a:off x="394675" y="821750"/>
            <a:ext cx="111525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/>
              <a:t>An urgent global need for Sustainable Leadership</a:t>
            </a:r>
            <a:endParaRPr/>
          </a:p>
        </p:txBody>
      </p:sp>
      <p:pic>
        <p:nvPicPr>
          <p:cNvPr id="79" name="Google Shape;79;g19a2f8ffa79_0_17" descr="Logo, company nam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4327" y="6367394"/>
            <a:ext cx="503346" cy="40756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19a2f8ffa79_0_17"/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  <p:pic>
        <p:nvPicPr>
          <p:cNvPr id="81" name="Google Shape;81;g19a2f8ffa79_0_17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948" y="2802000"/>
            <a:ext cx="2884269" cy="16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g19a2f8ffa79_0_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4275" y="1545650"/>
            <a:ext cx="8584092" cy="450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g17f3f155ac7_1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933" y="76200"/>
            <a:ext cx="11776468" cy="66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7f3f155ac7_1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9950" y="3124200"/>
            <a:ext cx="5038751" cy="282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>
            <a:spLocks noGrp="1"/>
          </p:cNvSpPr>
          <p:nvPr>
            <p:ph type="title"/>
          </p:nvPr>
        </p:nvSpPr>
        <p:spPr>
          <a:xfrm>
            <a:off x="318479" y="669350"/>
            <a:ext cx="6849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/>
              <a:t>The “leadership gap” </a:t>
            </a:r>
            <a:br>
              <a:rPr lang="nl-BE"/>
            </a:br>
            <a:r>
              <a:rPr lang="nl-BE"/>
              <a:t>between ambition and reality </a:t>
            </a:r>
            <a:endParaRPr/>
          </a:p>
        </p:txBody>
      </p:sp>
      <p:sp>
        <p:nvSpPr>
          <p:cNvPr id="95" name="Google Shape;95;p5"/>
          <p:cNvSpPr/>
          <p:nvPr/>
        </p:nvSpPr>
        <p:spPr>
          <a:xfrm>
            <a:off x="7286625" y="0"/>
            <a:ext cx="4905375" cy="6858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5" descr="Logo, company nam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5"/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body" idx="1"/>
          </p:nvPr>
        </p:nvSpPr>
        <p:spPr>
          <a:xfrm>
            <a:off x="405626" y="1661881"/>
            <a:ext cx="6538200" cy="46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70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l-BE" b="1"/>
              <a:t>Ambition </a:t>
            </a:r>
            <a:r>
              <a:rPr lang="nl-BE"/>
              <a:t>for more sustainable actions is growing 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l-BE"/>
              <a:t>But </a:t>
            </a:r>
            <a:r>
              <a:rPr lang="nl-BE" b="1"/>
              <a:t>systemic sustainability challenges</a:t>
            </a:r>
            <a:r>
              <a:rPr lang="nl-BE"/>
              <a:t> are insufficiently addressed in daily work of managers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l-BE"/>
              <a:t>Majority of managers in the EU today are</a:t>
            </a:r>
            <a:r>
              <a:rPr lang="nl-BE" b="1"/>
              <a:t> untrained </a:t>
            </a:r>
            <a:r>
              <a:rPr lang="nl-BE"/>
              <a:t>in sustainability and </a:t>
            </a:r>
            <a:r>
              <a:rPr lang="nl-BE" b="1"/>
              <a:t>ill-equipped </a:t>
            </a:r>
            <a:br>
              <a:rPr lang="nl-BE" b="1"/>
            </a:br>
            <a:r>
              <a:rPr lang="nl-BE"/>
              <a:t>to transform organizations and workplaces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l-BE" b="1"/>
              <a:t>Embarking managers on the Transition </a:t>
            </a:r>
            <a:r>
              <a:rPr lang="nl-BE"/>
              <a:t>can unleash great potential to reinvent business models 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200"/>
              <a:t>           </a:t>
            </a:r>
            <a:r>
              <a:rPr lang="nl-BE" sz="1400"/>
              <a:t>(CEC EM Research report: Sustainable Leadership In Europe, 2020)</a:t>
            </a:r>
            <a:endParaRPr sz="1400"/>
          </a:p>
        </p:txBody>
      </p:sp>
      <p:pic>
        <p:nvPicPr>
          <p:cNvPr id="99" name="Google Shape;99;p5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450" y="2588525"/>
            <a:ext cx="1839725" cy="130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5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2840" y="2515938"/>
            <a:ext cx="1463000" cy="144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5"/>
          <p:cNvSpPr txBox="1">
            <a:spLocks noGrp="1"/>
          </p:cNvSpPr>
          <p:nvPr>
            <p:ph type="title"/>
          </p:nvPr>
        </p:nvSpPr>
        <p:spPr>
          <a:xfrm>
            <a:off x="7443510" y="1864625"/>
            <a:ext cx="1839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 sz="2500">
                <a:solidFill>
                  <a:schemeClr val="lt1"/>
                </a:solidFill>
              </a:rPr>
              <a:t>Ambition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102" name="Google Shape;102;p5"/>
          <p:cNvSpPr txBox="1">
            <a:spLocks noGrp="1"/>
          </p:cNvSpPr>
          <p:nvPr>
            <p:ph type="title"/>
          </p:nvPr>
        </p:nvSpPr>
        <p:spPr>
          <a:xfrm>
            <a:off x="10362848" y="1864625"/>
            <a:ext cx="1839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 sz="2500">
                <a:solidFill>
                  <a:schemeClr val="lt1"/>
                </a:solidFill>
              </a:rPr>
              <a:t>Reality</a:t>
            </a:r>
            <a:endParaRPr sz="2500">
              <a:solidFill>
                <a:schemeClr val="lt1"/>
              </a:solidFill>
            </a:endParaRPr>
          </a:p>
        </p:txBody>
      </p:sp>
      <p:pic>
        <p:nvPicPr>
          <p:cNvPr id="103" name="Google Shape;103;p5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5400000">
            <a:off x="6619438" y="2288887"/>
            <a:ext cx="6057800" cy="177117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5"/>
          <p:cNvSpPr txBox="1">
            <a:spLocks noGrp="1"/>
          </p:cNvSpPr>
          <p:nvPr>
            <p:ph type="title"/>
          </p:nvPr>
        </p:nvSpPr>
        <p:spPr>
          <a:xfrm>
            <a:off x="8802951" y="4357625"/>
            <a:ext cx="24177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 sz="2100">
                <a:solidFill>
                  <a:schemeClr val="lt1"/>
                </a:solidFill>
              </a:rPr>
              <a:t>Urgent need for: </a:t>
            </a:r>
            <a:endParaRPr sz="2100">
              <a:solidFill>
                <a:schemeClr val="lt1"/>
              </a:solidFill>
            </a:endParaRPr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-"/>
            </a:pPr>
            <a:r>
              <a:rPr lang="nl-BE" sz="2100">
                <a:solidFill>
                  <a:schemeClr val="lt1"/>
                </a:solidFill>
              </a:rPr>
              <a:t>knowledge</a:t>
            </a:r>
            <a:endParaRPr sz="2100">
              <a:solidFill>
                <a:schemeClr val="lt1"/>
              </a:solidFill>
            </a:endParaRPr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-"/>
            </a:pPr>
            <a:r>
              <a:rPr lang="nl-BE" sz="2100">
                <a:solidFill>
                  <a:schemeClr val="lt1"/>
                </a:solidFill>
              </a:rPr>
              <a:t>skills</a:t>
            </a:r>
            <a:endParaRPr sz="2100">
              <a:solidFill>
                <a:schemeClr val="lt1"/>
              </a:solidFill>
            </a:endParaRPr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-"/>
            </a:pPr>
            <a:r>
              <a:rPr lang="nl-BE" sz="2100">
                <a:solidFill>
                  <a:schemeClr val="lt1"/>
                </a:solidFill>
              </a:rPr>
              <a:t>support</a:t>
            </a:r>
            <a:endParaRPr sz="2100">
              <a:solidFill>
                <a:schemeClr val="lt1"/>
              </a:solidFill>
            </a:endParaRPr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-"/>
            </a:pPr>
            <a:r>
              <a:rPr lang="nl-BE" sz="2100">
                <a:solidFill>
                  <a:schemeClr val="lt1"/>
                </a:solidFill>
              </a:rPr>
              <a:t>incentives</a:t>
            </a:r>
            <a:endParaRPr sz="2100">
              <a:solidFill>
                <a:schemeClr val="lt1"/>
              </a:solidFill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8534150" y="-178575"/>
            <a:ext cx="3757320" cy="2241648"/>
          </a:xfrm>
          <a:prstGeom prst="irregularSeal1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rgbClr val="EB1E95"/>
                </a:solidFill>
              </a:rPr>
              <a:t>Only 18% of EU company managers have had training in sustainability </a:t>
            </a:r>
            <a:endParaRPr>
              <a:solidFill>
                <a:srgbClr val="EB1E9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74f3866bf3_0_0"/>
          <p:cNvSpPr txBox="1">
            <a:spLocks noGrp="1"/>
          </p:cNvSpPr>
          <p:nvPr>
            <p:ph type="title"/>
          </p:nvPr>
        </p:nvSpPr>
        <p:spPr>
          <a:xfrm>
            <a:off x="318485" y="745549"/>
            <a:ext cx="115485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/>
              <a:t>Sustainable Leadership Development Model </a:t>
            </a:r>
            <a:endParaRPr/>
          </a:p>
        </p:txBody>
      </p:sp>
      <p:pic>
        <p:nvPicPr>
          <p:cNvPr id="111" name="Google Shape;111;g174f3866bf3_0_0" descr="Logo, company nam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4327" y="6367394"/>
            <a:ext cx="503346" cy="40756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174f3866bf3_0_0"/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  <p:pic>
        <p:nvPicPr>
          <p:cNvPr id="113" name="Google Shape;113;g174f3866bf3_0_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950" y="1468424"/>
            <a:ext cx="11990850" cy="455876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174f3866bf3_0_0"/>
          <p:cNvSpPr txBox="1"/>
          <p:nvPr/>
        </p:nvSpPr>
        <p:spPr>
          <a:xfrm>
            <a:off x="1660550" y="1638700"/>
            <a:ext cx="8477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7f3f155ac7_1_14"/>
          <p:cNvSpPr txBox="1">
            <a:spLocks noGrp="1"/>
          </p:cNvSpPr>
          <p:nvPr>
            <p:ph type="title"/>
          </p:nvPr>
        </p:nvSpPr>
        <p:spPr>
          <a:xfrm>
            <a:off x="1690085" y="212149"/>
            <a:ext cx="11548500" cy="72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Sustainable Leaders Development Programme</a:t>
            </a:r>
            <a:br>
              <a:rPr lang="nl-BE"/>
            </a:br>
            <a:r>
              <a:rPr lang="nl-BE" i="1">
                <a:solidFill>
                  <a:srgbClr val="FF9900"/>
                </a:solidFill>
              </a:rPr>
              <a:t>3 half-day webinars to lay the Foundation </a:t>
            </a:r>
            <a:endParaRPr i="1">
              <a:solidFill>
                <a:srgbClr val="FF9900"/>
              </a:solidFill>
            </a:endParaRPr>
          </a:p>
        </p:txBody>
      </p:sp>
      <p:sp>
        <p:nvSpPr>
          <p:cNvPr id="121" name="Google Shape;121;g17f3f155ac7_1_14"/>
          <p:cNvSpPr/>
          <p:nvPr/>
        </p:nvSpPr>
        <p:spPr>
          <a:xfrm>
            <a:off x="2259350" y="3045851"/>
            <a:ext cx="2160000" cy="321685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My leadership story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Why conventional leadership is not enough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EU managers study</a:t>
            </a:r>
            <a:br>
              <a:rPr lang="nl-BE" sz="1600" dirty="0"/>
            </a:br>
            <a:r>
              <a:rPr lang="nl-BE" sz="1600" dirty="0"/>
              <a:t>- Model’s 5 dimensions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Real-life examples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Redefining business success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22;g17f3f155ac7_1_14"/>
          <p:cNvSpPr/>
          <p:nvPr/>
        </p:nvSpPr>
        <p:spPr>
          <a:xfrm>
            <a:off x="7593350" y="2960125"/>
            <a:ext cx="2282400" cy="3302576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Emergent change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Adoption of innovation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Leading transitions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Crossing the desert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Milk &amp; honey for allies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Realities of pioneering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Pitching to first followers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Starting from convictions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23;g17f3f155ac7_1_14"/>
          <p:cNvSpPr/>
          <p:nvPr/>
        </p:nvSpPr>
        <p:spPr>
          <a:xfrm>
            <a:off x="4926350" y="2960123"/>
            <a:ext cx="2211900" cy="3302578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Global overshoot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Planetary boundaries &amp; doughnut economics</a:t>
            </a:r>
            <a:br>
              <a:rPr lang="nl-BE" sz="1600" dirty="0"/>
            </a:br>
            <a:r>
              <a:rPr lang="nl-BE" sz="1600" dirty="0">
                <a:solidFill>
                  <a:schemeClr val="dk1"/>
                </a:solidFill>
              </a:rPr>
              <a:t>- Systems &amp; ecosystems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SDG’s as the global positive impact roadmap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dirty="0"/>
              <a:t>- Materiality in your company’s value chain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24;g17f3f155ac7_1_14"/>
          <p:cNvSpPr/>
          <p:nvPr/>
        </p:nvSpPr>
        <p:spPr>
          <a:xfrm>
            <a:off x="2259350" y="1893800"/>
            <a:ext cx="2160000" cy="1066325"/>
          </a:xfrm>
          <a:prstGeom prst="rect">
            <a:avLst/>
          </a:prstGeom>
          <a:solidFill>
            <a:srgbClr val="2FA9E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b="1">
                <a:solidFill>
                  <a:schemeClr val="lt1"/>
                </a:solidFill>
              </a:rPr>
              <a:t>Sustainable Leaders Development Model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5" name="Google Shape;125;g17f3f155ac7_1_14"/>
          <p:cNvSpPr/>
          <p:nvPr/>
        </p:nvSpPr>
        <p:spPr>
          <a:xfrm>
            <a:off x="7593350" y="1893800"/>
            <a:ext cx="2282400" cy="1066323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b="1">
                <a:solidFill>
                  <a:schemeClr val="lt1"/>
                </a:solidFill>
              </a:rPr>
              <a:t>Keys for Embarking People on Transition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6" name="Google Shape;126;g17f3f155ac7_1_14"/>
          <p:cNvSpPr/>
          <p:nvPr/>
        </p:nvSpPr>
        <p:spPr>
          <a:xfrm>
            <a:off x="4926350" y="1893801"/>
            <a:ext cx="2211900" cy="1066324"/>
          </a:xfrm>
          <a:prstGeom prst="rect">
            <a:avLst/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BE" b="1">
                <a:solidFill>
                  <a:schemeClr val="lt1"/>
                </a:solidFill>
              </a:rPr>
              <a:t>Sustainability Knowledge </a:t>
            </a:r>
            <a:br>
              <a:rPr lang="nl-BE" b="1">
                <a:solidFill>
                  <a:schemeClr val="lt1"/>
                </a:solidFill>
              </a:rPr>
            </a:br>
            <a:r>
              <a:rPr lang="nl-BE" b="1">
                <a:solidFill>
                  <a:schemeClr val="lt1"/>
                </a:solidFill>
              </a:rPr>
              <a:t>for Business </a:t>
            </a:r>
            <a:endParaRPr/>
          </a:p>
        </p:txBody>
      </p:sp>
      <p:sp>
        <p:nvSpPr>
          <p:cNvPr id="127" name="Google Shape;127;g17f3f155ac7_1_14"/>
          <p:cNvSpPr txBox="1"/>
          <p:nvPr/>
        </p:nvSpPr>
        <p:spPr>
          <a:xfrm>
            <a:off x="2706950" y="1510651"/>
            <a:ext cx="126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b="1" dirty="0">
                <a:solidFill>
                  <a:srgbClr val="2FA9E1"/>
                </a:solidFill>
              </a:rPr>
              <a:t>Webinar 1</a:t>
            </a:r>
            <a:endParaRPr b="1" dirty="0">
              <a:solidFill>
                <a:srgbClr val="2FA9E1"/>
              </a:solidFill>
            </a:endParaRPr>
          </a:p>
        </p:txBody>
      </p:sp>
      <p:sp>
        <p:nvSpPr>
          <p:cNvPr id="128" name="Google Shape;128;g17f3f155ac7_1_14"/>
          <p:cNvSpPr txBox="1"/>
          <p:nvPr/>
        </p:nvSpPr>
        <p:spPr>
          <a:xfrm>
            <a:off x="5399900" y="1510651"/>
            <a:ext cx="126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b="1">
                <a:solidFill>
                  <a:srgbClr val="38761D"/>
                </a:solidFill>
              </a:rPr>
              <a:t>Webinar 2</a:t>
            </a:r>
            <a:endParaRPr b="1">
              <a:solidFill>
                <a:srgbClr val="38761D"/>
              </a:solidFill>
            </a:endParaRPr>
          </a:p>
        </p:txBody>
      </p:sp>
      <p:sp>
        <p:nvSpPr>
          <p:cNvPr id="129" name="Google Shape;129;g17f3f155ac7_1_14"/>
          <p:cNvSpPr txBox="1"/>
          <p:nvPr/>
        </p:nvSpPr>
        <p:spPr>
          <a:xfrm>
            <a:off x="8102150" y="1510651"/>
            <a:ext cx="126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b="1">
                <a:solidFill>
                  <a:schemeClr val="accent2"/>
                </a:solidFill>
              </a:rPr>
              <a:t>Webinar 3</a:t>
            </a:r>
            <a:endParaRPr b="1">
              <a:solidFill>
                <a:schemeClr val="accent2"/>
              </a:solidFill>
            </a:endParaRPr>
          </a:p>
        </p:txBody>
      </p:sp>
      <p:sp>
        <p:nvSpPr>
          <p:cNvPr id="12" name="Google Shape;213;g17f2145193c_0_0">
            <a:extLst>
              <a:ext uri="{FF2B5EF4-FFF2-40B4-BE49-F238E27FC236}">
                <a16:creationId xmlns:a16="http://schemas.microsoft.com/office/drawing/2014/main" id="{56564A78-7366-A343-9F5A-B3A27813970C}"/>
              </a:ext>
            </a:extLst>
          </p:cNvPr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g1a00ee8e312_0_7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400" y="852575"/>
            <a:ext cx="9674325" cy="53961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3;g17f2145193c_0_0">
            <a:extLst>
              <a:ext uri="{FF2B5EF4-FFF2-40B4-BE49-F238E27FC236}">
                <a16:creationId xmlns:a16="http://schemas.microsoft.com/office/drawing/2014/main" id="{1A872D7B-CAFF-4A41-8CD4-12482FF2B4F4}"/>
              </a:ext>
            </a:extLst>
          </p:cNvPr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9fb2d4502e_0_170"/>
          <p:cNvSpPr txBox="1">
            <a:spLocks noGrp="1"/>
          </p:cNvSpPr>
          <p:nvPr>
            <p:ph type="title"/>
          </p:nvPr>
        </p:nvSpPr>
        <p:spPr>
          <a:xfrm>
            <a:off x="1690085" y="212149"/>
            <a:ext cx="11548500" cy="72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Sustainable Leaders Development Programme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i="1">
                <a:solidFill>
                  <a:schemeClr val="accent2"/>
                </a:solidFill>
              </a:rPr>
              <a:t>3-day Residential Co-construction Workshop</a:t>
            </a:r>
            <a:endParaRPr i="1">
              <a:solidFill>
                <a:schemeClr val="accent2"/>
              </a:solidFill>
            </a:endParaRPr>
          </a:p>
        </p:txBody>
      </p:sp>
      <p:sp>
        <p:nvSpPr>
          <p:cNvPr id="136" name="Google Shape;136;g19fb2d4502e_0_170"/>
          <p:cNvSpPr txBox="1">
            <a:spLocks noGrp="1"/>
          </p:cNvSpPr>
          <p:nvPr>
            <p:ph type="body" idx="1"/>
          </p:nvPr>
        </p:nvSpPr>
        <p:spPr>
          <a:xfrm>
            <a:off x="318485" y="1682892"/>
            <a:ext cx="3229500" cy="4220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7" name="Google Shape;137;g19fb2d4502e_0_17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633" y="1707583"/>
            <a:ext cx="5679367" cy="3595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19fb2d4502e_0_17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8200" y="2485382"/>
            <a:ext cx="5413000" cy="402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19fb2d4502e_0_170"/>
          <p:cNvSpPr/>
          <p:nvPr/>
        </p:nvSpPr>
        <p:spPr>
          <a:xfrm>
            <a:off x="4748733" y="4935500"/>
            <a:ext cx="1347300" cy="451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19fb2d4502e_0_170"/>
          <p:cNvSpPr/>
          <p:nvPr/>
        </p:nvSpPr>
        <p:spPr>
          <a:xfrm>
            <a:off x="0" y="1631400"/>
            <a:ext cx="3334800" cy="451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13;g17f2145193c_0_0">
            <a:extLst>
              <a:ext uri="{FF2B5EF4-FFF2-40B4-BE49-F238E27FC236}">
                <a16:creationId xmlns:a16="http://schemas.microsoft.com/office/drawing/2014/main" id="{9D16E087-2466-C54C-B9F1-064E823C82FF}"/>
              </a:ext>
            </a:extLst>
          </p:cNvPr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>
            <a:spLocks noGrp="1"/>
          </p:cNvSpPr>
          <p:nvPr>
            <p:ph type="title"/>
          </p:nvPr>
        </p:nvSpPr>
        <p:spPr>
          <a:xfrm>
            <a:off x="970416" y="745549"/>
            <a:ext cx="115485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 dirty="0"/>
              <a:t>Participants’ feedback </a:t>
            </a:r>
            <a:endParaRPr dirty="0"/>
          </a:p>
        </p:txBody>
      </p:sp>
      <p:pic>
        <p:nvPicPr>
          <p:cNvPr id="152" name="Google Shape;152;p6" descr="Logo, company nam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6"/>
          <p:cNvSpPr txBox="1"/>
          <p:nvPr/>
        </p:nvSpPr>
        <p:spPr>
          <a:xfrm>
            <a:off x="124940" y="6440370"/>
            <a:ext cx="939114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  <p:sp>
        <p:nvSpPr>
          <p:cNvPr id="154" name="Google Shape;154;p6"/>
          <p:cNvSpPr/>
          <p:nvPr/>
        </p:nvSpPr>
        <p:spPr>
          <a:xfrm flipH="1">
            <a:off x="708068" y="2176385"/>
            <a:ext cx="3110400" cy="2360100"/>
          </a:xfrm>
          <a:prstGeom prst="wedgeEllipseCallout">
            <a:avLst>
              <a:gd name="adj1" fmla="val -68281"/>
              <a:gd name="adj2" fmla="val 65140"/>
            </a:avLst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/>
          <p:nvPr/>
        </p:nvSpPr>
        <p:spPr>
          <a:xfrm rot="190" flipH="1">
            <a:off x="3792719" y="2579255"/>
            <a:ext cx="5424600" cy="2733600"/>
          </a:xfrm>
          <a:prstGeom prst="cloudCallout">
            <a:avLst>
              <a:gd name="adj1" fmla="val -48835"/>
              <a:gd name="adj2" fmla="val 44627"/>
            </a:avLst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nl-BE" sz="2000" b="1" i="0" u="none" strike="noStrike" cap="none" dirty="0">
                <a:solidFill>
                  <a:srgbClr val="EB1E9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nl-BE" sz="2000" b="1" dirty="0">
                <a:solidFill>
                  <a:srgbClr val="EB1E95"/>
                </a:solidFill>
              </a:rPr>
              <a:t>Beyond my expectations!</a:t>
            </a:r>
            <a:endParaRPr sz="2000" b="1" dirty="0">
              <a:solidFill>
                <a:srgbClr val="EB1E9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nl-BE" sz="2000" b="1" dirty="0">
                <a:solidFill>
                  <a:srgbClr val="EB1E95"/>
                </a:solidFill>
              </a:rPr>
              <a:t>High-quality facilitation and exceptional positive energy.</a:t>
            </a:r>
            <a:r>
              <a:rPr lang="nl-BE" sz="2000" b="1" i="0" u="none" strike="noStrike" cap="none" dirty="0">
                <a:solidFill>
                  <a:srgbClr val="EB1E9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 b="0" i="0" u="none" strike="noStrike" cap="none" dirty="0">
              <a:solidFill>
                <a:srgbClr val="EB1E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7688443" y="3885510"/>
            <a:ext cx="3863100" cy="2417700"/>
          </a:xfrm>
          <a:prstGeom prst="cloudCallout">
            <a:avLst>
              <a:gd name="adj1" fmla="val -48835"/>
              <a:gd name="adj2" fmla="val 44627"/>
            </a:avLst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nl-BE" sz="2000">
                <a:solidFill>
                  <a:srgbClr val="EB1E95"/>
                </a:solidFill>
                <a:latin typeface="Pacifico"/>
                <a:ea typeface="Pacifico"/>
                <a:cs typeface="Pacifico"/>
                <a:sym typeface="Pacifico"/>
              </a:rPr>
              <a:t>“This inspired me to trigger in concrete terms the change in my organisation.”</a:t>
            </a:r>
            <a:endParaRPr sz="1800" b="0" i="0" u="none" strike="noStrike" cap="none">
              <a:solidFill>
                <a:srgbClr val="EB1E95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57" name="Google Shape;157;p6"/>
          <p:cNvSpPr/>
          <p:nvPr/>
        </p:nvSpPr>
        <p:spPr>
          <a:xfrm rot="-299289" flipH="1">
            <a:off x="1575745" y="4602400"/>
            <a:ext cx="3357114" cy="1994751"/>
          </a:xfrm>
          <a:prstGeom prst="cloudCallout">
            <a:avLst>
              <a:gd name="adj1" fmla="val -48835"/>
              <a:gd name="adj2" fmla="val 44627"/>
            </a:avLst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1600" b="0" i="0" u="none" strike="noStrike" cap="none">
              <a:solidFill>
                <a:srgbClr val="EF29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6"/>
          <p:cNvSpPr txBox="1"/>
          <p:nvPr/>
        </p:nvSpPr>
        <p:spPr>
          <a:xfrm>
            <a:off x="1746968" y="5091873"/>
            <a:ext cx="3000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l-BE" sz="1800" b="1" i="1" u="none" strike="noStrike" cap="none">
                <a:solidFill>
                  <a:srgbClr val="EB1E9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nl-BE" sz="1800" b="1" i="1">
                <a:solidFill>
                  <a:srgbClr val="EB1E95"/>
                </a:solidFill>
              </a:rPr>
              <a:t>Motivating, a revival of confidence and very inspiring</a:t>
            </a:r>
            <a:r>
              <a:rPr lang="nl-BE" sz="1800" b="1" i="1" u="none" strike="noStrike" cap="none">
                <a:solidFill>
                  <a:srgbClr val="EB1E95"/>
                </a:solidFill>
                <a:latin typeface="Arial"/>
                <a:ea typeface="Arial"/>
                <a:cs typeface="Arial"/>
                <a:sym typeface="Arial"/>
              </a:rPr>
              <a:t>” </a:t>
            </a:r>
            <a:endParaRPr sz="1600" b="0" i="1" u="none" strike="noStrike" cap="none">
              <a:solidFill>
                <a:srgbClr val="EB1E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725000" y="2866435"/>
            <a:ext cx="31104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BE" sz="2100" i="0" u="none" strike="noStrike" cap="none">
                <a:solidFill>
                  <a:srgbClr val="EB1E95"/>
                </a:solidFill>
                <a:latin typeface="Lobster"/>
                <a:ea typeface="Lobster"/>
                <a:cs typeface="Lobster"/>
                <a:sym typeface="Lobster"/>
              </a:rPr>
              <a:t>“</a:t>
            </a:r>
            <a:r>
              <a:rPr lang="nl-BE" sz="2100">
                <a:solidFill>
                  <a:srgbClr val="EB1E95"/>
                </a:solidFill>
                <a:latin typeface="Lobster"/>
                <a:ea typeface="Lobster"/>
                <a:cs typeface="Lobster"/>
                <a:sym typeface="Lobster"/>
              </a:rPr>
              <a:t>This training should be mandatory in all workplaces</a:t>
            </a:r>
            <a:r>
              <a:rPr lang="nl-BE" sz="2100" i="0" u="none" strike="noStrike" cap="none">
                <a:solidFill>
                  <a:srgbClr val="EB1E95"/>
                </a:solidFill>
                <a:latin typeface="Lobster"/>
                <a:ea typeface="Lobster"/>
                <a:cs typeface="Lobster"/>
                <a:sym typeface="Lobster"/>
              </a:rPr>
              <a:t>.”</a:t>
            </a:r>
            <a:endParaRPr sz="2100" i="0" u="none" strike="noStrike" cap="none">
              <a:solidFill>
                <a:srgbClr val="EB1E95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60" name="Google Shape;160;p6"/>
          <p:cNvSpPr txBox="1">
            <a:spLocks noGrp="1"/>
          </p:cNvSpPr>
          <p:nvPr>
            <p:ph type="body" idx="1"/>
          </p:nvPr>
        </p:nvSpPr>
        <p:spPr>
          <a:xfrm>
            <a:off x="878300" y="1505800"/>
            <a:ext cx="11083200" cy="10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BE" sz="2400" b="1">
                <a:solidFill>
                  <a:srgbClr val="2FA9E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"I WISH EVERY MANAGER IN EUROPE COULD PARTICIPATE IN THIS PROGRAMME !"</a:t>
            </a:r>
            <a:endParaRPr sz="2000" b="1">
              <a:solidFill>
                <a:srgbClr val="2FA9E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5222594" y="5598560"/>
            <a:ext cx="24657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nl-BE" sz="1300" b="1">
                <a:solidFill>
                  <a:srgbClr val="EB1E95"/>
                </a:solidFill>
              </a:rPr>
              <a:t>Workshop participants in </a:t>
            </a:r>
            <a:r>
              <a:rPr lang="nl-BE" sz="1300" b="1" i="0" u="none" strike="noStrike" cap="none">
                <a:solidFill>
                  <a:srgbClr val="EB1E9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 b="1" i="0" u="none" strike="noStrike" cap="none">
              <a:solidFill>
                <a:srgbClr val="EB1E9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nl-BE" sz="1300" b="1" i="0" u="none" strike="noStrike" cap="none">
                <a:solidFill>
                  <a:srgbClr val="EB1E95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nl-BE" sz="1300" b="1">
                <a:solidFill>
                  <a:srgbClr val="EB1E95"/>
                </a:solidFill>
              </a:rPr>
              <a:t>en</a:t>
            </a:r>
            <a:r>
              <a:rPr lang="nl-BE" sz="1300" b="1" i="0" u="none" strike="noStrike" cap="none">
                <a:solidFill>
                  <a:srgbClr val="EB1E95"/>
                </a:solidFill>
                <a:latin typeface="Arial"/>
                <a:ea typeface="Arial"/>
                <a:cs typeface="Arial"/>
                <a:sym typeface="Arial"/>
              </a:rPr>
              <a:t>mark, Slov</a:t>
            </a:r>
            <a:r>
              <a:rPr lang="nl-BE" sz="1300" b="1">
                <a:solidFill>
                  <a:srgbClr val="EB1E95"/>
                </a:solidFill>
              </a:rPr>
              <a:t>enia</a:t>
            </a:r>
            <a:r>
              <a:rPr lang="nl-BE" sz="1300" b="1" i="0" u="none" strike="noStrike" cap="none">
                <a:solidFill>
                  <a:srgbClr val="EB1E95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nl-BE" sz="1300" b="1">
                <a:solidFill>
                  <a:srgbClr val="EB1E95"/>
                </a:solidFill>
              </a:rPr>
              <a:t>Germany</a:t>
            </a:r>
            <a:r>
              <a:rPr lang="nl-BE" sz="1300" b="1" i="0" u="none" strike="noStrike" cap="none">
                <a:solidFill>
                  <a:srgbClr val="EB1E95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nl-BE" sz="1300" b="1">
                <a:solidFill>
                  <a:srgbClr val="EB1E95"/>
                </a:solidFill>
              </a:rPr>
              <a:t>Switzerland</a:t>
            </a:r>
            <a:endParaRPr sz="1300" b="0" i="0" u="none" strike="noStrike" cap="none">
              <a:solidFill>
                <a:srgbClr val="EB1E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6"/>
          <p:cNvSpPr txBox="1"/>
          <p:nvPr/>
        </p:nvSpPr>
        <p:spPr>
          <a:xfrm>
            <a:off x="8710625" y="1993300"/>
            <a:ext cx="3201000" cy="7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900" b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Nayla Glaise, </a:t>
            </a:r>
            <a:br>
              <a:rPr lang="nl-BE" sz="1900" b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nl-BE" sz="1900" b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President Eurocadres</a:t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17f3f155ac7_1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7" y="914400"/>
            <a:ext cx="11739399" cy="52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3;g17f2145193c_0_0">
            <a:extLst>
              <a:ext uri="{FF2B5EF4-FFF2-40B4-BE49-F238E27FC236}">
                <a16:creationId xmlns:a16="http://schemas.microsoft.com/office/drawing/2014/main" id="{0FBE0D15-F598-084E-B6E7-674C8DFF2AC2}"/>
              </a:ext>
            </a:extLst>
          </p:cNvPr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174f3866bf3_0_101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75" y="1682903"/>
            <a:ext cx="5360250" cy="357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174f3866bf3_0_1011"/>
          <p:cNvSpPr txBox="1">
            <a:spLocks noGrp="1"/>
          </p:cNvSpPr>
          <p:nvPr>
            <p:ph type="title"/>
          </p:nvPr>
        </p:nvSpPr>
        <p:spPr>
          <a:xfrm>
            <a:off x="318485" y="745549"/>
            <a:ext cx="115485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/>
              <a:t>Sustainable leaders modelling the new paradigm</a:t>
            </a:r>
            <a:endParaRPr/>
          </a:p>
        </p:txBody>
      </p:sp>
      <p:pic>
        <p:nvPicPr>
          <p:cNvPr id="176" name="Google Shape;176;g174f3866bf3_0_101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8050" y="1682900"/>
            <a:ext cx="6118270" cy="3573503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174f3866bf3_0_1011"/>
          <p:cNvSpPr txBox="1"/>
          <p:nvPr/>
        </p:nvSpPr>
        <p:spPr>
          <a:xfrm>
            <a:off x="309250" y="5315200"/>
            <a:ext cx="4638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BE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YVON CHOUINARD - PATAGONIA</a:t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g174f3866bf3_0_1011"/>
          <p:cNvSpPr txBox="1"/>
          <p:nvPr/>
        </p:nvSpPr>
        <p:spPr>
          <a:xfrm>
            <a:off x="5948050" y="5315200"/>
            <a:ext cx="4638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LISA EKSTRAND - VESTAS</a:t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213;g17f2145193c_0_0">
            <a:extLst>
              <a:ext uri="{FF2B5EF4-FFF2-40B4-BE49-F238E27FC236}">
                <a16:creationId xmlns:a16="http://schemas.microsoft.com/office/drawing/2014/main" id="{0510AD52-AD6D-B04A-914D-A8570C1EDCAF}"/>
              </a:ext>
            </a:extLst>
          </p:cNvPr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7f3f155ac7_1_31"/>
          <p:cNvSpPr txBox="1">
            <a:spLocks noGrp="1"/>
          </p:cNvSpPr>
          <p:nvPr>
            <p:ph type="title"/>
          </p:nvPr>
        </p:nvSpPr>
        <p:spPr>
          <a:xfrm>
            <a:off x="318485" y="745549"/>
            <a:ext cx="115485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/>
              <a:t>Sustainable leaders modelling the new paradigm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endParaRPr/>
          </a:p>
        </p:txBody>
      </p:sp>
      <p:pic>
        <p:nvPicPr>
          <p:cNvPr id="185" name="Google Shape;185;g17f3f155ac7_1_3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6973" y="1682900"/>
            <a:ext cx="5140000" cy="384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17f3f155ac7_1_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475" y="1682901"/>
            <a:ext cx="5970824" cy="384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17f3f155ac7_1_31"/>
          <p:cNvSpPr txBox="1"/>
          <p:nvPr/>
        </p:nvSpPr>
        <p:spPr>
          <a:xfrm>
            <a:off x="6791675" y="5543800"/>
            <a:ext cx="4638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PASCAL DUMERGER - MAIF</a:t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g17f3f155ac7_1_31"/>
          <p:cNvSpPr txBox="1"/>
          <p:nvPr/>
        </p:nvSpPr>
        <p:spPr>
          <a:xfrm>
            <a:off x="304800" y="5558325"/>
            <a:ext cx="4638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MARIE-CLAIRE DAVEU - KERING</a:t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213;g17f2145193c_0_0">
            <a:extLst>
              <a:ext uri="{FF2B5EF4-FFF2-40B4-BE49-F238E27FC236}">
                <a16:creationId xmlns:a16="http://schemas.microsoft.com/office/drawing/2014/main" id="{84F84FA7-3EBC-6C48-948C-E88C3549DD07}"/>
              </a:ext>
            </a:extLst>
          </p:cNvPr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g17f3f155ac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000" y="1058500"/>
            <a:ext cx="9739424" cy="51796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5" name="Google Shape;195;g17f3f155ac7_0_0"/>
          <p:cNvGrpSpPr/>
          <p:nvPr/>
        </p:nvGrpSpPr>
        <p:grpSpPr>
          <a:xfrm>
            <a:off x="7690075" y="1696727"/>
            <a:ext cx="2974701" cy="4722997"/>
            <a:chOff x="7004274" y="1544313"/>
            <a:chExt cx="2974701" cy="4685978"/>
          </a:xfrm>
        </p:grpSpPr>
        <p:pic>
          <p:nvPicPr>
            <p:cNvPr id="196" name="Google Shape;196;g17f3f155ac7_0_0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4275" y="1544313"/>
              <a:ext cx="2974700" cy="3769917"/>
            </a:xfrm>
            <a:prstGeom prst="rect">
              <a:avLst/>
            </a:prstGeom>
            <a:noFill/>
            <a:ln w="9525" cap="flat" cmpd="sng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97" name="Google Shape;197;g17f3f155ac7_0_0"/>
            <p:cNvSpPr txBox="1"/>
            <p:nvPr/>
          </p:nvSpPr>
          <p:spPr>
            <a:xfrm>
              <a:off x="7004274" y="5314229"/>
              <a:ext cx="2954199" cy="916062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BE" sz="2400" b="1" dirty="0"/>
                <a:t>Paul Milcent</a:t>
              </a:r>
              <a:br>
                <a:rPr lang="nl-BE" sz="2400" b="1" dirty="0"/>
              </a:br>
              <a:r>
                <a:rPr lang="nl-BE" sz="2400" b="1" dirty="0"/>
                <a:t>BNP Paribas</a:t>
              </a:r>
              <a:endParaRPr sz="2400" b="1" dirty="0"/>
            </a:p>
          </p:txBody>
        </p:sp>
      </p:grpSp>
      <p:sp>
        <p:nvSpPr>
          <p:cNvPr id="6" name="Google Shape;213;g17f2145193c_0_0">
            <a:extLst>
              <a:ext uri="{FF2B5EF4-FFF2-40B4-BE49-F238E27FC236}">
                <a16:creationId xmlns:a16="http://schemas.microsoft.com/office/drawing/2014/main" id="{4A1C6993-E841-2D4A-8E4A-40435D29696C}"/>
              </a:ext>
            </a:extLst>
          </p:cNvPr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g17f3f155ac7_0_9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200" y="350125"/>
            <a:ext cx="7173600" cy="50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17f3f155ac7_0_9"/>
          <p:cNvSpPr txBox="1"/>
          <p:nvPr/>
        </p:nvSpPr>
        <p:spPr>
          <a:xfrm>
            <a:off x="6127899" y="4917075"/>
            <a:ext cx="3533725" cy="923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400" b="1" dirty="0"/>
              <a:t>Nicky Sparshott </a:t>
            </a:r>
            <a:br>
              <a:rPr lang="nl-BE" sz="2400" b="1" dirty="0"/>
            </a:br>
            <a:r>
              <a:rPr lang="nl-BE" sz="2400" b="1" dirty="0"/>
              <a:t>CEO Unilever ANZ</a:t>
            </a:r>
            <a:endParaRPr sz="2400" b="1" dirty="0"/>
          </a:p>
        </p:txBody>
      </p:sp>
      <p:pic>
        <p:nvPicPr>
          <p:cNvPr id="205" name="Google Shape;205;g17f3f155ac7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7900" y="1372282"/>
            <a:ext cx="3533725" cy="3533725"/>
          </a:xfrm>
          <a:prstGeom prst="rect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6" name="Google Shape;206;g17f3f155ac7_0_9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1170" y="3429000"/>
            <a:ext cx="2664384" cy="33204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3;g17f2145193c_0_0">
            <a:extLst>
              <a:ext uri="{FF2B5EF4-FFF2-40B4-BE49-F238E27FC236}">
                <a16:creationId xmlns:a16="http://schemas.microsoft.com/office/drawing/2014/main" id="{7C865910-DE50-FB41-A77C-9EE190E9AB64}"/>
              </a:ext>
            </a:extLst>
          </p:cNvPr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1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g17f2145193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6379" y="747674"/>
            <a:ext cx="8532284" cy="5502813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17f2145193c_0_0"/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4A2A22-31A1-BD49-B097-87E9C55F01C1}"/>
              </a:ext>
            </a:extLst>
          </p:cNvPr>
          <p:cNvSpPr txBox="1"/>
          <p:nvPr/>
        </p:nvSpPr>
        <p:spPr>
          <a:xfrm>
            <a:off x="10647123" y="6440370"/>
            <a:ext cx="153760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BE" dirty="0"/>
              <a:t>SFR - Metaverse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g17f2145193c_0_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650" y="152401"/>
            <a:ext cx="8786416" cy="628797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17f2145193c_0_5"/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2F0FA7-845A-1E48-A877-001E684683B6}"/>
              </a:ext>
            </a:extLst>
          </p:cNvPr>
          <p:cNvSpPr/>
          <p:nvPr/>
        </p:nvSpPr>
        <p:spPr>
          <a:xfrm>
            <a:off x="10734806" y="6431664"/>
            <a:ext cx="133304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nl-BE"/>
              <a:t>XM Cyprus</a:t>
            </a:r>
            <a:endParaRPr lang="nl-BE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g17f2145193c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7500" y="213150"/>
            <a:ext cx="10587349" cy="595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g17f2145193c_0_15"/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7f3f155ac7_1_20"/>
          <p:cNvSpPr txBox="1">
            <a:spLocks noGrp="1"/>
          </p:cNvSpPr>
          <p:nvPr>
            <p:ph type="title"/>
          </p:nvPr>
        </p:nvSpPr>
        <p:spPr>
          <a:xfrm>
            <a:off x="1537685" y="212149"/>
            <a:ext cx="11548500" cy="723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Deutsche Post / DHL SDG impact scores</a:t>
            </a:r>
            <a:endParaRPr/>
          </a:p>
        </p:txBody>
      </p:sp>
      <p:pic>
        <p:nvPicPr>
          <p:cNvPr id="234" name="Google Shape;234;g17f3f155ac7_1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9288" y="795338"/>
            <a:ext cx="8353425" cy="526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17f3f155ac7_1_20"/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  <p:sp>
        <p:nvSpPr>
          <p:cNvPr id="236" name="Google Shape;236;g17f3f155ac7_1_20"/>
          <p:cNvSpPr txBox="1"/>
          <p:nvPr/>
        </p:nvSpPr>
        <p:spPr>
          <a:xfrm>
            <a:off x="8280950" y="6053400"/>
            <a:ext cx="3954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Data: Impaakt website 29 November 2022</a:t>
            </a:r>
            <a:endParaRPr/>
          </a:p>
        </p:txBody>
      </p:sp>
      <p:sp>
        <p:nvSpPr>
          <p:cNvPr id="237" name="Google Shape;237;g17f3f155ac7_1_20"/>
          <p:cNvSpPr txBox="1"/>
          <p:nvPr/>
        </p:nvSpPr>
        <p:spPr>
          <a:xfrm rot="-1690291">
            <a:off x="387343" y="3010457"/>
            <a:ext cx="2450262" cy="492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E11C84"/>
              </a:solidFill>
            </a:endParaRPr>
          </a:p>
        </p:txBody>
      </p:sp>
      <p:sp>
        <p:nvSpPr>
          <p:cNvPr id="238" name="Google Shape;238;g17f3f155ac7_1_20"/>
          <p:cNvSpPr/>
          <p:nvPr/>
        </p:nvSpPr>
        <p:spPr>
          <a:xfrm rot="-1186606">
            <a:off x="2300871" y="1448101"/>
            <a:ext cx="5718611" cy="4226313"/>
          </a:xfrm>
          <a:prstGeom prst="irregularSeal2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l-BE" sz="2000">
                <a:solidFill>
                  <a:srgbClr val="E11C84"/>
                </a:solidFill>
              </a:rPr>
            </a:br>
            <a:r>
              <a:rPr lang="nl-BE" sz="2000">
                <a:solidFill>
                  <a:srgbClr val="E11C84"/>
                </a:solidFill>
              </a:rPr>
              <a:t>Happy employees and </a:t>
            </a:r>
            <a:r>
              <a:rPr lang="nl-BE" sz="2000" b="1" i="1">
                <a:solidFill>
                  <a:srgbClr val="E11C84"/>
                </a:solidFill>
              </a:rPr>
              <a:t>impact performance</a:t>
            </a:r>
            <a:r>
              <a:rPr lang="nl-BE" sz="2000">
                <a:solidFill>
                  <a:srgbClr val="E11C84"/>
                </a:solidFill>
              </a:rPr>
              <a:t> may not be the same thing!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7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74f3866bf3_0_1026"/>
          <p:cNvSpPr/>
          <p:nvPr/>
        </p:nvSpPr>
        <p:spPr>
          <a:xfrm>
            <a:off x="7286700" y="0"/>
            <a:ext cx="4905300" cy="6858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174f3866bf3_0_1026"/>
          <p:cNvSpPr/>
          <p:nvPr/>
        </p:nvSpPr>
        <p:spPr>
          <a:xfrm rot="10800000" flipH="1">
            <a:off x="8202158" y="2580027"/>
            <a:ext cx="2312400" cy="1456500"/>
          </a:xfrm>
          <a:prstGeom prst="wedgeEllipseCallout">
            <a:avLst>
              <a:gd name="adj1" fmla="val 68601"/>
              <a:gd name="adj2" fmla="val 48115"/>
            </a:avLst>
          </a:prstGeom>
          <a:solidFill>
            <a:srgbClr val="5F8EE0">
              <a:alpha val="57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g174f3866bf3_0_1026"/>
          <p:cNvSpPr txBox="1">
            <a:spLocks noGrp="1"/>
          </p:cNvSpPr>
          <p:nvPr>
            <p:ph type="title"/>
          </p:nvPr>
        </p:nvSpPr>
        <p:spPr>
          <a:xfrm>
            <a:off x="318479" y="745550"/>
            <a:ext cx="6849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/>
              <a:t>Sustainable Leadership and the Future-Fit Organisation</a:t>
            </a:r>
            <a:endParaRPr/>
          </a:p>
        </p:txBody>
      </p:sp>
      <p:pic>
        <p:nvPicPr>
          <p:cNvPr id="246" name="Google Shape;246;g174f3866bf3_0_1026" descr="Logo, company nam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4327" y="6367394"/>
            <a:ext cx="503346" cy="40756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174f3866bf3_0_1026"/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  <p:sp>
        <p:nvSpPr>
          <p:cNvPr id="248" name="Google Shape;248;g174f3866bf3_0_1026"/>
          <p:cNvSpPr/>
          <p:nvPr/>
        </p:nvSpPr>
        <p:spPr>
          <a:xfrm rot="10488698">
            <a:off x="8202197" y="2580047"/>
            <a:ext cx="2312274" cy="1456467"/>
          </a:xfrm>
          <a:prstGeom prst="wedgeEllipseCallout">
            <a:avLst>
              <a:gd name="adj1" fmla="val 20369"/>
              <a:gd name="adj2" fmla="val 93450"/>
            </a:avLst>
          </a:prstGeom>
          <a:solidFill>
            <a:srgbClr val="5F8EE0">
              <a:alpha val="57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g174f3866bf3_0_1026"/>
          <p:cNvSpPr/>
          <p:nvPr/>
        </p:nvSpPr>
        <p:spPr>
          <a:xfrm>
            <a:off x="8202125" y="2580025"/>
            <a:ext cx="2312400" cy="1456500"/>
          </a:xfrm>
          <a:prstGeom prst="wedgeEllipseCallout">
            <a:avLst>
              <a:gd name="adj1" fmla="val 68601"/>
              <a:gd name="adj2" fmla="val 48115"/>
            </a:avLst>
          </a:prstGeom>
          <a:solidFill>
            <a:srgbClr val="5F8EE0">
              <a:alpha val="57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g174f3866bf3_0_1026"/>
          <p:cNvSpPr/>
          <p:nvPr/>
        </p:nvSpPr>
        <p:spPr>
          <a:xfrm>
            <a:off x="8202125" y="2580025"/>
            <a:ext cx="2312400" cy="1456500"/>
          </a:xfrm>
          <a:prstGeom prst="wedgeEllipseCallout">
            <a:avLst>
              <a:gd name="adj1" fmla="val -36689"/>
              <a:gd name="adj2" fmla="val 98390"/>
            </a:avLst>
          </a:prstGeom>
          <a:solidFill>
            <a:srgbClr val="5F8EE0">
              <a:alpha val="571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5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Social dialogue</a:t>
            </a:r>
            <a:endParaRPr sz="25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g174f3866bf3_0_1026"/>
          <p:cNvSpPr/>
          <p:nvPr/>
        </p:nvSpPr>
        <p:spPr>
          <a:xfrm>
            <a:off x="7645962" y="383472"/>
            <a:ext cx="1887000" cy="1857000"/>
          </a:xfrm>
          <a:prstGeom prst="ellipse">
            <a:avLst/>
          </a:prstGeom>
          <a:solidFill>
            <a:srgbClr val="1956C2">
              <a:alpha val="61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Govern-ment </a:t>
            </a:r>
            <a:r>
              <a:rPr lang="nl-BE" sz="16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(general interest)</a:t>
            </a:r>
            <a:endParaRPr sz="1300"/>
          </a:p>
        </p:txBody>
      </p:sp>
      <p:sp>
        <p:nvSpPr>
          <p:cNvPr id="252" name="Google Shape;252;g174f3866bf3_0_1026"/>
          <p:cNvSpPr/>
          <p:nvPr/>
        </p:nvSpPr>
        <p:spPr>
          <a:xfrm>
            <a:off x="10155512" y="3953922"/>
            <a:ext cx="1887000" cy="1857000"/>
          </a:xfrm>
          <a:prstGeom prst="ellipse">
            <a:avLst/>
          </a:prstGeom>
          <a:solidFill>
            <a:srgbClr val="1956C2">
              <a:alpha val="61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Private</a:t>
            </a:r>
            <a:br>
              <a:rPr lang="nl-BE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nl-BE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Sector</a:t>
            </a:r>
            <a:endParaRPr sz="2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(for-profit)</a:t>
            </a:r>
            <a:endParaRPr sz="500"/>
          </a:p>
        </p:txBody>
      </p:sp>
      <p:sp>
        <p:nvSpPr>
          <p:cNvPr id="253" name="Google Shape;253;g174f3866bf3_0_1026"/>
          <p:cNvSpPr/>
          <p:nvPr/>
        </p:nvSpPr>
        <p:spPr>
          <a:xfrm>
            <a:off x="10231712" y="905922"/>
            <a:ext cx="1887000" cy="1857000"/>
          </a:xfrm>
          <a:prstGeom prst="ellipse">
            <a:avLst/>
          </a:prstGeom>
          <a:solidFill>
            <a:srgbClr val="1956C2">
              <a:alpha val="61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Social Business</a:t>
            </a:r>
            <a:r>
              <a:rPr lang="nl-BE" sz="16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(for-profit)</a:t>
            </a:r>
            <a:endParaRPr sz="500"/>
          </a:p>
        </p:txBody>
      </p:sp>
      <p:sp>
        <p:nvSpPr>
          <p:cNvPr id="254" name="Google Shape;254;g174f3866bf3_0_1026"/>
          <p:cNvSpPr/>
          <p:nvPr/>
        </p:nvSpPr>
        <p:spPr>
          <a:xfrm>
            <a:off x="7311337" y="4560172"/>
            <a:ext cx="1887000" cy="1857000"/>
          </a:xfrm>
          <a:prstGeom prst="ellipse">
            <a:avLst/>
          </a:prstGeom>
          <a:solidFill>
            <a:srgbClr val="1956C2">
              <a:alpha val="61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Civil society</a:t>
            </a:r>
            <a:endParaRPr sz="2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BE" sz="16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(non-profit)</a:t>
            </a:r>
            <a:endParaRPr sz="24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5" name="Google Shape;255;g174f3866bf3_0_1026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4339" y="3713325"/>
            <a:ext cx="3197472" cy="265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174f3866bf3_0_1026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25" y="4331625"/>
            <a:ext cx="3803526" cy="20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174f3866bf3_0_1026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25" y="2059649"/>
            <a:ext cx="3803524" cy="227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174f3866bf3_0_1026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8850" y="2084925"/>
            <a:ext cx="1317727" cy="1317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174f3866bf3_0_1026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9863" y="2624200"/>
            <a:ext cx="1317727" cy="1317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174f3866bf3_0_1026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387" y="2624200"/>
            <a:ext cx="1317727" cy="1317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174f3866bf3_0_1026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8838" y="3276600"/>
            <a:ext cx="1317750" cy="131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9908d2bb98_0_16"/>
          <p:cNvSpPr/>
          <p:nvPr/>
        </p:nvSpPr>
        <p:spPr>
          <a:xfrm>
            <a:off x="7286625" y="0"/>
            <a:ext cx="4905300" cy="6858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19908d2bb98_0_16"/>
          <p:cNvSpPr/>
          <p:nvPr/>
        </p:nvSpPr>
        <p:spPr>
          <a:xfrm>
            <a:off x="8795771" y="2347475"/>
            <a:ext cx="1887000" cy="1857000"/>
          </a:xfrm>
          <a:prstGeom prst="ellipse">
            <a:avLst/>
          </a:prstGeom>
          <a:solidFill>
            <a:srgbClr val="5F8EE0">
              <a:alpha val="57140"/>
            </a:srgbClr>
          </a:solidFill>
          <a:ln w="952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g19908d2bb98_0_16"/>
          <p:cNvSpPr txBox="1">
            <a:spLocks noGrp="1"/>
          </p:cNvSpPr>
          <p:nvPr>
            <p:ph type="title"/>
          </p:nvPr>
        </p:nvSpPr>
        <p:spPr>
          <a:xfrm>
            <a:off x="318479" y="745550"/>
            <a:ext cx="6849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/>
              <a:t>SL potential looking forward </a:t>
            </a:r>
            <a:endParaRPr/>
          </a:p>
        </p:txBody>
      </p:sp>
      <p:pic>
        <p:nvPicPr>
          <p:cNvPr id="269" name="Google Shape;269;g19908d2bb98_0_16" descr="Logo, company nam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4327" y="6367394"/>
            <a:ext cx="503346" cy="407561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19908d2bb98_0_16"/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  <p:sp>
        <p:nvSpPr>
          <p:cNvPr id="271" name="Google Shape;271;g19908d2bb98_0_16"/>
          <p:cNvSpPr/>
          <p:nvPr/>
        </p:nvSpPr>
        <p:spPr>
          <a:xfrm>
            <a:off x="8046325" y="3725064"/>
            <a:ext cx="1887000" cy="1857000"/>
          </a:xfrm>
          <a:prstGeom prst="ellipse">
            <a:avLst/>
          </a:prstGeom>
          <a:solidFill>
            <a:srgbClr val="1956C2">
              <a:alpha val="61310"/>
            </a:srgbClr>
          </a:solidFill>
          <a:ln w="9525" cap="flat" cmpd="sng">
            <a:solidFill>
              <a:srgbClr val="C27B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19908d2bb98_0_16"/>
          <p:cNvSpPr/>
          <p:nvPr/>
        </p:nvSpPr>
        <p:spPr>
          <a:xfrm>
            <a:off x="9623887" y="3725072"/>
            <a:ext cx="1887000" cy="1857000"/>
          </a:xfrm>
          <a:prstGeom prst="ellipse">
            <a:avLst/>
          </a:prstGeom>
          <a:solidFill>
            <a:srgbClr val="8399C0">
              <a:alpha val="68450"/>
            </a:srgbClr>
          </a:solidFill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19908d2bb98_0_16"/>
          <p:cNvSpPr txBox="1"/>
          <p:nvPr/>
        </p:nvSpPr>
        <p:spPr>
          <a:xfrm>
            <a:off x="8982963" y="2829601"/>
            <a:ext cx="1512600" cy="9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Redefiningbusiness success</a:t>
            </a:r>
            <a:endParaRPr sz="2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g19908d2bb98_0_16"/>
          <p:cNvSpPr txBox="1"/>
          <p:nvPr/>
        </p:nvSpPr>
        <p:spPr>
          <a:xfrm>
            <a:off x="9811081" y="4166369"/>
            <a:ext cx="1512600" cy="9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Common impact standards</a:t>
            </a:r>
            <a:endParaRPr sz="2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endParaRPr sz="100">
              <a:solidFill>
                <a:schemeClr val="lt1"/>
              </a:solidFill>
            </a:endParaRPr>
          </a:p>
        </p:txBody>
      </p:sp>
      <p:sp>
        <p:nvSpPr>
          <p:cNvPr id="275" name="Google Shape;275;g19908d2bb98_0_16"/>
          <p:cNvSpPr txBox="1"/>
          <p:nvPr/>
        </p:nvSpPr>
        <p:spPr>
          <a:xfrm>
            <a:off x="7945025" y="593150"/>
            <a:ext cx="3635700" cy="9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 sz="22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</a:t>
            </a:r>
            <a:r>
              <a:rPr lang="nl-BE" sz="22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Sustainable Leaders</a:t>
            </a:r>
            <a:br>
              <a:rPr lang="nl-BE" sz="22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nl-BE" sz="22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Community</a:t>
            </a:r>
            <a:endParaRPr sz="2200" b="1" i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 sz="22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could contribute to</a:t>
            </a:r>
            <a:endParaRPr sz="22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 sz="22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multiple dimensions of the Transition</a:t>
            </a:r>
            <a:endParaRPr sz="300">
              <a:solidFill>
                <a:schemeClr val="lt1"/>
              </a:solidFill>
            </a:endParaRPr>
          </a:p>
        </p:txBody>
      </p:sp>
      <p:sp>
        <p:nvSpPr>
          <p:cNvPr id="276" name="Google Shape;276;g19908d2bb98_0_16"/>
          <p:cNvSpPr txBox="1">
            <a:spLocks noGrp="1"/>
          </p:cNvSpPr>
          <p:nvPr>
            <p:ph type="body" idx="1"/>
          </p:nvPr>
        </p:nvSpPr>
        <p:spPr>
          <a:xfrm>
            <a:off x="329425" y="1357075"/>
            <a:ext cx="6957300" cy="46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400"/>
              <a:t>The Sustainable Leaders Summit could become the annual rendez-vous for a thriving Community of Practice for managers leading the Transition</a:t>
            </a:r>
            <a:br>
              <a:rPr lang="nl-BE" sz="2400" b="1"/>
            </a:br>
            <a:br>
              <a:rPr lang="nl-BE" sz="1600" b="1"/>
            </a:br>
            <a:r>
              <a:rPr lang="nl-BE" sz="2100" b="1">
                <a:solidFill>
                  <a:srgbClr val="1155CC"/>
                </a:solidFill>
              </a:rPr>
              <a:t>#systemic understanding    #shared upskilling</a:t>
            </a:r>
            <a:br>
              <a:rPr lang="nl-BE" sz="2100" b="1">
                <a:solidFill>
                  <a:srgbClr val="1155CC"/>
                </a:solidFill>
              </a:rPr>
            </a:br>
            <a:r>
              <a:rPr lang="nl-BE" sz="2100" b="1">
                <a:solidFill>
                  <a:srgbClr val="1155CC"/>
                </a:solidFill>
              </a:rPr>
              <a:t>#leadership co-development    #impact culture</a:t>
            </a:r>
            <a:br>
              <a:rPr lang="nl-BE" sz="2100" b="1">
                <a:solidFill>
                  <a:srgbClr val="1155CC"/>
                </a:solidFill>
              </a:rPr>
            </a:br>
            <a:r>
              <a:rPr lang="nl-BE" sz="2100" b="1">
                <a:solidFill>
                  <a:srgbClr val="1155CC"/>
                </a:solidFill>
              </a:rPr>
              <a:t>#business model innovation</a:t>
            </a:r>
            <a:endParaRPr sz="2100" b="1">
              <a:solidFill>
                <a:srgbClr val="1155CC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pic>
        <p:nvPicPr>
          <p:cNvPr id="277" name="Google Shape;277;g19908d2bb98_0_16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25" y="5013575"/>
            <a:ext cx="1404700" cy="140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19908d2bb98_0_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175" y="4081812"/>
            <a:ext cx="1404700" cy="104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19908d2bb98_0_16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0075" y="5149187"/>
            <a:ext cx="1054397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19908d2bb98_0_16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4063" y="5125987"/>
            <a:ext cx="1179875" cy="117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g19908d2bb98_0_16" descr="Diagram&#10;&#10;Description automatically generated with low confidence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9574" y="4163048"/>
            <a:ext cx="1771975" cy="80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19908d2bb98_0_16"/>
          <p:cNvSpPr txBox="1"/>
          <p:nvPr/>
        </p:nvSpPr>
        <p:spPr>
          <a:xfrm>
            <a:off x="8087675" y="4166369"/>
            <a:ext cx="1887000" cy="9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Workplace re-design</a:t>
            </a:r>
            <a:endParaRPr sz="2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3" name="Google Shape;283;g19908d2bb98_0_16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3350" y="4121251"/>
            <a:ext cx="2884275" cy="965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9908d2bb98_0_25"/>
          <p:cNvSpPr txBox="1">
            <a:spLocks noGrp="1"/>
          </p:cNvSpPr>
          <p:nvPr>
            <p:ph type="title"/>
          </p:nvPr>
        </p:nvSpPr>
        <p:spPr>
          <a:xfrm>
            <a:off x="1080475" y="1050350"/>
            <a:ext cx="10866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82"/>
              </a:buClr>
              <a:buSzPts val="3600"/>
              <a:buFont typeface="Helvetica Neue"/>
              <a:buNone/>
            </a:pPr>
            <a:r>
              <a:rPr lang="nl-BE"/>
              <a:t>Now let’s hear from you!</a:t>
            </a:r>
            <a:br>
              <a:rPr lang="nl-BE"/>
            </a:br>
            <a:br>
              <a:rPr lang="nl-BE" sz="2200"/>
            </a:br>
            <a:r>
              <a:rPr lang="nl-BE" sz="2800" b="0" i="1"/>
              <a:t>-What are the features you look for in a “future-fit organisation”?</a:t>
            </a:r>
            <a:br>
              <a:rPr lang="nl-BE" sz="2800" b="0" i="1"/>
            </a:br>
            <a:r>
              <a:rPr lang="nl-BE" sz="2800" b="0" i="1"/>
              <a:t>-Is there a “sustainable leader” you admire, or who inspires you?</a:t>
            </a:r>
            <a:br>
              <a:rPr lang="nl-BE" sz="2800" b="0" i="1"/>
            </a:br>
            <a:r>
              <a:rPr lang="nl-BE" sz="2800" b="0" i="1"/>
              <a:t>-Other reactions or comments that come to mind?</a:t>
            </a:r>
            <a:endParaRPr sz="2800" b="0" i="1"/>
          </a:p>
        </p:txBody>
      </p:sp>
      <p:pic>
        <p:nvPicPr>
          <p:cNvPr id="289" name="Google Shape;289;g19908d2bb98_0_25" descr="Logo, company nam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4327" y="6367394"/>
            <a:ext cx="503346" cy="407561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19908d2bb98_0_25"/>
          <p:cNvSpPr txBox="1"/>
          <p:nvPr/>
        </p:nvSpPr>
        <p:spPr>
          <a:xfrm>
            <a:off x="124940" y="6440370"/>
            <a:ext cx="9390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#SLS22</a:t>
            </a:r>
            <a:endParaRPr/>
          </a:p>
        </p:txBody>
      </p:sp>
      <p:pic>
        <p:nvPicPr>
          <p:cNvPr id="291" name="Google Shape;291;g19908d2bb98_0_25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325" y="3198025"/>
            <a:ext cx="6925326" cy="363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D6D24-D0B0-9B49-BFF7-89DDC10A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1689"/>
            <a:ext cx="10515600" cy="345441"/>
          </a:xfrm>
        </p:spPr>
        <p:txBody>
          <a:bodyPr/>
          <a:lstStyle/>
          <a:p>
            <a:r>
              <a:rPr lang="nl-BE" sz="1600" dirty="0"/>
              <a:t>Creating sustainable and attractive workplaces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11069D-ADBA-2C40-A22B-EA5817813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3741"/>
            <a:ext cx="10515600" cy="1951369"/>
          </a:xfrm>
        </p:spPr>
        <p:txBody>
          <a:bodyPr>
            <a:noAutofit/>
          </a:bodyPr>
          <a:lstStyle/>
          <a:p>
            <a:r>
              <a:rPr lang="en-US" sz="4400" dirty="0"/>
              <a:t>Panel</a:t>
            </a:r>
            <a:br>
              <a:rPr lang="en-US" sz="4400" dirty="0"/>
            </a:br>
            <a:r>
              <a:rPr lang="en-US" sz="2000" dirty="0"/>
              <a:t>How can we develop more attractive and sustainable workplaces in Europe?</a:t>
            </a:r>
            <a:br>
              <a:rPr lang="nl-BE" sz="4400" dirty="0"/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EFA5F5-2E8E-9683-C491-710AFFE96DEE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C8142-9EB1-D26C-4C2B-9F5D17286AC4}"/>
              </a:ext>
            </a:extLst>
          </p:cNvPr>
          <p:cNvSpPr txBox="1"/>
          <p:nvPr/>
        </p:nvSpPr>
        <p:spPr>
          <a:xfrm>
            <a:off x="10240532" y="6473881"/>
            <a:ext cx="17471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7C951488-08B5-0B66-6238-A52C1363A257}"/>
              </a:ext>
            </a:extLst>
          </p:cNvPr>
          <p:cNvSpPr txBox="1">
            <a:spLocks/>
          </p:cNvSpPr>
          <p:nvPr/>
        </p:nvSpPr>
        <p:spPr>
          <a:xfrm>
            <a:off x="1653327" y="3156804"/>
            <a:ext cx="10515600" cy="19513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-      François Hommeril, CFE-CGC</a:t>
            </a:r>
          </a:p>
          <a:p>
            <a:pPr algn="l"/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-      Silvia Pugi, ManagerItalia</a:t>
            </a:r>
          </a:p>
          <a:p>
            <a:pPr algn="l"/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-      Wim Gabriels, Erasmus Student Network</a:t>
            </a: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moderation: Torkild Justesen</a:t>
            </a: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1509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D6D24-D0B0-9B49-BFF7-89DDC10A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1689"/>
            <a:ext cx="10515600" cy="345441"/>
          </a:xfrm>
        </p:spPr>
        <p:txBody>
          <a:bodyPr/>
          <a:lstStyle/>
          <a:p>
            <a:r>
              <a:rPr lang="nl-BE" sz="1600" dirty="0"/>
              <a:t>Creating sustainable and attractive workplaces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11069D-ADBA-2C40-A22B-EA5817813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3741"/>
            <a:ext cx="10515600" cy="1951369"/>
          </a:xfrm>
        </p:spPr>
        <p:txBody>
          <a:bodyPr>
            <a:noAutofit/>
          </a:bodyPr>
          <a:lstStyle/>
          <a:p>
            <a:r>
              <a:rPr lang="en-US" sz="4400" dirty="0"/>
              <a:t>Group discussions: </a:t>
            </a:r>
            <a:br>
              <a:rPr lang="en-US" sz="4400" dirty="0"/>
            </a:br>
            <a:r>
              <a:rPr lang="en-US" sz="4400" dirty="0"/>
              <a:t>back to purpose</a:t>
            </a:r>
          </a:p>
          <a:p>
            <a:br>
              <a:rPr lang="nl-BE" sz="4400" dirty="0"/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EFA5F5-2E8E-9683-C491-710AFFE96DEE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C8142-9EB1-D26C-4C2B-9F5D17286AC4}"/>
              </a:ext>
            </a:extLst>
          </p:cNvPr>
          <p:cNvSpPr txBox="1"/>
          <p:nvPr/>
        </p:nvSpPr>
        <p:spPr>
          <a:xfrm>
            <a:off x="10240532" y="6473881"/>
            <a:ext cx="17471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7C951488-08B5-0B66-6238-A52C1363A257}"/>
              </a:ext>
            </a:extLst>
          </p:cNvPr>
          <p:cNvSpPr txBox="1">
            <a:spLocks/>
          </p:cNvSpPr>
          <p:nvPr/>
        </p:nvSpPr>
        <p:spPr>
          <a:xfrm>
            <a:off x="838199" y="3429000"/>
            <a:ext cx="10515600" cy="1672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Jean-Philippe Steeger</a:t>
            </a: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r>
              <a:rPr lang="nl-BE" sz="2000" dirty="0">
                <a:solidFill>
                  <a:srgbClr val="E11C84"/>
                </a:solidFill>
                <a:latin typeface="Helvetica" pitchFamily="34" charset="0"/>
              </a:rPr>
              <a:t>CEC European Managers</a:t>
            </a: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985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outdoor, sky, mountain, nature&#10;&#10;Description automatically generated">
            <a:extLst>
              <a:ext uri="{FF2B5EF4-FFF2-40B4-BE49-F238E27FC236}">
                <a16:creationId xmlns:a16="http://schemas.microsoft.com/office/drawing/2014/main" id="{BA42E8FF-3179-A9FD-F322-E05FD1ECC9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62" b="10954"/>
          <a:stretch/>
        </p:blipFill>
        <p:spPr>
          <a:xfrm>
            <a:off x="0" y="0"/>
            <a:ext cx="12192000" cy="6030097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EFA5F5-2E8E-9683-C491-710AFFE96DEE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C8142-9EB1-D26C-4C2B-9F5D17286AC4}"/>
              </a:ext>
            </a:extLst>
          </p:cNvPr>
          <p:cNvSpPr txBox="1"/>
          <p:nvPr/>
        </p:nvSpPr>
        <p:spPr>
          <a:xfrm>
            <a:off x="9403492" y="6473881"/>
            <a:ext cx="258423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014F68AA-C474-7F6A-0ACF-9D11AC6AC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3741"/>
            <a:ext cx="10515600" cy="1951369"/>
          </a:xfrm>
        </p:spPr>
        <p:txBody>
          <a:bodyPr>
            <a:noAutofit/>
          </a:bodyPr>
          <a:lstStyle/>
          <a:p>
            <a:r>
              <a:rPr lang="en-US" sz="4400" dirty="0"/>
              <a:t>Why are you here today?</a:t>
            </a:r>
          </a:p>
          <a:p>
            <a:br>
              <a:rPr lang="nl-BE" sz="4400" dirty="0"/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792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2CB85-D841-A0B4-C275-1ADF3542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B816F5-8A69-5D6E-1377-E3D9EC9D2236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5" name="Content Placeholder 4" descr="A child riding a toy car&#10;&#10;Description automatically generated with low confidence">
            <a:extLst>
              <a:ext uri="{FF2B5EF4-FFF2-40B4-BE49-F238E27FC236}">
                <a16:creationId xmlns:a16="http://schemas.microsoft.com/office/drawing/2014/main" id="{22E4B918-E484-88DF-A89F-4A761AB0A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952" y="-1"/>
            <a:ext cx="5162002" cy="6882669"/>
          </a:xfrm>
        </p:spPr>
      </p:pic>
    </p:spTree>
    <p:extLst>
      <p:ext uri="{BB962C8B-B14F-4D97-AF65-F5344CB8AC3E}">
        <p14:creationId xmlns:p14="http://schemas.microsoft.com/office/powerpoint/2010/main" val="496869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pic>
        <p:nvPicPr>
          <p:cNvPr id="10" name="Picture 9" descr="A picture containing text, car, outdoor, street&#10;&#10;Description automatically generated">
            <a:extLst>
              <a:ext uri="{FF2B5EF4-FFF2-40B4-BE49-F238E27FC236}">
                <a16:creationId xmlns:a16="http://schemas.microsoft.com/office/drawing/2014/main" id="{D4EEA725-9119-8732-F9A7-1B694CE263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014F68AA-C474-7F6A-0ACF-9D11AC6AC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7916"/>
            <a:ext cx="10515600" cy="1951369"/>
          </a:xfrm>
        </p:spPr>
        <p:txBody>
          <a:bodyPr>
            <a:noAutofit/>
          </a:bodyPr>
          <a:lstStyle/>
          <a:p>
            <a:r>
              <a:rPr lang="en-US" sz="4400" dirty="0"/>
              <a:t>Where are you today?</a:t>
            </a:r>
          </a:p>
          <a:p>
            <a:br>
              <a:rPr lang="nl-BE" sz="4400" dirty="0"/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D0C6E57-44A5-1B35-6E8B-57F738B50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49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01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EFA5F5-2E8E-9683-C491-710AFFE96DEE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C8142-9EB1-D26C-4C2B-9F5D17286AC4}"/>
              </a:ext>
            </a:extLst>
          </p:cNvPr>
          <p:cNvSpPr txBox="1"/>
          <p:nvPr/>
        </p:nvSpPr>
        <p:spPr>
          <a:xfrm>
            <a:off x="9403492" y="6473881"/>
            <a:ext cx="258423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014F68AA-C474-7F6A-0ACF-9D11AC6AC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7916"/>
            <a:ext cx="10515600" cy="1951369"/>
          </a:xfrm>
        </p:spPr>
        <p:txBody>
          <a:bodyPr>
            <a:noAutofit/>
          </a:bodyPr>
          <a:lstStyle/>
          <a:p>
            <a:r>
              <a:rPr lang="en-US" sz="4400" dirty="0"/>
              <a:t>Where are you today?</a:t>
            </a:r>
          </a:p>
          <a:p>
            <a:br>
              <a:rPr lang="nl-BE" sz="4400" dirty="0"/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EAF44B0A-E3C4-DD9B-DCD5-4BF07FBAB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3086"/>
            <a:ext cx="12192000" cy="638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3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EFA5F5-2E8E-9683-C491-710AFFE96DEE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C8142-9EB1-D26C-4C2B-9F5D17286AC4}"/>
              </a:ext>
            </a:extLst>
          </p:cNvPr>
          <p:cNvSpPr txBox="1"/>
          <p:nvPr/>
        </p:nvSpPr>
        <p:spPr>
          <a:xfrm>
            <a:off x="9403492" y="6473881"/>
            <a:ext cx="258423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014F68AA-C474-7F6A-0ACF-9D11AC6AC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7916"/>
            <a:ext cx="10515600" cy="1951369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A broken world of work</a:t>
            </a:r>
            <a:br>
              <a:rPr lang="en-US" sz="4400" dirty="0"/>
            </a:br>
            <a:br>
              <a:rPr lang="en-US" sz="4400" dirty="0"/>
            </a:br>
            <a:r>
              <a:rPr lang="en-US" sz="2800" dirty="0">
                <a:solidFill>
                  <a:srgbClr val="E11C84"/>
                </a:solidFill>
              </a:rPr>
              <a:t>13% </a:t>
            </a:r>
            <a:r>
              <a:rPr lang="en-US" sz="2800" dirty="0"/>
              <a:t>employees finding their work meaningful </a:t>
            </a:r>
            <a:r>
              <a:rPr lang="en-US" sz="2800" b="0" dirty="0"/>
              <a:t>(USA)</a:t>
            </a:r>
            <a:br>
              <a:rPr lang="en-US" sz="2800" b="0" dirty="0"/>
            </a:br>
            <a:r>
              <a:rPr lang="en-US" sz="2800" dirty="0">
                <a:solidFill>
                  <a:srgbClr val="E11C84"/>
                </a:solidFill>
              </a:rPr>
              <a:t>60% </a:t>
            </a:r>
            <a:r>
              <a:rPr lang="en-US" sz="2800" dirty="0"/>
              <a:t>leaders feeling used up </a:t>
            </a:r>
            <a:r>
              <a:rPr lang="en-US" sz="2800" b="0" dirty="0"/>
              <a:t>(EU)</a:t>
            </a:r>
            <a:br>
              <a:rPr lang="en-US" sz="2800" dirty="0"/>
            </a:br>
            <a:r>
              <a:rPr lang="en-US" sz="2800" dirty="0">
                <a:solidFill>
                  <a:srgbClr val="E11C84"/>
                </a:solidFill>
              </a:rPr>
              <a:t>50% </a:t>
            </a:r>
            <a:r>
              <a:rPr lang="en-US" sz="2800" dirty="0"/>
              <a:t>managers in France experienced burnout </a:t>
            </a:r>
            <a:r>
              <a:rPr lang="en-US" sz="2800" b="0" dirty="0"/>
              <a:t>(France)</a:t>
            </a:r>
          </a:p>
          <a:p>
            <a:br>
              <a:rPr lang="nl-BE" sz="4400" dirty="0"/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304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EFA5F5-2E8E-9683-C491-710AFFE96DEE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C8142-9EB1-D26C-4C2B-9F5D17286AC4}"/>
              </a:ext>
            </a:extLst>
          </p:cNvPr>
          <p:cNvSpPr txBox="1"/>
          <p:nvPr/>
        </p:nvSpPr>
        <p:spPr>
          <a:xfrm>
            <a:off x="9403492" y="6473881"/>
            <a:ext cx="258423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014F68AA-C474-7F6A-0ACF-9D11AC6AC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7916"/>
            <a:ext cx="10515600" cy="1951369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Opening the door to purpose</a:t>
            </a:r>
            <a:br>
              <a:rPr lang="en-US" sz="4400" dirty="0"/>
            </a:br>
            <a:br>
              <a:rPr lang="en-US" sz="4400" dirty="0"/>
            </a:br>
            <a:r>
              <a:rPr lang="en-US" sz="2800" dirty="0">
                <a:solidFill>
                  <a:srgbClr val="E11C84"/>
                </a:solidFill>
              </a:rPr>
              <a:t>94%</a:t>
            </a:r>
            <a:r>
              <a:rPr lang="en-US" sz="2800" dirty="0"/>
              <a:t> </a:t>
            </a:r>
            <a:r>
              <a:rPr lang="en-US" sz="2800" dirty="0" err="1"/>
              <a:t>millenials</a:t>
            </a:r>
            <a:r>
              <a:rPr lang="en-US" sz="2800" dirty="0"/>
              <a:t> that want their skills to benefit a cause </a:t>
            </a:r>
            <a:r>
              <a:rPr lang="en-US" sz="2800" b="0" dirty="0"/>
              <a:t>(USA)</a:t>
            </a:r>
            <a:br>
              <a:rPr lang="en-US" sz="2800" b="0" dirty="0"/>
            </a:br>
            <a:r>
              <a:rPr lang="en-US" sz="2800" dirty="0">
                <a:solidFill>
                  <a:srgbClr val="E11C84"/>
                </a:solidFill>
              </a:rPr>
              <a:t>35% </a:t>
            </a:r>
            <a:r>
              <a:rPr lang="en-US" sz="2800" dirty="0"/>
              <a:t>managers sharing sustainable values </a:t>
            </a:r>
            <a:r>
              <a:rPr lang="en-US" sz="2800" b="0" dirty="0"/>
              <a:t>(EU)</a:t>
            </a:r>
            <a:br>
              <a:rPr lang="en-US" sz="2800" b="0" dirty="0"/>
            </a:br>
            <a:r>
              <a:rPr lang="en-US" sz="2800" dirty="0">
                <a:solidFill>
                  <a:srgbClr val="E11C84"/>
                </a:solidFill>
              </a:rPr>
              <a:t>82%</a:t>
            </a:r>
            <a:r>
              <a:rPr lang="en-US" sz="2800" dirty="0"/>
              <a:t> employees saying work impacts happiness </a:t>
            </a:r>
            <a:r>
              <a:rPr lang="en-US" sz="2800" b="0" dirty="0"/>
              <a:t>(France)</a:t>
            </a:r>
          </a:p>
          <a:p>
            <a:br>
              <a:rPr lang="nl-BE" sz="4400" dirty="0"/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329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D6D24-D0B0-9B49-BFF7-89DDC10A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1689"/>
            <a:ext cx="10515600" cy="345441"/>
          </a:xfrm>
        </p:spPr>
        <p:txBody>
          <a:bodyPr/>
          <a:lstStyle/>
          <a:p>
            <a:r>
              <a:rPr lang="nl-BE" sz="2800" dirty="0">
                <a:solidFill>
                  <a:srgbClr val="E11C84"/>
                </a:solidFill>
                <a:latin typeface="Helvetica" pitchFamily="34" charset="0"/>
              </a:rPr>
              <a:t>Break-out sessions</a:t>
            </a:r>
            <a:endParaRPr lang="nl-BE" sz="2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11069D-ADBA-2C40-A22B-EA5817813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3741"/>
            <a:ext cx="10515600" cy="1951369"/>
          </a:xfrm>
        </p:spPr>
        <p:txBody>
          <a:bodyPr>
            <a:noAutofit/>
          </a:bodyPr>
          <a:lstStyle/>
          <a:p>
            <a:r>
              <a:rPr lang="nl-BE" sz="3200" dirty="0">
                <a:solidFill>
                  <a:srgbClr val="E11C84"/>
                </a:solidFill>
                <a:latin typeface="Helvetica" pitchFamily="34" charset="0"/>
              </a:rPr>
              <a:t>5 + 15mins: </a:t>
            </a:r>
            <a:r>
              <a:rPr lang="en-US" sz="3200" dirty="0"/>
              <a:t>How aligned do you feel to your deep-felt purpose at work and where do you see potential </a:t>
            </a:r>
            <a:br>
              <a:rPr lang="en-US" sz="3200" dirty="0"/>
            </a:br>
            <a:r>
              <a:rPr lang="en-US" sz="3200" dirty="0"/>
              <a:t>to connect more to it?</a:t>
            </a:r>
            <a:br>
              <a:rPr lang="en-US" sz="3200" dirty="0"/>
            </a:br>
            <a:br>
              <a:rPr lang="en-US" sz="3200" dirty="0"/>
            </a:br>
            <a:r>
              <a:rPr lang="nl-BE" sz="3200" dirty="0">
                <a:solidFill>
                  <a:srgbClr val="E11C84"/>
                </a:solidFill>
                <a:latin typeface="Helvetica" pitchFamily="34" charset="0"/>
              </a:rPr>
              <a:t>5 + 15mins: </a:t>
            </a:r>
            <a:r>
              <a:rPr lang="en-US" sz="3200" dirty="0"/>
              <a:t>How and with whom can you partner up to create more fertile conditions for healthy, inclusive and thriving workplaces?</a:t>
            </a:r>
            <a:br>
              <a:rPr lang="nl-BE" sz="4400" dirty="0"/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EFA5F5-2E8E-9683-C491-710AFFE96DEE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C8142-9EB1-D26C-4C2B-9F5D17286AC4}"/>
              </a:ext>
            </a:extLst>
          </p:cNvPr>
          <p:cNvSpPr txBox="1"/>
          <p:nvPr/>
        </p:nvSpPr>
        <p:spPr>
          <a:xfrm>
            <a:off x="10240532" y="6473881"/>
            <a:ext cx="17471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</p:spTree>
    <p:extLst>
      <p:ext uri="{BB962C8B-B14F-4D97-AF65-F5344CB8AC3E}">
        <p14:creationId xmlns:p14="http://schemas.microsoft.com/office/powerpoint/2010/main" val="38032713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D6D24-D0B0-9B49-BFF7-89DDC10A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1689"/>
            <a:ext cx="10515600" cy="345441"/>
          </a:xfrm>
        </p:spPr>
        <p:txBody>
          <a:bodyPr/>
          <a:lstStyle/>
          <a:p>
            <a:r>
              <a:rPr lang="nl-BE" sz="1600" dirty="0"/>
              <a:t>Creating sustainable and attractive workplaces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11069D-ADBA-2C40-A22B-EA5817813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3741"/>
            <a:ext cx="10515600" cy="1951369"/>
          </a:xfrm>
        </p:spPr>
        <p:txBody>
          <a:bodyPr>
            <a:noAutofit/>
          </a:bodyPr>
          <a:lstStyle/>
          <a:p>
            <a:r>
              <a:rPr lang="en-US" sz="4400" dirty="0"/>
              <a:t>Panel</a:t>
            </a:r>
            <a:br>
              <a:rPr lang="en-US" sz="4400" dirty="0"/>
            </a:br>
            <a:r>
              <a:rPr lang="en-US" sz="2000" dirty="0"/>
              <a:t>Sustainability and the new world of work</a:t>
            </a:r>
            <a:br>
              <a:rPr lang="nl-BE" sz="4400" dirty="0"/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EFA5F5-2E8E-9683-C491-710AFFE96DEE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C8142-9EB1-D26C-4C2B-9F5D17286AC4}"/>
              </a:ext>
            </a:extLst>
          </p:cNvPr>
          <p:cNvSpPr txBox="1"/>
          <p:nvPr/>
        </p:nvSpPr>
        <p:spPr>
          <a:xfrm>
            <a:off x="10240532" y="6473881"/>
            <a:ext cx="17471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7C951488-08B5-0B66-6238-A52C1363A257}"/>
              </a:ext>
            </a:extLst>
          </p:cNvPr>
          <p:cNvSpPr txBox="1">
            <a:spLocks/>
          </p:cNvSpPr>
          <p:nvPr/>
        </p:nvSpPr>
        <p:spPr>
          <a:xfrm>
            <a:off x="1653327" y="3156804"/>
            <a:ext cx="10515600" cy="19513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– Christiane Misslbeck, Danish Employers</a:t>
            </a:r>
          </a:p>
          <a:p>
            <a:pPr algn="l"/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– Maxime Legrand, CEC European Managers</a:t>
            </a:r>
          </a:p>
          <a:p>
            <a:pPr algn="l"/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– Esther Lynch, ETUC</a:t>
            </a:r>
          </a:p>
          <a:p>
            <a:pPr algn="l"/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moderation: Matteo Matarazzo</a:t>
            </a: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659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D6D24-D0B0-9B49-BFF7-89DDC10A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1689"/>
            <a:ext cx="10515600" cy="345441"/>
          </a:xfrm>
        </p:spPr>
        <p:txBody>
          <a:bodyPr/>
          <a:lstStyle/>
          <a:p>
            <a:r>
              <a:rPr lang="nl-BE" sz="1600" dirty="0"/>
              <a:t>Creating sustainable and attractive workplaces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11069D-ADBA-2C40-A22B-EA5817813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3741"/>
            <a:ext cx="10515600" cy="1951369"/>
          </a:xfrm>
        </p:spPr>
        <p:txBody>
          <a:bodyPr>
            <a:noAutofit/>
          </a:bodyPr>
          <a:lstStyle/>
          <a:p>
            <a:r>
              <a:rPr lang="en-US" sz="4400" dirty="0"/>
              <a:t>Keynote</a:t>
            </a:r>
            <a:br>
              <a:rPr lang="en-US" sz="4400" dirty="0"/>
            </a:br>
            <a:r>
              <a:rPr lang="en-US" sz="2000" dirty="0"/>
              <a:t>Leadership for thriving workplaces</a:t>
            </a:r>
            <a:br>
              <a:rPr lang="nl-BE" sz="4400" dirty="0"/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EFA5F5-2E8E-9683-C491-710AFFE96DEE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C8142-9EB1-D26C-4C2B-9F5D17286AC4}"/>
              </a:ext>
            </a:extLst>
          </p:cNvPr>
          <p:cNvSpPr txBox="1"/>
          <p:nvPr/>
        </p:nvSpPr>
        <p:spPr>
          <a:xfrm>
            <a:off x="10240532" y="6473881"/>
            <a:ext cx="17471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7C951488-08B5-0B66-6238-A52C1363A257}"/>
              </a:ext>
            </a:extLst>
          </p:cNvPr>
          <p:cNvSpPr txBox="1">
            <a:spLocks/>
          </p:cNvSpPr>
          <p:nvPr/>
        </p:nvSpPr>
        <p:spPr>
          <a:xfrm>
            <a:off x="838200" y="3210216"/>
            <a:ext cx="10515600" cy="19513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Michelle Holliday</a:t>
            </a: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56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-2158690"/>
            <a:ext cx="12191999" cy="10159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0468" y="3040298"/>
            <a:ext cx="2171600" cy="7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3900" y="4063701"/>
            <a:ext cx="2941000" cy="109796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6588433" y="280401"/>
            <a:ext cx="5369600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3733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LEADERSHIP</a:t>
            </a:r>
            <a:r>
              <a:rPr lang="en-GB" sz="30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FOR THRIVING WORKPLACES</a:t>
            </a:r>
            <a:endParaRPr sz="3067">
              <a:solidFill>
                <a:srgbClr val="54545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6693567" y="1442501"/>
            <a:ext cx="51200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2 December 2022</a:t>
            </a:r>
            <a:endParaRPr sz="133">
              <a:solidFill>
                <a:srgbClr val="54545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 descr="http://www.heinz.com/media/downloads/view/GrownNotMad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3201" y="1541477"/>
            <a:ext cx="1557001" cy="183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 descr="http://www.allabouttheidea.co.uk/aati-blog/wp-content/uploads/sites/2/Coca-Cola-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1000" y="1663350"/>
            <a:ext cx="1664000" cy="166115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>
            <a:spLocks noGrp="1"/>
          </p:cNvSpPr>
          <p:nvPr>
            <p:ph type="subTitle" idx="1"/>
          </p:nvPr>
        </p:nvSpPr>
        <p:spPr>
          <a:xfrm>
            <a:off x="1053033" y="865600"/>
            <a:ext cx="5028000" cy="69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25000" lnSpcReduction="2000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r>
              <a:rPr lang="en-GB" sz="2133" b="1">
                <a:solidFill>
                  <a:srgbClr val="26262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brand strategy</a:t>
            </a:r>
            <a:endParaRPr sz="2133" b="1"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791200" y="865600"/>
            <a:ext cx="6096000" cy="832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133" b="1">
                <a:solidFill>
                  <a:srgbClr val="26262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organizational development</a:t>
            </a:r>
            <a:endParaRPr sz="2133" b="1"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subTitle" idx="1"/>
          </p:nvPr>
        </p:nvSpPr>
        <p:spPr>
          <a:xfrm>
            <a:off x="480467" y="3862800"/>
            <a:ext cx="5810800" cy="69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25000" lnSpcReduction="2000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r>
              <a:rPr lang="en-GB" sz="2133" b="1">
                <a:solidFill>
                  <a:srgbClr val="26262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living systems/thrivability</a:t>
            </a:r>
            <a:endParaRPr sz="2133" b="1"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5"/>
          <p:cNvSpPr txBox="1">
            <a:spLocks noGrp="1"/>
          </p:cNvSpPr>
          <p:nvPr>
            <p:ph type="subTitle" idx="1"/>
          </p:nvPr>
        </p:nvSpPr>
        <p:spPr>
          <a:xfrm>
            <a:off x="6931533" y="3862800"/>
            <a:ext cx="3840400" cy="69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25000" lnSpcReduction="2000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r>
              <a:rPr lang="en-GB" sz="2133" b="1">
                <a:solidFill>
                  <a:srgbClr val="26262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 art of hosting</a:t>
            </a:r>
            <a:endParaRPr sz="2133" b="1"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0265" y="4560000"/>
            <a:ext cx="2882376" cy="192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36635" y="4559295"/>
            <a:ext cx="2882376" cy="1922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35034" y="1611626"/>
            <a:ext cx="2880239" cy="19211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>
            <a:spLocks noGrp="1"/>
          </p:cNvSpPr>
          <p:nvPr>
            <p:ph type="subTitle" idx="1"/>
          </p:nvPr>
        </p:nvSpPr>
        <p:spPr>
          <a:xfrm>
            <a:off x="-167" y="256000"/>
            <a:ext cx="12192000" cy="69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25000" lnSpcReduction="2000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r>
              <a:rPr lang="en-GB" b="1">
                <a:solidFill>
                  <a:srgbClr val="26262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my path</a:t>
            </a:r>
            <a:endParaRPr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 descr="http://www.heinz.com/media/downloads/view/GrownNotMad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3201" y="1541477"/>
            <a:ext cx="1557001" cy="183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 descr="http://www.allabouttheidea.co.uk/aati-blog/wp-content/uploads/sites/2/Coca-Cola-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1000" y="1663350"/>
            <a:ext cx="1664000" cy="166115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>
            <a:spLocks noGrp="1"/>
          </p:cNvSpPr>
          <p:nvPr>
            <p:ph type="subTitle" idx="1"/>
          </p:nvPr>
        </p:nvSpPr>
        <p:spPr>
          <a:xfrm>
            <a:off x="1053033" y="865600"/>
            <a:ext cx="5028000" cy="69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25000" lnSpcReduction="2000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r>
              <a:rPr lang="en-GB" sz="2133" b="1">
                <a:solidFill>
                  <a:srgbClr val="26262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brand strategy</a:t>
            </a:r>
            <a:endParaRPr sz="2133" b="1"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6"/>
          <p:cNvSpPr txBox="1">
            <a:spLocks noGrp="1"/>
          </p:cNvSpPr>
          <p:nvPr>
            <p:ph type="subTitle" idx="1"/>
          </p:nvPr>
        </p:nvSpPr>
        <p:spPr>
          <a:xfrm>
            <a:off x="5791200" y="865600"/>
            <a:ext cx="6096000" cy="832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133" b="1">
                <a:solidFill>
                  <a:srgbClr val="26262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organizational development</a:t>
            </a:r>
            <a:endParaRPr sz="2133" b="1"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1"/>
          </p:nvPr>
        </p:nvSpPr>
        <p:spPr>
          <a:xfrm>
            <a:off x="480467" y="3862800"/>
            <a:ext cx="5810800" cy="69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25000" lnSpcReduction="2000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r>
              <a:rPr lang="en-GB" sz="2133" b="1">
                <a:solidFill>
                  <a:srgbClr val="26262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living systems/thrivability</a:t>
            </a:r>
            <a:endParaRPr sz="2133" b="1"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6"/>
          <p:cNvSpPr txBox="1">
            <a:spLocks noGrp="1"/>
          </p:cNvSpPr>
          <p:nvPr>
            <p:ph type="subTitle" idx="1"/>
          </p:nvPr>
        </p:nvSpPr>
        <p:spPr>
          <a:xfrm>
            <a:off x="6931533" y="3862800"/>
            <a:ext cx="3840400" cy="69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25000" lnSpcReduction="2000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r>
              <a:rPr lang="en-GB" sz="2133" b="1">
                <a:solidFill>
                  <a:srgbClr val="26262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 art of hosting</a:t>
            </a:r>
            <a:endParaRPr sz="2133" b="1"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0265" y="4560000"/>
            <a:ext cx="2882376" cy="192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36635" y="4559295"/>
            <a:ext cx="2882376" cy="1922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35034" y="1611626"/>
            <a:ext cx="2880239" cy="192110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-167" y="256000"/>
            <a:ext cx="12192000" cy="69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25000" lnSpcReduction="2000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r>
              <a:rPr lang="en-GB" b="1">
                <a:solidFill>
                  <a:srgbClr val="26262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my path</a:t>
            </a:r>
            <a:endParaRPr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19367" y="0"/>
            <a:ext cx="12192000" cy="6858000"/>
          </a:xfrm>
          <a:prstGeom prst="rect">
            <a:avLst/>
          </a:prstGeom>
          <a:solidFill>
            <a:srgbClr val="EEEEEE">
              <a:alpha val="568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91052" y="1047751"/>
            <a:ext cx="3171825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7" descr="Image result for profitabilit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52451" y="0"/>
            <a:ext cx="133836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162984" y="298451"/>
            <a:ext cx="9485600" cy="16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chemeClr val="lt1"/>
              </a:buClr>
              <a:buSzPts val="2100"/>
            </a:pPr>
            <a:r>
              <a:rPr lang="en-GB"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 the machine story, the organization’s only purpose </a:t>
            </a:r>
            <a:endParaRPr sz="24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Clr>
                <a:schemeClr val="lt1"/>
              </a:buClr>
              <a:buSzPts val="2100"/>
            </a:pPr>
            <a:r>
              <a:rPr lang="en-GB"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is productivity and profitability </a:t>
            </a:r>
            <a:endParaRPr sz="2400"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/>
          <p:cNvPicPr preferRelativeResize="0"/>
          <p:nvPr/>
        </p:nvPicPr>
        <p:blipFill rotWithShape="1">
          <a:blip r:embed="rId3">
            <a:alphaModFix/>
          </a:blip>
          <a:srcRect l="24391"/>
          <a:stretch/>
        </p:blipFill>
        <p:spPr>
          <a:xfrm>
            <a:off x="6082226" y="2927376"/>
            <a:ext cx="6109775" cy="393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 rotWithShape="1">
          <a:blip r:embed="rId4">
            <a:alphaModFix/>
          </a:blip>
          <a:srcRect l="15244" r="2881" b="4997"/>
          <a:stretch/>
        </p:blipFill>
        <p:spPr>
          <a:xfrm>
            <a:off x="6082225" y="-260125"/>
            <a:ext cx="6109776" cy="3765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7549" y="-690001"/>
            <a:ext cx="6109776" cy="4250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8949" y="3537633"/>
            <a:ext cx="6109775" cy="407319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431800" y="152400"/>
            <a:ext cx="11455600" cy="43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GB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story has shaped every aspect of our lives</a:t>
            </a:r>
            <a:endParaRPr sz="1467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203200" y="2993175"/>
            <a:ext cx="5364000" cy="3788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we structure learning</a:t>
            </a:r>
            <a:endParaRPr sz="13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6299200" y="2971800"/>
            <a:ext cx="5791200" cy="378800"/>
          </a:xfrm>
          <a:prstGeom prst="rect">
            <a:avLst/>
          </a:prstGeom>
          <a:solidFill>
            <a:srgbClr val="FFFFFF">
              <a:alpha val="79610"/>
            </a:srgbClr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we approach health</a:t>
            </a:r>
            <a:endParaRPr sz="13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279575" y="6345975"/>
            <a:ext cx="5472000" cy="378800"/>
          </a:xfrm>
          <a:prstGeom prst="rect">
            <a:avLst/>
          </a:prstGeom>
          <a:solidFill>
            <a:srgbClr val="FFFFFF">
              <a:alpha val="79610"/>
            </a:srgbClr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we grow food</a:t>
            </a:r>
            <a:endParaRPr sz="13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6324600" y="6345975"/>
            <a:ext cx="5664000" cy="378800"/>
          </a:xfrm>
          <a:prstGeom prst="rect">
            <a:avLst/>
          </a:prstGeom>
          <a:solidFill>
            <a:srgbClr val="FFFFFF">
              <a:alpha val="79610"/>
            </a:srgbClr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we structure work</a:t>
            </a:r>
            <a:endParaRPr sz="1333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3276599"/>
            <a:ext cx="7254877" cy="453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 descr="homeless%20sleep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0" y="-1524000"/>
            <a:ext cx="5334000" cy="53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 descr="27862-hi-traffic"/>
          <p:cNvPicPr preferRelativeResize="0"/>
          <p:nvPr/>
        </p:nvPicPr>
        <p:blipFill rotWithShape="1">
          <a:blip r:embed="rId5">
            <a:alphaModFix/>
          </a:blip>
          <a:srcRect t="22815" r="16471"/>
          <a:stretch/>
        </p:blipFill>
        <p:spPr>
          <a:xfrm>
            <a:off x="1" y="-928351"/>
            <a:ext cx="6934200" cy="422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 descr="coastal_pollution"/>
          <p:cNvPicPr preferRelativeResize="0"/>
          <p:nvPr/>
        </p:nvPicPr>
        <p:blipFill rotWithShape="1">
          <a:blip r:embed="rId6">
            <a:alphaModFix/>
          </a:blip>
          <a:srcRect r="14081"/>
          <a:stretch/>
        </p:blipFill>
        <p:spPr>
          <a:xfrm>
            <a:off x="6019801" y="3276600"/>
            <a:ext cx="6172201" cy="475562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/>
          <p:nvPr/>
        </p:nvSpPr>
        <p:spPr>
          <a:xfrm>
            <a:off x="3719515" y="2874963"/>
            <a:ext cx="5113200" cy="73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algn="ctr"/>
            <a:r>
              <a:rPr lang="en-GB" sz="2400" b="1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the machine story has led 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2400" b="1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to all kinds of problems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0"/>
          <p:cNvPicPr preferRelativeResize="0"/>
          <p:nvPr/>
        </p:nvPicPr>
        <p:blipFill rotWithShape="1">
          <a:blip r:embed="rId3">
            <a:alphaModFix/>
          </a:blip>
          <a:srcRect r="28433"/>
          <a:stretch/>
        </p:blipFill>
        <p:spPr>
          <a:xfrm>
            <a:off x="4939363" y="1"/>
            <a:ext cx="7371236" cy="687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 descr="MP900401284[1]"/>
          <p:cNvPicPr preferRelativeResize="0"/>
          <p:nvPr/>
        </p:nvPicPr>
        <p:blipFill rotWithShape="1">
          <a:blip r:embed="rId4">
            <a:alphaModFix/>
          </a:blip>
          <a:srcRect l="6083" r="49995" b="12165"/>
          <a:stretch/>
        </p:blipFill>
        <p:spPr>
          <a:xfrm>
            <a:off x="-304799" y="-85725"/>
            <a:ext cx="6191249" cy="694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/>
          <p:nvPr/>
        </p:nvSpPr>
        <p:spPr>
          <a:xfrm>
            <a:off x="571500" y="5572125"/>
            <a:ext cx="4476800" cy="461600"/>
          </a:xfrm>
          <a:prstGeom prst="rect">
            <a:avLst/>
          </a:prstGeom>
          <a:solidFill>
            <a:srgbClr val="FFFFFF">
              <a:alpha val="79610"/>
            </a:srgbClr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as a machine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6572251" y="5546725"/>
            <a:ext cx="5429200" cy="523200"/>
          </a:xfrm>
          <a:prstGeom prst="rect">
            <a:avLst/>
          </a:prstGeom>
          <a:solidFill>
            <a:srgbClr val="FFFFFF">
              <a:alpha val="79610"/>
            </a:srgbClr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  a living ecology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431800" y="270891"/>
            <a:ext cx="11455600" cy="461600"/>
          </a:xfrm>
          <a:prstGeom prst="rect">
            <a:avLst/>
          </a:prstGeom>
          <a:solidFill>
            <a:srgbClr val="FFFFFF">
              <a:alpha val="79610"/>
            </a:srgbClr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indent="457189" algn="ctr">
              <a:buClr>
                <a:srgbClr val="000000"/>
              </a:buClr>
              <a:buSzPts val="1800"/>
            </a:pPr>
            <a:r>
              <a:rPr lang="en-GB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shifting how we see the world</a:t>
            </a:r>
            <a:endParaRPr sz="1467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20"/>
          <p:cNvSpPr/>
          <p:nvPr/>
        </p:nvSpPr>
        <p:spPr>
          <a:xfrm>
            <a:off x="5149433" y="5619751"/>
            <a:ext cx="1351200" cy="428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20212">
            <a:off x="9098335" y="4555431"/>
            <a:ext cx="2409996" cy="1770323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1"/>
          <p:cNvSpPr txBox="1"/>
          <p:nvPr/>
        </p:nvSpPr>
        <p:spPr>
          <a:xfrm>
            <a:off x="431800" y="260351"/>
            <a:ext cx="11315200" cy="4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GB"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an explosion of new vocabulary and approaches</a:t>
            </a:r>
            <a:endParaRPr sz="24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" name="Google Shape;144;p21" descr="http://haydnshaughnessy.com/wp-content/uploads/2012/12/business-ecosystem-full.png"/>
          <p:cNvPicPr preferRelativeResize="0"/>
          <p:nvPr/>
        </p:nvPicPr>
        <p:blipFill rotWithShape="1">
          <a:blip r:embed="rId4">
            <a:alphaModFix/>
          </a:blip>
          <a:srcRect l="3773" t="12997" r="44385" b="14554"/>
          <a:stretch/>
        </p:blipFill>
        <p:spPr>
          <a:xfrm rot="-303731">
            <a:off x="314756" y="4423243"/>
            <a:ext cx="4092632" cy="148241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45" name="Google Shape;145;p21" descr="data:image/jpeg;base64,/9j/4AAQSkZJRgABAQAAAQABAAD/2wCEAAkGBxMSEhAQExIUFREVFhUUFhUVFRcYIBQYIBcXFxcYGBwdHSogIB0mHhcaITEhJSkrLi4wFx81ODMsNygtLisBCgoKDg0OGxAQGTckHyY3NzcuMi0sLCwvNzcwLC43LS0xLjYrLDc3MCsyNywxLC8vLC4rODE3LjQsLCwsLC8sK//AABEIAKMA9gMBIgACEQEDEQH/xAAbAAEAAgMBAQAAAAAAAAAAAAAABQYBBAcDAv/EAD4QAAEDAgQDBgQEBAMJAAAAAAEAAgMEEQUGEiETMUEHFCIyUWFxgZGhI0JSwRVysdEzU4IkNmJzkrKz4vD/xAAaAQEAAgMBAAAAAAAAAAAAAAAABQYBAwQC/8QAJBEBAAIBBAEFAAMAAAAAAAAAAAECAwQFEUExEyFRYcESMrH/2gAMAwEAAhEDEQA/AO4oiICIiAiIgIiICIiAiIgIiICIiAiIgIiICIiAiIgIiICIiAiIgIiICIiAiIgIsXWUBERAREQEREBERAREQEREBERAREQEREBERAREQEREBERARFD5pxgUsBePOTpYD+r1+A5r1Sk3tFY8y8ZMlcdZvbxDVzNmqOl8AHEmt5Qdm+7j+y59iOZamYnVK5rf0su0fbc/MqLllLnFziS4m5J6lfCsWn0WPFHjmflT9XuObPaeJ4r8R+sk33P9Vu0OMTwkGOV4Hpe4+h2Wii6rVi0cTHLhre1Z5rPEuj5czq2UiKcBjzYB48rj7+hVyBXBl0vIGOGZjoHm8kYGkn8zOX1HL6KG12iikepTx3CybZuVslvSy+epW9EXhXVkcMb5pXtZGwFznONg0DqVFJ17oqTQdqmGSythbM5pe7Sx743Na43tYOItzUxmnOFHh4aamXS5/kY0FzndLho3t7oJ5FXcrZ1o8QL208t5Gbuje0scB62PT3Wri3aLh9M+oilmLZIC1rmaHEuLhcBm3i97ckFsRVeXP9CyOklkkdGyqDzEZGObs3zF1/KOW59QtLC+1LDJ5mwNnLXvIDDIxzGvJNhZxFtzyQXVFF5hzDT0MRnqZRGzkL7lx9Ggbk/BQ+XO0SgrZeBFKWzHyskYWF/8t+fJBbEVdx3O9FRzGnqJuHIIuPu020ai0AHq4kGzeaxhmd6OellrhIWU0bi1z5Wlm4AOwPO+oWsgsaKlYR2pYbUStgbM5rnmzDIxzGvPIAOOyg+23NUUdNLQMleysdwpAGh7fBrv5xt+U7X6IOooqtlfOlHU0z5mTeCnYwTPkDmBp0gkkuG60aPtVwySRsQmc0OdpbI+N7WON7bOItzQXdFgG6ygIiICIiAiIgFcx7R6zXUNi6Rt+7tz9gF04rjubnXrKj+a32AUjtlYnNz8Qh96vNdPER3KHREU+qgiIgKXynV8Krgd0c4MPwd4f6kfRRC2MP8A8WK3PiM/7gvGSsWpMS24LTXJW0dS7kuc9ujXGhhNiYG1MJqLf5dz+9l0ZeVTA2Rro3tDmOBa5rhcOB5ghVJfkHVYth0dPDI+SmFN4DFfSW3206B6j25Km00kTMy1Jqy0PdTx90c+wFuukna/m+d1ZcP7NcMhlE7KRnEB1DUXODT0IaTYfRSuY8sUtcwMqoWyBt9JNwW+ulw3CCh5nkjkzDhHdS01DRJ3oxkH8K2wkI6218/VvsvvJ9FG/MGNSPY1zoxGWEi+kkC5HvYDdXbLeUqOgDhSwNjLvM7dziPQuO9ltUWBwRTz1UcYbPPp4r7nxadgg5p21OiFfgJnt3cSyGW/LRxKe+r29fa63+2uqpHYbpDo3TF0fdgwtLr3G7Lb2ttt7L17SsKfPiWAkQukhbLKJSGFzWtPDvr2sAQDz9Cp3CuznDKeYVEVK0Sg6mklzg09C0E2B+CCmZn8GLYA+ut3YU+kF/lbU2dcvvt/l8+o9lt9sc0DzhrIix1f3qEw6CC8N1DfbfTe3zXRcaweCriMNRE2SM/lcOR6Eeh91E5cyHh9C8y09O1sm/jcXPI9Q0uJt8kFQxuiZNmijbKxr2tohIARcag+axt7XXt21bfwp0oPcm1kZqPTTceb2tdXyTBIDVNrjGO8tjMQkudmXJtbl1O/utqvoY543wysbJG8Wc1wuCPdBzjtorKM4UQHxGQlhptBaSCCCSy3JoaDe3svntTkL8vNe7dxbTEn3u1T9N2X4VGJWtpG/ijS67nEgc/CSfDy6KdxPAKeop+5yxh1PZo0XI8ti3e99rBBRO1+J5weDSPww+nMu22mwsXW6arXWhj9FVz4cWz1+FCgcxulwheNIFi3h+I2cPYXXWH0rHRmJzQYy3QWkXBba1iD0sqrTdmGFRy8ZtIzWDcAlxaD0swnT9kE3lWAx0dJG6QSlsMbeIAQH2aLOF991LLDWgbAWCygIiICIiAiIgwVyHOkOmsn9yHD5tC6+Vz3tMw8h0VQBsRw3H3G7ftf6Lv228VzcT2id5xTfT8x1PKjoiKwqkIiIClcr03Eq6dvo8OPwb4v2+6ileezXDiTLUkbD8Nvx5uP9AufVZPTxWs69DhnLnrX7/x0FYJWVXe0HBZa2gqKWB4ZK8C1yQHWNywnoCNlV14S1LisEriyOeJ7hzayRriPkDde1TVMjaXyPaxg5ue4NA+Z2XH8DpsOino6etwp9BWNezgzNc4xzSAjTaVpF7m3hPqApCbDmYrjlXT1l3U9FGwxQEkNeXc3kdef9EHUKWqjlbrje17P1McHD6jZfFZXxQgGWWOMHYGR7W3+FyuXy4czCscw+KiuyCubI2anBJALQbSAdP8A1cvjJ+Cw4vV4pV17eM6GodTRQuJ0xRtvY6ff9ig6hVO4sMnCmDdcbgyZpDgwlpAeOhsd/ktPKtM+Klhjkqe9PAN59vxLkkWsTsAbc+ih5ss0+H4dicdMHNZJDUSFheXBp4Lh4b8hsufxYrLT5WpeE4sdK8wmQHdjXTPDiD022ug7IzFIC/hCeIy8tAkaXf8ATe6qPbJXSQ4drikfG/jwDUxxaba9xcdFDY/2ZYfDhkskbdE0MLp2VIcdWtrNYcTfkSPvsorM+LSVeWqOolN5HSwhx/UWyuZqPudN/mg7HSm7GE8y0H7Beq8aP/Dj/lb/AEC9kBERAREQEREBERAREQEREBaeLYeyeJ8L+Thz9D0I+C3EWYmYnmGLVi0cT4cQxOgfBI6KQWc36EdCPZai7BmTL8dWwA+GRvkeOnsfUey5XieGyU7+HI0g9D0cPVp6qx6TV1zV4n+yna/QW09uY969T+S00RF2I56U8Je5rG+ZxDR8SbBdqwqgbBFHE3k0Wv6nqfmVy7JEOqshv+XU76NP9111Qm6ZJ/lWnXlZdjwxFLZO/AovMWD96i4QnmgcHNe2SF+lwI5X6EeoPNSiKKTyi0/Z/I+aCWtxCesbA8SxROYyNoePK52nd1vkt3NGSGVUzKyGeWlrGN0CeKx1N/S9p2cFbUQVHLORm007q2eolq6wt0CaUAaG+jGjlz9V4YzkHXUSVlHWTUU8oAl4Ya5sn/EWn83vdXVEFXwjJrIKerhdUTTSVTXNmmkdcm7Czwt8oABNgs4bkmCPDW4VKTNAGuaXOAaSS4u1C3Ignb4Kzog52zsxeWd2lxSrlogLNgOkbflDnjdwG21hey3puz2N2GQ4Vx36Y3tfxdLbuIkMh25DmQrsiD4iZpAb6AD6bL7REBEUTmiarZTudRMjkqbt0tlJDbXGrkRvZBLIqVn7M1RRDDOGGB09TFDKCC4aSPEG77fFXVARQuYp61ppu6RxPBlaJ+ISNMXUtsef1UPjeZZosYw3D26OBURzOkuLuu1j3Nsb7btH1KC5IoSmnrTXTMfHEKARtMUgJ1uftqDhyte/ToPVakea74q/CuF5acVHF1c/EBp029xvdBZkREBERAREQFqYlh0c7DHKwOb79PcHoVtosxMxPMMWrFo4mPZzPG8jSx3dATKz9JtqH7H5fRVN7C0kEEEcwRYj4hd4Kj8TwaGoFpY2u9+RHwI3Ung3O1fbJHP32hNTstLe+KePrpy7J9SI6yAnkXaD/qFh97LsKoeIdn9jqgm5bgPHI9LOH9lc8PfIY2cVtpLWcAbi/Uj2K16/JjyzF6S3bXhy4ItjyR9x8NlUvtfxCSDDJ5YpHRvDoxqYbEAvF7FXRVXtMwGWuw+alg08VxYRqNhs4E7qPSyvUtJVUdNJjVXWzTzMpjJ3YHTDctGhpb1PK7tuqqFFizaiHvVRj00Fc4F7YowRFEd9LHM0nV77/VdlqcGbNRmjm3Y+EQvt/IGkj57j4Ki4bhGN0UQooWUNREwaYqiXU1zG9NbRzt/9dB8UWbK6swKapp2nv0bjE8sbcu06S58berixwNh1utHJjYZpITBjtYKoOa6WnqdJ12IL2NjcBa+42vZXYYdiUVFGyKphkrWu1vfLHZkgJJMYDbaRva/PZVfEMs4liNTRyVUFHTMp5WTOlhc58kmkg6Wk8gbdeSD4zfU10uOw0FNVOgjkpGl55hjdcmt7Wn8+wAK8cXjrMDno5xWzVVHPM2GaOoOot1HzNPwuR8Ot15Zxpql+Y4e6SNZUsohIwvBLX2fLeN9vyuBtfpspOTLWKYlU0z8S7vDS08jZRDAXO4rwbjUSeX7X23ug+8w1dViGJvwqnqXUtPBE2SeWPzvc7cNaeg3H35rwgnq8IxGhpJKqSroq0mNpm3fFJsBv1BJH1PpvKZoyvWMrRiuHPi47mCKaCa+iVo5G43Btt8h7rxwnLFdVV0GIYmYWd2B7vTwXIDj+dxPX+wQaFqrGK+vhFZLS0lG5sQbBYOkfbdznfI/ZSGQ8TqYq6twipmNRwGslimcLOLHAeF/wuPupHJOXJqWpxWaXTpqZxJHpNzpsefpzShy3MzGazEDp4EsEcbN99QDQbj08KCg1NW59bVsxTEqyglErhTCP8OExfkdq0kO+qs/aDU1FJgZcysfLM10X+0ts0vaZLgjTceWw252TGKPG5YpaSWnw6pY8OaJnam2BBFzGb7j2PRYxfIU/8CZhMUjZJ26DqeS0H8UyOAO+wuQPYBBH9sj5DT4KWEcY1MRaXbjWWeEn5rOaMu4hQQSYnFik8s8Q4kscluG8X8QazoB6e3MKa7RcoVFdBh0ULmNfBKxz3E20gM06m7bkHeyjMYwbHa6PuE5pIqZxDZaiPUXSMBvs0nYmwuEH3nDM0r4Mv1ML3RCpqIC9rTa7XNBLT6jdfeaP95ME/wCTU/8AilUhmzJskseEQ02kR0c8Tnaja0bRbbbc7cls43luaXGMNxBungU8czZLnxXcx7W2Ft/N9kEdQYhNJj+JUhmeIRSxljQdmOLWeJo5Xu4m6qEWV5jj0lJ/EaniCkEnefDxCLtHDPTTvf5LoGHZbmZjVZiJ08CWCONtj4tQDAbj/T91iLLUwxx+JeDu5pBCN/Fr1NPK3LbndBHvxGehxqKCaV8lJXQtZEXnaOdjQCPQarX9y/2XtlbE5q3Fa+dsju40wFLGwHwySbGR59wbj4WWn24PiNHFHc99M0ZpWM87n6gHW620k7+tlaciYB3GigpjvIAXyu/VI46nn6m3wAQWBERAREQEREBERAWLLKICIiAiIgLFllEEPJluA1zcSOrvDYeAPF4dFy7lbnuVMWREGEssogxZLLKICxZZRASyIgxZLLKIMWWURBXqTJtKyslxAtdJUvNw+R2vhC1tMQPlHP6qwALKICIiAiIgIiICIiAiIgIiICIiAiIgIiICIiAiIgIiICIiAiIgIiICIiAiIgIiICIiAiIgIiICIiAiIgIiICIiAiIgIiICIiAiIgIiICIiAiIgIiICIiAiIgIiICIiAiIgIiICIiAiIgIiICIiAiIgIiICIiAiIgIiICIiD//Z"/>
          <p:cNvSpPr/>
          <p:nvPr/>
        </p:nvSpPr>
        <p:spPr>
          <a:xfrm>
            <a:off x="207433" y="-144463"/>
            <a:ext cx="406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1" descr="data:image/jpeg;base64,/9j/4AAQSkZJRgABAQAAAQABAAD/2wCEAAkGBxMSEhAQExIUFREVFhUUFhUVFRcYIBQYIBcXFxcYGBwdHSogIB0mHhcaITEhJSkrLi4wFx81ODMsNygtLisBCgoKDg0OGxAQGTckHyY3NzcuMi0sLCwvNzcwLC43LS0xLjYrLDc3MCsyNywxLC8vLC4rODE3LjQsLCwsLC8sK//AABEIAKMA9gMBIgACEQEDEQH/xAAbAAEAAgMBAQAAAAAAAAAAAAAABQYBBAcDAv/EAD4QAAEDAgQDBgQEBAMJAAAAAAEAAgMEEQUGEiETMUEHFCIyUWFxgZGhI0JSwRVysdEzU4IkNmJzkrKz4vD/xAAaAQEAAgMBAAAAAAAAAAAAAAAABQYBAwQC/8QAJBEBAAIBBAEFAAMAAAAAAAAAAAECAwQFEUExEyFRYcESMrH/2gAMAwEAAhEDEQA/AO4oiICIiAiIgIiICIiAiIgIiICIiAiIgIiICIiAiIgIiICIiAiIgIiICIiAiIgIsXWUBERAREQEREBERAREQEREBERAREQEREBERAREQEREBERARFD5pxgUsBePOTpYD+r1+A5r1Sk3tFY8y8ZMlcdZvbxDVzNmqOl8AHEmt5Qdm+7j+y59iOZamYnVK5rf0su0fbc/MqLllLnFziS4m5J6lfCsWn0WPFHjmflT9XuObPaeJ4r8R+sk33P9Vu0OMTwkGOV4Hpe4+h2Wii6rVi0cTHLhre1Z5rPEuj5czq2UiKcBjzYB48rj7+hVyBXBl0vIGOGZjoHm8kYGkn8zOX1HL6KG12iikepTx3CybZuVslvSy+epW9EXhXVkcMb5pXtZGwFznONg0DqVFJ17oqTQdqmGSythbM5pe7Sx743Na43tYOItzUxmnOFHh4aamXS5/kY0FzndLho3t7oJ5FXcrZ1o8QL208t5Gbuje0scB62PT3Wri3aLh9M+oilmLZIC1rmaHEuLhcBm3i97ckFsRVeXP9CyOklkkdGyqDzEZGObs3zF1/KOW59QtLC+1LDJ5mwNnLXvIDDIxzGvJNhZxFtzyQXVFF5hzDT0MRnqZRGzkL7lx9Ggbk/BQ+XO0SgrZeBFKWzHyskYWF/8t+fJBbEVdx3O9FRzGnqJuHIIuPu020ai0AHq4kGzeaxhmd6OellrhIWU0bi1z5Wlm4AOwPO+oWsgsaKlYR2pYbUStgbM5rnmzDIxzGvPIAOOyg+23NUUdNLQMleysdwpAGh7fBrv5xt+U7X6IOooqtlfOlHU0z5mTeCnYwTPkDmBp0gkkuG60aPtVwySRsQmc0OdpbI+N7WON7bOItzQXdFgG6ygIiICIiAiIgFcx7R6zXUNi6Rt+7tz9gF04rjubnXrKj+a32AUjtlYnNz8Qh96vNdPER3KHREU+qgiIgKXynV8Krgd0c4MPwd4f6kfRRC2MP8A8WK3PiM/7gvGSsWpMS24LTXJW0dS7kuc9ujXGhhNiYG1MJqLf5dz+9l0ZeVTA2Rro3tDmOBa5rhcOB5ghVJfkHVYth0dPDI+SmFN4DFfSW3206B6j25Km00kTMy1Jqy0PdTx90c+wFuukna/m+d1ZcP7NcMhlE7KRnEB1DUXODT0IaTYfRSuY8sUtcwMqoWyBt9JNwW+ulw3CCh5nkjkzDhHdS01DRJ3oxkH8K2wkI6218/VvsvvJ9FG/MGNSPY1zoxGWEi+kkC5HvYDdXbLeUqOgDhSwNjLvM7dziPQuO9ltUWBwRTz1UcYbPPp4r7nxadgg5p21OiFfgJnt3cSyGW/LRxKe+r29fa63+2uqpHYbpDo3TF0fdgwtLr3G7Lb2ttt7L17SsKfPiWAkQukhbLKJSGFzWtPDvr2sAQDz9Cp3CuznDKeYVEVK0Sg6mklzg09C0E2B+CCmZn8GLYA+ut3YU+kF/lbU2dcvvt/l8+o9lt9sc0DzhrIix1f3qEw6CC8N1DfbfTe3zXRcaweCriMNRE2SM/lcOR6Eeh91E5cyHh9C8y09O1sm/jcXPI9Q0uJt8kFQxuiZNmijbKxr2tohIARcag+axt7XXt21bfwp0oPcm1kZqPTTceb2tdXyTBIDVNrjGO8tjMQkudmXJtbl1O/utqvoY543wysbJG8Wc1wuCPdBzjtorKM4UQHxGQlhptBaSCCCSy3JoaDe3svntTkL8vNe7dxbTEn3u1T9N2X4VGJWtpG/ijS67nEgc/CSfDy6KdxPAKeop+5yxh1PZo0XI8ti3e99rBBRO1+J5weDSPww+nMu22mwsXW6arXWhj9FVz4cWz1+FCgcxulwheNIFi3h+I2cPYXXWH0rHRmJzQYy3QWkXBba1iD0sqrTdmGFRy8ZtIzWDcAlxaD0swnT9kE3lWAx0dJG6QSlsMbeIAQH2aLOF991LLDWgbAWCygIiICIiAiIgwVyHOkOmsn9yHD5tC6+Vz3tMw8h0VQBsRw3H3G7ftf6Lv228VzcT2id5xTfT8x1PKjoiKwqkIiIClcr03Eq6dvo8OPwb4v2+6ileezXDiTLUkbD8Nvx5uP9AufVZPTxWs69DhnLnrX7/x0FYJWVXe0HBZa2gqKWB4ZK8C1yQHWNywnoCNlV14S1LisEriyOeJ7hzayRriPkDde1TVMjaXyPaxg5ue4NA+Z2XH8DpsOino6etwp9BWNezgzNc4xzSAjTaVpF7m3hPqApCbDmYrjlXT1l3U9FGwxQEkNeXc3kdef9EHUKWqjlbrje17P1McHD6jZfFZXxQgGWWOMHYGR7W3+FyuXy4czCscw+KiuyCubI2anBJALQbSAdP8A1cvjJ+Cw4vV4pV17eM6GodTRQuJ0xRtvY6ff9ig6hVO4sMnCmDdcbgyZpDgwlpAeOhsd/ktPKtM+Klhjkqe9PAN59vxLkkWsTsAbc+ih5ss0+H4dicdMHNZJDUSFheXBp4Lh4b8hsufxYrLT5WpeE4sdK8wmQHdjXTPDiD022ug7IzFIC/hCeIy8tAkaXf8ATe6qPbJXSQ4drikfG/jwDUxxaba9xcdFDY/2ZYfDhkskbdE0MLp2VIcdWtrNYcTfkSPvsorM+LSVeWqOolN5HSwhx/UWyuZqPudN/mg7HSm7GE8y0H7Beq8aP/Dj/lb/AEC9kBERAREQEREBERAREQEREBaeLYeyeJ8L+Thz9D0I+C3EWYmYnmGLVi0cT4cQxOgfBI6KQWc36EdCPZai7BmTL8dWwA+GRvkeOnsfUey5XieGyU7+HI0g9D0cPVp6qx6TV1zV4n+yna/QW09uY969T+S00RF2I56U8Je5rG+ZxDR8SbBdqwqgbBFHE3k0Wv6nqfmVy7JEOqshv+XU76NP9111Qm6ZJ/lWnXlZdjwxFLZO/AovMWD96i4QnmgcHNe2SF+lwI5X6EeoPNSiKKTyi0/Z/I+aCWtxCesbA8SxROYyNoePK52nd1vkt3NGSGVUzKyGeWlrGN0CeKx1N/S9p2cFbUQVHLORm007q2eolq6wt0CaUAaG+jGjlz9V4YzkHXUSVlHWTUU8oAl4Ya5sn/EWn83vdXVEFXwjJrIKerhdUTTSVTXNmmkdcm7Czwt8oABNgs4bkmCPDW4VKTNAGuaXOAaSS4u1C3Ignb4Kzog52zsxeWd2lxSrlogLNgOkbflDnjdwG21hey3puz2N2GQ4Vx36Y3tfxdLbuIkMh25DmQrsiD4iZpAb6AD6bL7REBEUTmiarZTudRMjkqbt0tlJDbXGrkRvZBLIqVn7M1RRDDOGGB09TFDKCC4aSPEG77fFXVARQuYp61ppu6RxPBlaJ+ISNMXUtsef1UPjeZZosYw3D26OBURzOkuLuu1j3Nsb7btH1KC5IoSmnrTXTMfHEKARtMUgJ1uftqDhyte/ToPVakea74q/CuF5acVHF1c/EBp029xvdBZkREBERAREQFqYlh0c7DHKwOb79PcHoVtosxMxPMMWrFo4mPZzPG8jSx3dATKz9JtqH7H5fRVN7C0kEEEcwRYj4hd4Kj8TwaGoFpY2u9+RHwI3Ung3O1fbJHP32hNTstLe+KePrpy7J9SI6yAnkXaD/qFh97LsKoeIdn9jqgm5bgPHI9LOH9lc8PfIY2cVtpLWcAbi/Uj2K16/JjyzF6S3bXhy4ItjyR9x8NlUvtfxCSDDJ5YpHRvDoxqYbEAvF7FXRVXtMwGWuw+alg08VxYRqNhs4E7qPSyvUtJVUdNJjVXWzTzMpjJ3YHTDctGhpb1PK7tuqqFFizaiHvVRj00Fc4F7YowRFEd9LHM0nV77/VdlqcGbNRmjm3Y+EQvt/IGkj57j4Ki4bhGN0UQooWUNREwaYqiXU1zG9NbRzt/9dB8UWbK6swKapp2nv0bjE8sbcu06S58berixwNh1utHJjYZpITBjtYKoOa6WnqdJ12IL2NjcBa+42vZXYYdiUVFGyKphkrWu1vfLHZkgJJMYDbaRva/PZVfEMs4liNTRyVUFHTMp5WTOlhc58kmkg6Wk8gbdeSD4zfU10uOw0FNVOgjkpGl55hjdcmt7Wn8+wAK8cXjrMDno5xWzVVHPM2GaOoOot1HzNPwuR8Ot15Zxpql+Y4e6SNZUsohIwvBLX2fLeN9vyuBtfpspOTLWKYlU0z8S7vDS08jZRDAXO4rwbjUSeX7X23ug+8w1dViGJvwqnqXUtPBE2SeWPzvc7cNaeg3H35rwgnq8IxGhpJKqSroq0mNpm3fFJsBv1BJH1PpvKZoyvWMrRiuHPi47mCKaCa+iVo5G43Btt8h7rxwnLFdVV0GIYmYWd2B7vTwXIDj+dxPX+wQaFqrGK+vhFZLS0lG5sQbBYOkfbdznfI/ZSGQ8TqYq6twipmNRwGslimcLOLHAeF/wuPupHJOXJqWpxWaXTpqZxJHpNzpsefpzShy3MzGazEDp4EsEcbN99QDQbj08KCg1NW59bVsxTEqyglErhTCP8OExfkdq0kO+qs/aDU1FJgZcysfLM10X+0ts0vaZLgjTceWw252TGKPG5YpaSWnw6pY8OaJnam2BBFzGb7j2PRYxfIU/8CZhMUjZJ26DqeS0H8UyOAO+wuQPYBBH9sj5DT4KWEcY1MRaXbjWWeEn5rOaMu4hQQSYnFik8s8Q4kscluG8X8QazoB6e3MKa7RcoVFdBh0ULmNfBKxz3E20gM06m7bkHeyjMYwbHa6PuE5pIqZxDZaiPUXSMBvs0nYmwuEH3nDM0r4Mv1ML3RCpqIC9rTa7XNBLT6jdfeaP95ME/wCTU/8AilUhmzJskseEQ02kR0c8Tnaja0bRbbbc7cls43luaXGMNxBungU8czZLnxXcx7W2Ft/N9kEdQYhNJj+JUhmeIRSxljQdmOLWeJo5Xu4m6qEWV5jj0lJ/EaniCkEnefDxCLtHDPTTvf5LoGHZbmZjVZiJ08CWCONtj4tQDAbj/T91iLLUwxx+JeDu5pBCN/Fr1NPK3LbndBHvxGehxqKCaV8lJXQtZEXnaOdjQCPQarX9y/2XtlbE5q3Fa+dsju40wFLGwHwySbGR59wbj4WWn24PiNHFHc99M0ZpWM87n6gHW620k7+tlaciYB3GigpjvIAXyu/VI46nn6m3wAQWBERAREQEREBERAWLLKICIiAiIgLFllEEPJluA1zcSOrvDYeAPF4dFy7lbnuVMWREGEssogxZLLKICxZZRASyIgxZLLKIMWWURBXqTJtKyslxAtdJUvNw+R2vhC1tMQPlHP6qwALKICIiAiIgIiICIiAiIgIiICIiAiIgIiICIiAiIgIiICIiAiIgIiICIiAiIgIiICIiAiIgIiICIiAiIgIiICIiAiIgIiICIiAiIgIiICIiAiIgIiICIiAiIgIiICIiAiIgIiICIiAiIgIiICIiAiIgIiICIiAiIgIiICIiD//Z"/>
          <p:cNvSpPr/>
          <p:nvPr/>
        </p:nvSpPr>
        <p:spPr>
          <a:xfrm>
            <a:off x="207433" y="-144463"/>
            <a:ext cx="406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21" descr="http://1.bp.blogspot.com/-wF3FEOQeHMw/UFXApAwAVlI/AAAAAAAAAGo/ncsC7xeVWtM/s1600/_getimage.cfm"/>
          <p:cNvPicPr preferRelativeResize="0"/>
          <p:nvPr/>
        </p:nvPicPr>
        <p:blipFill rotWithShape="1">
          <a:blip r:embed="rId5">
            <a:alphaModFix/>
          </a:blip>
          <a:srcRect l="27740" t="20056" b="25352"/>
          <a:stretch/>
        </p:blipFill>
        <p:spPr>
          <a:xfrm>
            <a:off x="5014833" y="2999434"/>
            <a:ext cx="2932800" cy="1187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48" name="Google Shape;148;p21" descr="http://www.socialcapitalmarkets.net/wp-content/uploads/2010/06/impact_investing2.gif"/>
          <p:cNvPicPr preferRelativeResize="0"/>
          <p:nvPr/>
        </p:nvPicPr>
        <p:blipFill rotWithShape="1">
          <a:blip r:embed="rId6">
            <a:alphaModFix/>
          </a:blip>
          <a:srcRect l="12859" t="78336" r="13192"/>
          <a:stretch/>
        </p:blipFill>
        <p:spPr>
          <a:xfrm rot="-317322">
            <a:off x="595681" y="3261044"/>
            <a:ext cx="3955691" cy="66411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49" name="Google Shape;149;p21" descr="http://spherit.com/wp-content/uploads/2012/06/Complexity-HBR.png"/>
          <p:cNvPicPr preferRelativeResize="0"/>
          <p:nvPr/>
        </p:nvPicPr>
        <p:blipFill rotWithShape="1">
          <a:blip r:embed="rId7">
            <a:alphaModFix/>
          </a:blip>
          <a:srcRect l="5405" t="59100" r="8112" b="16015"/>
          <a:stretch/>
        </p:blipFill>
        <p:spPr>
          <a:xfrm rot="-197920">
            <a:off x="3941839" y="1299420"/>
            <a:ext cx="3273256" cy="66025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0" name="Google Shape;150;p21" descr="https://encrypted-tbn3.gstatic.com/images?q=tbn:ANd9GcTIYpb0bnnnM-m-_W7h_Vej1xsXeh3vplQhF6vB1kTjDbG0-0mW"/>
          <p:cNvPicPr preferRelativeResize="0"/>
          <p:nvPr/>
        </p:nvPicPr>
        <p:blipFill rotWithShape="1">
          <a:blip r:embed="rId8">
            <a:alphaModFix/>
          </a:blip>
          <a:srcRect l="33664" t="21306" r="6068" b="37726"/>
          <a:stretch/>
        </p:blipFill>
        <p:spPr>
          <a:xfrm rot="393175">
            <a:off x="9214195" y="3483635"/>
            <a:ext cx="2414115" cy="87459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51" name="Google Shape;151;p21"/>
          <p:cNvSpPr/>
          <p:nvPr/>
        </p:nvSpPr>
        <p:spPr>
          <a:xfrm rot="387616">
            <a:off x="9304421" y="3039495"/>
            <a:ext cx="1180295" cy="1297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1">
            <a:noAutofit/>
          </a:bodyPr>
          <a:lstStyle/>
          <a:p>
            <a:pPr algn="ctr"/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1"/>
          <p:cNvSpPr/>
          <p:nvPr/>
        </p:nvSpPr>
        <p:spPr>
          <a:xfrm rot="426037">
            <a:off x="11177687" y="3565054"/>
            <a:ext cx="465973" cy="49629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1">
            <a:noAutofit/>
          </a:bodyPr>
          <a:lstStyle/>
          <a:p>
            <a:pPr algn="ctr"/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1"/>
          <p:cNvSpPr/>
          <p:nvPr/>
        </p:nvSpPr>
        <p:spPr>
          <a:xfrm rot="398895">
            <a:off x="10496025" y="4324679"/>
            <a:ext cx="1043416" cy="1028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1">
            <a:noAutofit/>
          </a:bodyPr>
          <a:lstStyle/>
          <a:p>
            <a:pPr algn="ctr"/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21" descr="http://assets.inhabitat.com/wp-content/blogs.dir/1/files/2013/09/CS2-Resilient-Design-Lead-537x312.jpg"/>
          <p:cNvPicPr preferRelativeResize="0"/>
          <p:nvPr/>
        </p:nvPicPr>
        <p:blipFill rotWithShape="1">
          <a:blip r:embed="rId9">
            <a:alphaModFix/>
          </a:blip>
          <a:srcRect l="24372" t="81056" r="-441" b="7164"/>
          <a:stretch/>
        </p:blipFill>
        <p:spPr>
          <a:xfrm rot="226931">
            <a:off x="5014817" y="6296754"/>
            <a:ext cx="4927297" cy="33275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5" name="Google Shape;155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300188">
            <a:off x="632431" y="1394245"/>
            <a:ext cx="2110772" cy="118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793944">
            <a:off x="8310704" y="985136"/>
            <a:ext cx="2441144" cy="85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906753" y="4411764"/>
            <a:ext cx="1136932" cy="1659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1"/>
          <p:cNvPicPr preferRelativeResize="0"/>
          <p:nvPr/>
        </p:nvPicPr>
        <p:blipFill rotWithShape="1">
          <a:blip r:embed="rId13">
            <a:alphaModFix/>
          </a:blip>
          <a:srcRect r="9008"/>
          <a:stretch/>
        </p:blipFill>
        <p:spPr>
          <a:xfrm rot="291366">
            <a:off x="7674439" y="2048155"/>
            <a:ext cx="3647476" cy="820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 descr="Image result for self-organization"/>
          <p:cNvPicPr preferRelativeResize="0"/>
          <p:nvPr/>
        </p:nvPicPr>
        <p:blipFill rotWithShape="1">
          <a:blip r:embed="rId14">
            <a:alphaModFix/>
          </a:blip>
          <a:srcRect t="42730" b="27689"/>
          <a:stretch/>
        </p:blipFill>
        <p:spPr>
          <a:xfrm>
            <a:off x="1415069" y="6225824"/>
            <a:ext cx="2932800" cy="474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4084" y="1104833"/>
            <a:ext cx="7783499" cy="537773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>
            <a:spLocks noGrp="1"/>
          </p:cNvSpPr>
          <p:nvPr>
            <p:ph type="subTitle" idx="4294967295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2400">
              <a:solidFill>
                <a:srgbClr val="26262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/>
          <p:nvPr/>
        </p:nvSpPr>
        <p:spPr>
          <a:xfrm>
            <a:off x="167" y="1625975"/>
            <a:ext cx="12192000" cy="1990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4267" b="1" dirty="0" err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thrivability</a:t>
            </a:r>
            <a:endParaRPr sz="4267" b="1" dirty="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endParaRPr sz="4267" b="1" dirty="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2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the informed intention &amp; practice of enabling life to thrive</a:t>
            </a:r>
            <a:endParaRPr sz="54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4"/>
          <p:cNvPicPr preferRelativeResize="0"/>
          <p:nvPr/>
        </p:nvPicPr>
        <p:blipFill rotWithShape="1">
          <a:blip r:embed="rId3">
            <a:alphaModFix/>
          </a:blip>
          <a:srcRect r="12679" b="10658"/>
          <a:stretch/>
        </p:blipFill>
        <p:spPr>
          <a:xfrm>
            <a:off x="6127151" y="620726"/>
            <a:ext cx="6064851" cy="4121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4"/>
          <p:cNvPicPr preferRelativeResize="0"/>
          <p:nvPr/>
        </p:nvPicPr>
        <p:blipFill rotWithShape="1">
          <a:blip r:embed="rId4">
            <a:alphaModFix/>
          </a:blip>
          <a:srcRect t="8256"/>
          <a:stretch/>
        </p:blipFill>
        <p:spPr>
          <a:xfrm>
            <a:off x="0" y="620713"/>
            <a:ext cx="6146707" cy="314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4"/>
          <p:cNvPicPr preferRelativeResize="0"/>
          <p:nvPr/>
        </p:nvPicPr>
        <p:blipFill rotWithShape="1">
          <a:blip r:embed="rId5">
            <a:alphaModFix/>
          </a:blip>
          <a:srcRect l="12717"/>
          <a:stretch/>
        </p:blipFill>
        <p:spPr>
          <a:xfrm>
            <a:off x="1" y="3742260"/>
            <a:ext cx="6146708" cy="352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4"/>
          <p:cNvPicPr preferRelativeResize="0"/>
          <p:nvPr/>
        </p:nvPicPr>
        <p:blipFill rotWithShape="1">
          <a:blip r:embed="rId6">
            <a:alphaModFix/>
          </a:blip>
          <a:srcRect t="4988" r="23436" b="5454"/>
          <a:stretch/>
        </p:blipFill>
        <p:spPr>
          <a:xfrm>
            <a:off x="6127154" y="3717032"/>
            <a:ext cx="6064845" cy="35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4"/>
          <p:cNvSpPr txBox="1">
            <a:spLocks noGrp="1"/>
          </p:cNvSpPr>
          <p:nvPr>
            <p:ph type="title"/>
          </p:nvPr>
        </p:nvSpPr>
        <p:spPr>
          <a:xfrm>
            <a:off x="0" y="-26988"/>
            <a:ext cx="12192000" cy="64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ctr" anchorCtr="0">
            <a:normAutofit/>
          </a:bodyPr>
          <a:lstStyle/>
          <a:p>
            <a:pPr>
              <a:spcBef>
                <a:spcPts val="0"/>
              </a:spcBef>
              <a:buSzPts val="1400"/>
            </a:pPr>
            <a:r>
              <a:rPr lang="en-GB" sz="2400" b="1">
                <a:latin typeface="Montserrat"/>
                <a:ea typeface="Montserrat"/>
                <a:cs typeface="Montserrat"/>
                <a:sym typeface="Montserrat"/>
              </a:rPr>
              <a:t>universal design principles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425451" y="806451"/>
            <a:ext cx="5334000" cy="4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24"/>
          <p:cNvSpPr txBox="1"/>
          <p:nvPr/>
        </p:nvSpPr>
        <p:spPr>
          <a:xfrm>
            <a:off x="6479300" y="3903675"/>
            <a:ext cx="5429200" cy="4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life!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24"/>
          <p:cNvSpPr txBox="1"/>
          <p:nvPr/>
        </p:nvSpPr>
        <p:spPr>
          <a:xfrm>
            <a:off x="6479117" y="836613"/>
            <a:ext cx="5429200" cy="4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relationship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24"/>
          <p:cNvSpPr txBox="1"/>
          <p:nvPr/>
        </p:nvSpPr>
        <p:spPr>
          <a:xfrm>
            <a:off x="431800" y="3903667"/>
            <a:ext cx="5327600" cy="4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5" descr="C:\Users\Michelle\Downloads\iStock_000004633733_Medium.jpg"/>
          <p:cNvPicPr preferRelativeResize="0"/>
          <p:nvPr/>
        </p:nvPicPr>
        <p:blipFill rotWithShape="1">
          <a:blip r:embed="rId3">
            <a:alphaModFix/>
          </a:blip>
          <a:srcRect l="11720" t="7191" r="36717" b="2808"/>
          <a:stretch/>
        </p:blipFill>
        <p:spPr>
          <a:xfrm>
            <a:off x="5903401" y="-369199"/>
            <a:ext cx="6288599" cy="849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5" descr="http://farm3.static.flickr.com/2043/2498897925_d9100ba284_b.jpg"/>
          <p:cNvPicPr preferRelativeResize="0"/>
          <p:nvPr/>
        </p:nvPicPr>
        <p:blipFill rotWithShape="1">
          <a:blip r:embed="rId4">
            <a:alphaModFix/>
          </a:blip>
          <a:srcRect l="4217" t="9982" r="52215"/>
          <a:stretch/>
        </p:blipFill>
        <p:spPr>
          <a:xfrm>
            <a:off x="1" y="1"/>
            <a:ext cx="5905500" cy="686276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5"/>
          <p:cNvSpPr txBox="1"/>
          <p:nvPr/>
        </p:nvSpPr>
        <p:spPr>
          <a:xfrm>
            <a:off x="6172200" y="222251"/>
            <a:ext cx="5905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rgbClr val="000000"/>
              </a:buClr>
              <a:buSzPts val="1500"/>
            </a:pPr>
            <a:r>
              <a:rPr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 stewards or gardeners of something complex, emergent and alive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25"/>
          <p:cNvSpPr/>
          <p:nvPr/>
        </p:nvSpPr>
        <p:spPr>
          <a:xfrm>
            <a:off x="5143500" y="2571751"/>
            <a:ext cx="1619200" cy="428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rgbClr val="4496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5"/>
          <p:cNvSpPr txBox="1"/>
          <p:nvPr/>
        </p:nvSpPr>
        <p:spPr>
          <a:xfrm>
            <a:off x="25400" y="222251"/>
            <a:ext cx="5878000" cy="4004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rgbClr val="000000"/>
              </a:buClr>
              <a:buSzPts val="1500"/>
            </a:pPr>
            <a:r>
              <a:rPr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from drivers of a simple machine...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6"/>
          <p:cNvPicPr preferRelativeResize="0"/>
          <p:nvPr/>
        </p:nvPicPr>
        <p:blipFill rotWithShape="1">
          <a:blip r:embed="rId3">
            <a:alphaModFix/>
          </a:blip>
          <a:srcRect r="12679" b="10658"/>
          <a:stretch/>
        </p:blipFill>
        <p:spPr>
          <a:xfrm>
            <a:off x="6127151" y="620726"/>
            <a:ext cx="6064851" cy="4121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6"/>
          <p:cNvPicPr preferRelativeResize="0"/>
          <p:nvPr/>
        </p:nvPicPr>
        <p:blipFill rotWithShape="1">
          <a:blip r:embed="rId4">
            <a:alphaModFix/>
          </a:blip>
          <a:srcRect t="8256"/>
          <a:stretch/>
        </p:blipFill>
        <p:spPr>
          <a:xfrm>
            <a:off x="0" y="620713"/>
            <a:ext cx="6146707" cy="314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6"/>
          <p:cNvPicPr preferRelativeResize="0"/>
          <p:nvPr/>
        </p:nvPicPr>
        <p:blipFill rotWithShape="1">
          <a:blip r:embed="rId5">
            <a:alphaModFix/>
          </a:blip>
          <a:srcRect l="12717"/>
          <a:stretch/>
        </p:blipFill>
        <p:spPr>
          <a:xfrm>
            <a:off x="1" y="3742260"/>
            <a:ext cx="6146708" cy="352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6"/>
          <p:cNvPicPr preferRelativeResize="0"/>
          <p:nvPr/>
        </p:nvPicPr>
        <p:blipFill rotWithShape="1">
          <a:blip r:embed="rId6">
            <a:alphaModFix/>
          </a:blip>
          <a:srcRect t="4988" r="23436" b="5454"/>
          <a:stretch/>
        </p:blipFill>
        <p:spPr>
          <a:xfrm>
            <a:off x="6127154" y="3717032"/>
            <a:ext cx="6064845" cy="35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6"/>
          <p:cNvSpPr txBox="1">
            <a:spLocks noGrp="1"/>
          </p:cNvSpPr>
          <p:nvPr>
            <p:ph type="title"/>
          </p:nvPr>
        </p:nvSpPr>
        <p:spPr>
          <a:xfrm>
            <a:off x="0" y="-26988"/>
            <a:ext cx="12192000" cy="64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en-GB" sz="2400" b="1">
                <a:latin typeface="Montserrat"/>
                <a:ea typeface="Montserrat"/>
                <a:cs typeface="Montserrat"/>
                <a:sym typeface="Montserrat"/>
              </a:rPr>
              <a:t>universal design principles </a:t>
            </a:r>
            <a:r>
              <a:rPr lang="en-GB" sz="24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in human contexts</a:t>
            </a:r>
            <a:endParaRPr sz="24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26"/>
          <p:cNvSpPr txBox="1"/>
          <p:nvPr/>
        </p:nvSpPr>
        <p:spPr>
          <a:xfrm>
            <a:off x="431800" y="3903667"/>
            <a:ext cx="5334000" cy="43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→ </a:t>
            </a:r>
            <a:r>
              <a:rPr lang="en-GB" sz="24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purpose</a:t>
            </a:r>
            <a:endParaRPr sz="24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26"/>
          <p:cNvSpPr txBox="1"/>
          <p:nvPr/>
        </p:nvSpPr>
        <p:spPr>
          <a:xfrm>
            <a:off x="425467" y="806451"/>
            <a:ext cx="5334000" cy="43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parts → </a:t>
            </a:r>
            <a:r>
              <a:rPr lang="en-GB" sz="24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passion</a:t>
            </a:r>
            <a:endParaRPr sz="24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endParaRPr sz="1067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26"/>
          <p:cNvSpPr txBox="1"/>
          <p:nvPr/>
        </p:nvSpPr>
        <p:spPr>
          <a:xfrm>
            <a:off x="6479133" y="836625"/>
            <a:ext cx="5429200" cy="4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relationship → </a:t>
            </a:r>
            <a:r>
              <a:rPr lang="en-GB" sz="24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endParaRPr sz="24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26"/>
          <p:cNvSpPr txBox="1"/>
          <p:nvPr/>
        </p:nvSpPr>
        <p:spPr>
          <a:xfrm>
            <a:off x="6473567" y="3903667"/>
            <a:ext cx="5429200" cy="43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life → </a:t>
            </a:r>
            <a:r>
              <a:rPr lang="en-GB" sz="24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stewardship</a:t>
            </a:r>
            <a:endParaRPr sz="24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endParaRPr sz="24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/>
          <p:nvPr/>
        </p:nvSpPr>
        <p:spPr>
          <a:xfrm rot="-5400000">
            <a:off x="6433467" y="1375225"/>
            <a:ext cx="170800" cy="10314000"/>
          </a:xfrm>
          <a:prstGeom prst="leftBracket">
            <a:avLst>
              <a:gd name="adj" fmla="val 833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14" name="Google Shape;214;p27"/>
          <p:cNvSpPr txBox="1"/>
          <p:nvPr/>
        </p:nvSpPr>
        <p:spPr>
          <a:xfrm rot="-5400000">
            <a:off x="-187967" y="2031337"/>
            <a:ext cx="14856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purpose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p27"/>
          <p:cNvSpPr txBox="1"/>
          <p:nvPr/>
        </p:nvSpPr>
        <p:spPr>
          <a:xfrm rot="-5400000">
            <a:off x="-221167" y="3563413"/>
            <a:ext cx="15520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relationship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27"/>
          <p:cNvSpPr txBox="1"/>
          <p:nvPr/>
        </p:nvSpPr>
        <p:spPr>
          <a:xfrm rot="-5400000">
            <a:off x="-186767" y="5087937"/>
            <a:ext cx="14832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passion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parts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27"/>
          <p:cNvSpPr txBox="1"/>
          <p:nvPr/>
        </p:nvSpPr>
        <p:spPr>
          <a:xfrm>
            <a:off x="37033" y="6585669"/>
            <a:ext cx="1445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800">
                <a:latin typeface="Montserrat"/>
                <a:ea typeface="Montserrat"/>
                <a:cs typeface="Montserrat"/>
                <a:sym typeface="Montserrat"/>
              </a:rPr>
              <a:t>© Michelle Holliday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27"/>
          <p:cNvSpPr txBox="1"/>
          <p:nvPr/>
        </p:nvSpPr>
        <p:spPr>
          <a:xfrm>
            <a:off x="10134300" y="6565268"/>
            <a:ext cx="2016000" cy="34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/>
            <a:r>
              <a:rPr lang="en-GB" sz="667">
                <a:latin typeface="Montserrat"/>
                <a:ea typeface="Montserrat"/>
                <a:cs typeface="Montserrat"/>
                <a:sym typeface="Montserrat"/>
              </a:rPr>
              <a:t>michelleholliday.com</a:t>
            </a:r>
            <a:endParaRPr sz="6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9" name="Google Shape;219;p27"/>
          <p:cNvPicPr preferRelativeResize="0"/>
          <p:nvPr/>
        </p:nvPicPr>
        <p:blipFill rotWithShape="1">
          <a:blip r:embed="rId3">
            <a:alphaModFix/>
          </a:blip>
          <a:srcRect l="34943" t="2209" r="45992" b="92431"/>
          <a:stretch/>
        </p:blipFill>
        <p:spPr>
          <a:xfrm>
            <a:off x="1928385" y="1280775"/>
            <a:ext cx="2084503" cy="30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7"/>
          <p:cNvPicPr preferRelativeResize="0"/>
          <p:nvPr/>
        </p:nvPicPr>
        <p:blipFill rotWithShape="1">
          <a:blip r:embed="rId3">
            <a:alphaModFix/>
          </a:blip>
          <a:srcRect l="79845" t="2488" r="5414" b="93332"/>
          <a:stretch/>
        </p:blipFill>
        <p:spPr>
          <a:xfrm>
            <a:off x="9400034" y="1314175"/>
            <a:ext cx="1611700" cy="236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7"/>
          <p:cNvPicPr preferRelativeResize="0"/>
          <p:nvPr/>
        </p:nvPicPr>
        <p:blipFill rotWithShape="1">
          <a:blip r:embed="rId3">
            <a:alphaModFix/>
          </a:blip>
          <a:srcRect l="56626" t="2893" r="24936" b="92928"/>
          <a:stretch/>
        </p:blipFill>
        <p:spPr>
          <a:xfrm>
            <a:off x="5546101" y="1314188"/>
            <a:ext cx="2015932" cy="236477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7"/>
          <p:cNvSpPr txBox="1"/>
          <p:nvPr/>
        </p:nvSpPr>
        <p:spPr>
          <a:xfrm>
            <a:off x="5227300" y="6175251"/>
            <a:ext cx="2876800" cy="7590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000" b="1">
                <a:latin typeface="Montserrat"/>
                <a:ea typeface="Montserrat"/>
                <a:cs typeface="Montserrat"/>
                <a:sym typeface="Montserrat"/>
              </a:rPr>
              <a:t>stewardship</a:t>
            </a:r>
            <a:endParaRPr sz="2000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333">
                <a:latin typeface="Montserrat"/>
                <a:ea typeface="Montserrat"/>
                <a:cs typeface="Montserrat"/>
                <a:sym typeface="Montserrat"/>
              </a:rPr>
              <a:t>aligning with life</a:t>
            </a:r>
            <a:endParaRPr sz="1333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23" name="Google Shape;223;p27"/>
          <p:cNvGraphicFramePr/>
          <p:nvPr/>
        </p:nvGraphicFramePr>
        <p:xfrm>
          <a:off x="1057600" y="1646600"/>
          <a:ext cx="4000000" cy="4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47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7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7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4" name="Google Shape;224;p27"/>
          <p:cNvSpPr txBox="1"/>
          <p:nvPr/>
        </p:nvSpPr>
        <p:spPr>
          <a:xfrm>
            <a:off x="203367" y="94368"/>
            <a:ext cx="11796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32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the practice of thrivability</a:t>
            </a:r>
            <a:endParaRPr sz="32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r>
              <a:rPr lang="en-GB" sz="1600">
                <a:latin typeface="Montserrat"/>
                <a:ea typeface="Montserrat"/>
                <a:cs typeface="Montserrat"/>
                <a:sym typeface="Montserrat"/>
              </a:rPr>
              <a:t>vital conversations for co-discovering &amp; co-designing the fertile conditions for system thrivability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8"/>
          <p:cNvSpPr/>
          <p:nvPr/>
        </p:nvSpPr>
        <p:spPr>
          <a:xfrm rot="-5400000">
            <a:off x="6433467" y="1375225"/>
            <a:ext cx="170800" cy="10314000"/>
          </a:xfrm>
          <a:prstGeom prst="leftBracket">
            <a:avLst>
              <a:gd name="adj" fmla="val 833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30" name="Google Shape;230;p28"/>
          <p:cNvSpPr txBox="1"/>
          <p:nvPr/>
        </p:nvSpPr>
        <p:spPr>
          <a:xfrm>
            <a:off x="8352331" y="4630575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mastery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28"/>
          <p:cNvSpPr txBox="1"/>
          <p:nvPr/>
        </p:nvSpPr>
        <p:spPr>
          <a:xfrm>
            <a:off x="4705233" y="4630563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membership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28"/>
          <p:cNvSpPr txBox="1"/>
          <p:nvPr/>
        </p:nvSpPr>
        <p:spPr>
          <a:xfrm>
            <a:off x="1057833" y="4630575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meaning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28"/>
          <p:cNvSpPr txBox="1"/>
          <p:nvPr/>
        </p:nvSpPr>
        <p:spPr>
          <a:xfrm>
            <a:off x="1119633" y="4872484"/>
            <a:ext cx="35236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How can our own life stories be enriched by this project?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28"/>
          <p:cNvSpPr txBox="1"/>
          <p:nvPr/>
        </p:nvSpPr>
        <p:spPr>
          <a:xfrm>
            <a:off x="8384233" y="4872484"/>
            <a:ext cx="3601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talents do we each contribute?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would we love to learn?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28"/>
          <p:cNvSpPr txBox="1"/>
          <p:nvPr/>
        </p:nvSpPr>
        <p:spPr>
          <a:xfrm rot="-5400000">
            <a:off x="-187967" y="2031337"/>
            <a:ext cx="14856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purpose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8"/>
          <p:cNvSpPr txBox="1"/>
          <p:nvPr/>
        </p:nvSpPr>
        <p:spPr>
          <a:xfrm rot="-5400000">
            <a:off x="-221167" y="3563413"/>
            <a:ext cx="15520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relationship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p28"/>
          <p:cNvSpPr txBox="1"/>
          <p:nvPr/>
        </p:nvSpPr>
        <p:spPr>
          <a:xfrm rot="-5400000">
            <a:off x="-186767" y="5087937"/>
            <a:ext cx="14832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passion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parts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8"/>
          <p:cNvSpPr txBox="1"/>
          <p:nvPr/>
        </p:nvSpPr>
        <p:spPr>
          <a:xfrm>
            <a:off x="37033" y="6585669"/>
            <a:ext cx="1445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800">
                <a:latin typeface="Montserrat"/>
                <a:ea typeface="Montserrat"/>
                <a:cs typeface="Montserrat"/>
                <a:sym typeface="Montserrat"/>
              </a:rPr>
              <a:t>© Michelle Holliday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28"/>
          <p:cNvSpPr txBox="1"/>
          <p:nvPr/>
        </p:nvSpPr>
        <p:spPr>
          <a:xfrm>
            <a:off x="10134300" y="6565268"/>
            <a:ext cx="2016000" cy="34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/>
            <a:r>
              <a:rPr lang="en-GB" sz="667">
                <a:latin typeface="Montserrat"/>
                <a:ea typeface="Montserrat"/>
                <a:cs typeface="Montserrat"/>
                <a:sym typeface="Montserrat"/>
              </a:rPr>
              <a:t>michelleholliday.com</a:t>
            </a:r>
            <a:endParaRPr sz="6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0" name="Google Shape;240;p28"/>
          <p:cNvPicPr preferRelativeResize="0"/>
          <p:nvPr/>
        </p:nvPicPr>
        <p:blipFill rotWithShape="1">
          <a:blip r:embed="rId3">
            <a:alphaModFix/>
          </a:blip>
          <a:srcRect l="34943" t="2209" r="45992" b="92431"/>
          <a:stretch/>
        </p:blipFill>
        <p:spPr>
          <a:xfrm>
            <a:off x="1928385" y="1280775"/>
            <a:ext cx="2084503" cy="30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8"/>
          <p:cNvPicPr preferRelativeResize="0"/>
          <p:nvPr/>
        </p:nvPicPr>
        <p:blipFill rotWithShape="1">
          <a:blip r:embed="rId3">
            <a:alphaModFix/>
          </a:blip>
          <a:srcRect l="79845" t="2488" r="5414" b="93332"/>
          <a:stretch/>
        </p:blipFill>
        <p:spPr>
          <a:xfrm>
            <a:off x="9400034" y="1314175"/>
            <a:ext cx="1611700" cy="236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/>
          <p:cNvPicPr preferRelativeResize="0"/>
          <p:nvPr/>
        </p:nvPicPr>
        <p:blipFill rotWithShape="1">
          <a:blip r:embed="rId3">
            <a:alphaModFix/>
          </a:blip>
          <a:srcRect l="56626" t="2893" r="24936" b="92928"/>
          <a:stretch/>
        </p:blipFill>
        <p:spPr>
          <a:xfrm>
            <a:off x="5546101" y="1314188"/>
            <a:ext cx="2015932" cy="23647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8"/>
          <p:cNvSpPr txBox="1"/>
          <p:nvPr/>
        </p:nvSpPr>
        <p:spPr>
          <a:xfrm>
            <a:off x="5227300" y="6175251"/>
            <a:ext cx="2876800" cy="7590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000" b="1">
                <a:latin typeface="Montserrat"/>
                <a:ea typeface="Montserrat"/>
                <a:cs typeface="Montserrat"/>
                <a:sym typeface="Montserrat"/>
              </a:rPr>
              <a:t>stewardship</a:t>
            </a:r>
            <a:endParaRPr sz="2000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333">
                <a:latin typeface="Montserrat"/>
                <a:ea typeface="Montserrat"/>
                <a:cs typeface="Montserrat"/>
                <a:sym typeface="Montserrat"/>
              </a:rPr>
              <a:t>aligning with life</a:t>
            </a:r>
            <a:endParaRPr sz="13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28"/>
          <p:cNvSpPr txBox="1"/>
          <p:nvPr/>
        </p:nvSpPr>
        <p:spPr>
          <a:xfrm>
            <a:off x="203367" y="94368"/>
            <a:ext cx="11796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32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the practice of thrivability</a:t>
            </a:r>
            <a:endParaRPr sz="32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r>
              <a:rPr lang="en-GB" sz="1600">
                <a:latin typeface="Montserrat"/>
                <a:ea typeface="Montserrat"/>
                <a:cs typeface="Montserrat"/>
                <a:sym typeface="Montserrat"/>
              </a:rPr>
              <a:t>vital conversations for co-discovering &amp; co-designing the fertile conditions for system thrivability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4721049" y="4872485"/>
            <a:ext cx="3647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gives each of us a sense of belonging?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How can we grow more of that through this project?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46" name="Google Shape;246;p28"/>
          <p:cNvGraphicFramePr/>
          <p:nvPr/>
        </p:nvGraphicFramePr>
        <p:xfrm>
          <a:off x="1057600" y="1646600"/>
          <a:ext cx="4000000" cy="4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47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7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7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"/>
          <p:cNvSpPr/>
          <p:nvPr/>
        </p:nvSpPr>
        <p:spPr>
          <a:xfrm rot="-5400000">
            <a:off x="6433467" y="1375225"/>
            <a:ext cx="170800" cy="10314000"/>
          </a:xfrm>
          <a:prstGeom prst="leftBracket">
            <a:avLst>
              <a:gd name="adj" fmla="val 833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52" name="Google Shape;252;p29"/>
          <p:cNvSpPr txBox="1"/>
          <p:nvPr/>
        </p:nvSpPr>
        <p:spPr>
          <a:xfrm>
            <a:off x="4705300" y="1570401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community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29"/>
          <p:cNvSpPr txBox="1"/>
          <p:nvPr/>
        </p:nvSpPr>
        <p:spPr>
          <a:xfrm>
            <a:off x="8352331" y="1593151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contribution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29"/>
          <p:cNvSpPr txBox="1"/>
          <p:nvPr/>
        </p:nvSpPr>
        <p:spPr>
          <a:xfrm>
            <a:off x="8352331" y="4630575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mastery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29"/>
          <p:cNvSpPr txBox="1"/>
          <p:nvPr/>
        </p:nvSpPr>
        <p:spPr>
          <a:xfrm>
            <a:off x="4705233" y="4630563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membership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p29"/>
          <p:cNvSpPr txBox="1"/>
          <p:nvPr/>
        </p:nvSpPr>
        <p:spPr>
          <a:xfrm>
            <a:off x="1057833" y="4630575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meaning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29"/>
          <p:cNvSpPr txBox="1"/>
          <p:nvPr/>
        </p:nvSpPr>
        <p:spPr>
          <a:xfrm>
            <a:off x="1103764" y="1593151"/>
            <a:ext cx="3601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heroic cause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8" name="Google Shape;258;p29"/>
          <p:cNvSpPr txBox="1"/>
          <p:nvPr/>
        </p:nvSpPr>
        <p:spPr>
          <a:xfrm>
            <a:off x="8352832" y="1848800"/>
            <a:ext cx="3647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is our product or service?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constitutes excellence?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p29"/>
          <p:cNvSpPr txBox="1"/>
          <p:nvPr/>
        </p:nvSpPr>
        <p:spPr>
          <a:xfrm rot="-5400000">
            <a:off x="-187967" y="2031337"/>
            <a:ext cx="14856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purpose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29"/>
          <p:cNvSpPr txBox="1"/>
          <p:nvPr/>
        </p:nvSpPr>
        <p:spPr>
          <a:xfrm rot="-5400000">
            <a:off x="-221167" y="3563413"/>
            <a:ext cx="15520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relationship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29"/>
          <p:cNvSpPr txBox="1"/>
          <p:nvPr/>
        </p:nvSpPr>
        <p:spPr>
          <a:xfrm rot="-5400000">
            <a:off x="-186767" y="5087937"/>
            <a:ext cx="14832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passion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parts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29"/>
          <p:cNvSpPr txBox="1"/>
          <p:nvPr/>
        </p:nvSpPr>
        <p:spPr>
          <a:xfrm>
            <a:off x="37033" y="6585669"/>
            <a:ext cx="1445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800">
                <a:latin typeface="Montserrat"/>
                <a:ea typeface="Montserrat"/>
                <a:cs typeface="Montserrat"/>
                <a:sym typeface="Montserrat"/>
              </a:rPr>
              <a:t>© Michelle Holliday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29"/>
          <p:cNvSpPr txBox="1"/>
          <p:nvPr/>
        </p:nvSpPr>
        <p:spPr>
          <a:xfrm>
            <a:off x="10134300" y="6565268"/>
            <a:ext cx="2016000" cy="34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/>
            <a:r>
              <a:rPr lang="en-GB" sz="667">
                <a:latin typeface="Montserrat"/>
                <a:ea typeface="Montserrat"/>
                <a:cs typeface="Montserrat"/>
                <a:sym typeface="Montserrat"/>
              </a:rPr>
              <a:t>michelleholliday.com</a:t>
            </a:r>
            <a:endParaRPr sz="6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4" name="Google Shape;264;p29"/>
          <p:cNvPicPr preferRelativeResize="0"/>
          <p:nvPr/>
        </p:nvPicPr>
        <p:blipFill rotWithShape="1">
          <a:blip r:embed="rId3">
            <a:alphaModFix/>
          </a:blip>
          <a:srcRect l="34943" t="2209" r="45992" b="92431"/>
          <a:stretch/>
        </p:blipFill>
        <p:spPr>
          <a:xfrm>
            <a:off x="1928385" y="1280775"/>
            <a:ext cx="2084503" cy="30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9"/>
          <p:cNvPicPr preferRelativeResize="0"/>
          <p:nvPr/>
        </p:nvPicPr>
        <p:blipFill rotWithShape="1">
          <a:blip r:embed="rId3">
            <a:alphaModFix/>
          </a:blip>
          <a:srcRect l="79845" t="2488" r="5414" b="93332"/>
          <a:stretch/>
        </p:blipFill>
        <p:spPr>
          <a:xfrm>
            <a:off x="9400034" y="1314175"/>
            <a:ext cx="1611700" cy="236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9"/>
          <p:cNvPicPr preferRelativeResize="0"/>
          <p:nvPr/>
        </p:nvPicPr>
        <p:blipFill rotWithShape="1">
          <a:blip r:embed="rId3">
            <a:alphaModFix/>
          </a:blip>
          <a:srcRect l="56626" t="2893" r="24936" b="92928"/>
          <a:stretch/>
        </p:blipFill>
        <p:spPr>
          <a:xfrm>
            <a:off x="5546101" y="1314188"/>
            <a:ext cx="2015932" cy="23647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9"/>
          <p:cNvSpPr txBox="1"/>
          <p:nvPr/>
        </p:nvSpPr>
        <p:spPr>
          <a:xfrm>
            <a:off x="8384233" y="4872484"/>
            <a:ext cx="3601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talents do we each contribute?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would we love to learn?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29"/>
          <p:cNvSpPr txBox="1"/>
          <p:nvPr/>
        </p:nvSpPr>
        <p:spPr>
          <a:xfrm>
            <a:off x="1119633" y="4872484"/>
            <a:ext cx="35236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How can our own life stories be enriched by this project?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9" name="Google Shape;269;p29"/>
          <p:cNvSpPr txBox="1"/>
          <p:nvPr/>
        </p:nvSpPr>
        <p:spPr>
          <a:xfrm>
            <a:off x="5227300" y="6175251"/>
            <a:ext cx="2876800" cy="7590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000" b="1">
                <a:latin typeface="Montserrat"/>
                <a:ea typeface="Montserrat"/>
                <a:cs typeface="Montserrat"/>
                <a:sym typeface="Montserrat"/>
              </a:rPr>
              <a:t>stewardship</a:t>
            </a:r>
            <a:endParaRPr sz="2000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333">
                <a:latin typeface="Montserrat"/>
                <a:ea typeface="Montserrat"/>
                <a:cs typeface="Montserrat"/>
                <a:sym typeface="Montserrat"/>
              </a:rPr>
              <a:t>aligning with life</a:t>
            </a:r>
            <a:endParaRPr sz="13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29"/>
          <p:cNvSpPr txBox="1"/>
          <p:nvPr/>
        </p:nvSpPr>
        <p:spPr>
          <a:xfrm>
            <a:off x="203367" y="94368"/>
            <a:ext cx="11796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32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the practice of thrivability</a:t>
            </a:r>
            <a:endParaRPr sz="32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r>
              <a:rPr lang="en-GB" sz="1600">
                <a:latin typeface="Montserrat"/>
                <a:ea typeface="Montserrat"/>
                <a:cs typeface="Montserrat"/>
                <a:sym typeface="Montserrat"/>
              </a:rPr>
              <a:t>vital conversations for co-discovering &amp; co-designing the fertile conditions for system thrivability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29"/>
          <p:cNvSpPr txBox="1"/>
          <p:nvPr/>
        </p:nvSpPr>
        <p:spPr>
          <a:xfrm>
            <a:off x="998233" y="1848796"/>
            <a:ext cx="37664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calling or wisdom </a:t>
            </a:r>
            <a:endParaRPr sz="933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serve through this project?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2" name="Google Shape;272;p29"/>
          <p:cNvSpPr txBox="1"/>
          <p:nvPr/>
        </p:nvSpPr>
        <p:spPr>
          <a:xfrm>
            <a:off x="4705048" y="1848801"/>
            <a:ext cx="3647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are we connected in conversation and co-creation</a:t>
            </a:r>
            <a:endParaRPr sz="933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with those we’re serving?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29"/>
          <p:cNvSpPr txBox="1"/>
          <p:nvPr/>
        </p:nvSpPr>
        <p:spPr>
          <a:xfrm>
            <a:off x="4721049" y="4872485"/>
            <a:ext cx="3647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gives each of us a sense of belonging?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How can we grow more of that through this project?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74" name="Google Shape;274;p29"/>
          <p:cNvGraphicFramePr/>
          <p:nvPr/>
        </p:nvGraphicFramePr>
        <p:xfrm>
          <a:off x="1057600" y="1646600"/>
          <a:ext cx="4000000" cy="4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47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7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7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0"/>
          <p:cNvSpPr/>
          <p:nvPr/>
        </p:nvSpPr>
        <p:spPr>
          <a:xfrm rot="-5400000">
            <a:off x="6433467" y="1375225"/>
            <a:ext cx="170800" cy="10314000"/>
          </a:xfrm>
          <a:prstGeom prst="leftBracket">
            <a:avLst>
              <a:gd name="adj" fmla="val 833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80" name="Google Shape;280;p30"/>
          <p:cNvSpPr txBox="1"/>
          <p:nvPr/>
        </p:nvSpPr>
        <p:spPr>
          <a:xfrm>
            <a:off x="4705300" y="1570401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community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30"/>
          <p:cNvSpPr txBox="1"/>
          <p:nvPr/>
        </p:nvSpPr>
        <p:spPr>
          <a:xfrm>
            <a:off x="8352331" y="1593151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contribution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30"/>
          <p:cNvSpPr txBox="1"/>
          <p:nvPr/>
        </p:nvSpPr>
        <p:spPr>
          <a:xfrm>
            <a:off x="8352297" y="3085875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structure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30"/>
          <p:cNvSpPr txBox="1"/>
          <p:nvPr/>
        </p:nvSpPr>
        <p:spPr>
          <a:xfrm>
            <a:off x="8352331" y="4630575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mastery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30"/>
          <p:cNvSpPr txBox="1"/>
          <p:nvPr/>
        </p:nvSpPr>
        <p:spPr>
          <a:xfrm>
            <a:off x="4705233" y="4630563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membership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30"/>
          <p:cNvSpPr txBox="1"/>
          <p:nvPr/>
        </p:nvSpPr>
        <p:spPr>
          <a:xfrm>
            <a:off x="1057833" y="4630575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meaning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30"/>
          <p:cNvSpPr txBox="1"/>
          <p:nvPr/>
        </p:nvSpPr>
        <p:spPr>
          <a:xfrm>
            <a:off x="1103764" y="1593151"/>
            <a:ext cx="3601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heroic cause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30"/>
          <p:cNvSpPr txBox="1"/>
          <p:nvPr/>
        </p:nvSpPr>
        <p:spPr>
          <a:xfrm>
            <a:off x="1057833" y="3099001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story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30"/>
          <p:cNvSpPr txBox="1"/>
          <p:nvPr/>
        </p:nvSpPr>
        <p:spPr>
          <a:xfrm>
            <a:off x="4705267" y="3085875"/>
            <a:ext cx="36472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6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systems</a:t>
            </a:r>
            <a:endParaRPr sz="16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30"/>
          <p:cNvSpPr txBox="1"/>
          <p:nvPr/>
        </p:nvSpPr>
        <p:spPr>
          <a:xfrm>
            <a:off x="4702032" y="3360652"/>
            <a:ext cx="3647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How can we design for the flow of relationship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and responsiveness?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30"/>
          <p:cNvSpPr txBox="1"/>
          <p:nvPr/>
        </p:nvSpPr>
        <p:spPr>
          <a:xfrm>
            <a:off x="8352699" y="3360667"/>
            <a:ext cx="3647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is the lightest possible structure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to support our work and learning now?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1" name="Google Shape;291;p30"/>
          <p:cNvSpPr txBox="1"/>
          <p:nvPr/>
        </p:nvSpPr>
        <p:spPr>
          <a:xfrm>
            <a:off x="1051765" y="3360652"/>
            <a:ext cx="3647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is the story we’re living out together with this project? What would we love the next chapter to be?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2" name="Google Shape;292;p30"/>
          <p:cNvSpPr txBox="1"/>
          <p:nvPr/>
        </p:nvSpPr>
        <p:spPr>
          <a:xfrm rot="-5400000">
            <a:off x="-187967" y="2031337"/>
            <a:ext cx="14856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purpose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" name="Google Shape;293;p30"/>
          <p:cNvSpPr txBox="1"/>
          <p:nvPr/>
        </p:nvSpPr>
        <p:spPr>
          <a:xfrm rot="-5400000">
            <a:off x="-221167" y="3563413"/>
            <a:ext cx="15520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relationship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30"/>
          <p:cNvSpPr txBox="1"/>
          <p:nvPr/>
        </p:nvSpPr>
        <p:spPr>
          <a:xfrm rot="-5400000">
            <a:off x="-186767" y="5087937"/>
            <a:ext cx="1483200" cy="75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133" b="1">
                <a:latin typeface="Montserrat"/>
                <a:ea typeface="Montserrat"/>
                <a:cs typeface="Montserrat"/>
                <a:sym typeface="Montserrat"/>
              </a:rPr>
              <a:t>passion</a:t>
            </a:r>
            <a:endParaRPr sz="2133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parts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5" name="Google Shape;295;p30"/>
          <p:cNvSpPr txBox="1"/>
          <p:nvPr/>
        </p:nvSpPr>
        <p:spPr>
          <a:xfrm>
            <a:off x="37033" y="6585669"/>
            <a:ext cx="1445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800">
                <a:latin typeface="Montserrat"/>
                <a:ea typeface="Montserrat"/>
                <a:cs typeface="Montserrat"/>
                <a:sym typeface="Montserrat"/>
              </a:rPr>
              <a:t>© Michelle Holliday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6" name="Google Shape;296;p30"/>
          <p:cNvSpPr txBox="1"/>
          <p:nvPr/>
        </p:nvSpPr>
        <p:spPr>
          <a:xfrm>
            <a:off x="10134300" y="6565268"/>
            <a:ext cx="2016000" cy="34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/>
            <a:r>
              <a:rPr lang="en-GB" sz="667">
                <a:latin typeface="Montserrat"/>
                <a:ea typeface="Montserrat"/>
                <a:cs typeface="Montserrat"/>
                <a:sym typeface="Montserrat"/>
              </a:rPr>
              <a:t>michelleholliday.com</a:t>
            </a:r>
            <a:endParaRPr sz="6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7" name="Google Shape;297;p30"/>
          <p:cNvPicPr preferRelativeResize="0"/>
          <p:nvPr/>
        </p:nvPicPr>
        <p:blipFill rotWithShape="1">
          <a:blip r:embed="rId3">
            <a:alphaModFix/>
          </a:blip>
          <a:srcRect l="34943" t="2209" r="45992" b="92431"/>
          <a:stretch/>
        </p:blipFill>
        <p:spPr>
          <a:xfrm>
            <a:off x="1928385" y="1280775"/>
            <a:ext cx="2084503" cy="30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0"/>
          <p:cNvPicPr preferRelativeResize="0"/>
          <p:nvPr/>
        </p:nvPicPr>
        <p:blipFill rotWithShape="1">
          <a:blip r:embed="rId3">
            <a:alphaModFix/>
          </a:blip>
          <a:srcRect l="79845" t="2488" r="5414" b="93332"/>
          <a:stretch/>
        </p:blipFill>
        <p:spPr>
          <a:xfrm>
            <a:off x="9400034" y="1314175"/>
            <a:ext cx="1611700" cy="236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0"/>
          <p:cNvPicPr preferRelativeResize="0"/>
          <p:nvPr/>
        </p:nvPicPr>
        <p:blipFill rotWithShape="1">
          <a:blip r:embed="rId3">
            <a:alphaModFix/>
          </a:blip>
          <a:srcRect l="56626" t="2893" r="24936" b="92928"/>
          <a:stretch/>
        </p:blipFill>
        <p:spPr>
          <a:xfrm>
            <a:off x="5546101" y="1314188"/>
            <a:ext cx="2015932" cy="23647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0"/>
          <p:cNvSpPr txBox="1"/>
          <p:nvPr/>
        </p:nvSpPr>
        <p:spPr>
          <a:xfrm>
            <a:off x="203367" y="94368"/>
            <a:ext cx="11796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3200" b="1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the practice of thrivability</a:t>
            </a:r>
            <a:endParaRPr sz="3200" b="1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r>
              <a:rPr lang="en-GB" sz="1600">
                <a:latin typeface="Montserrat"/>
                <a:ea typeface="Montserrat"/>
                <a:cs typeface="Montserrat"/>
                <a:sym typeface="Montserrat"/>
              </a:rPr>
              <a:t>vital conversations for co-discovering &amp; co-designing the fertile conditions for system thrivability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8384233" y="4872484"/>
            <a:ext cx="3601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talents do we each contribute?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would we love to learn?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30"/>
          <p:cNvSpPr txBox="1"/>
          <p:nvPr/>
        </p:nvSpPr>
        <p:spPr>
          <a:xfrm>
            <a:off x="4721049" y="4872485"/>
            <a:ext cx="3647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gives each of us a sense of belonging?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How can we grow more of that through this project?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30"/>
          <p:cNvSpPr txBox="1"/>
          <p:nvPr/>
        </p:nvSpPr>
        <p:spPr>
          <a:xfrm>
            <a:off x="1119633" y="4872484"/>
            <a:ext cx="35236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How can our own life stories be enriched by this project?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30"/>
          <p:cNvSpPr txBox="1"/>
          <p:nvPr/>
        </p:nvSpPr>
        <p:spPr>
          <a:xfrm>
            <a:off x="998233" y="1848796"/>
            <a:ext cx="37664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calling or wisdom </a:t>
            </a:r>
            <a:endParaRPr sz="933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serve through this project?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30"/>
          <p:cNvSpPr txBox="1"/>
          <p:nvPr/>
        </p:nvSpPr>
        <p:spPr>
          <a:xfrm>
            <a:off x="4705048" y="1848801"/>
            <a:ext cx="3647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are we connected in conversation and co-creation</a:t>
            </a:r>
            <a:endParaRPr sz="933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with those we’re serving?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30"/>
          <p:cNvSpPr txBox="1"/>
          <p:nvPr/>
        </p:nvSpPr>
        <p:spPr>
          <a:xfrm>
            <a:off x="5227300" y="6175251"/>
            <a:ext cx="2876800" cy="7590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000" b="1">
                <a:latin typeface="Montserrat"/>
                <a:ea typeface="Montserrat"/>
                <a:cs typeface="Montserrat"/>
                <a:sym typeface="Montserrat"/>
              </a:rPr>
              <a:t>stewardship</a:t>
            </a:r>
            <a:endParaRPr sz="2000" b="1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333">
                <a:latin typeface="Montserrat"/>
                <a:ea typeface="Montserrat"/>
                <a:cs typeface="Montserrat"/>
                <a:sym typeface="Montserrat"/>
              </a:rPr>
              <a:t>aligning with life</a:t>
            </a:r>
            <a:endParaRPr sz="13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30"/>
          <p:cNvSpPr txBox="1"/>
          <p:nvPr/>
        </p:nvSpPr>
        <p:spPr>
          <a:xfrm>
            <a:off x="8352832" y="1848800"/>
            <a:ext cx="3647200" cy="53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is our product or service? 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What constitutes excellence?</a:t>
            </a:r>
            <a:endParaRPr sz="933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08" name="Google Shape;308;p30"/>
          <p:cNvGraphicFramePr/>
          <p:nvPr/>
        </p:nvGraphicFramePr>
        <p:xfrm>
          <a:off x="1057600" y="1646600"/>
          <a:ext cx="10942101" cy="458510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47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7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7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8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91433" marB="914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118" y="176838"/>
            <a:ext cx="4592025" cy="650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1"/>
          <p:cNvPicPr preferRelativeResize="0"/>
          <p:nvPr/>
        </p:nvPicPr>
        <p:blipFill rotWithShape="1">
          <a:blip r:embed="rId4">
            <a:alphaModFix/>
          </a:blip>
          <a:srcRect t="6335" b="5790"/>
          <a:stretch/>
        </p:blipFill>
        <p:spPr>
          <a:xfrm>
            <a:off x="5550468" y="3971967"/>
            <a:ext cx="5923801" cy="2732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0467" y="176833"/>
            <a:ext cx="5923800" cy="3596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2"/>
          <p:cNvSpPr txBox="1"/>
          <p:nvPr/>
        </p:nvSpPr>
        <p:spPr>
          <a:xfrm>
            <a:off x="929633" y="795451"/>
            <a:ext cx="4416000" cy="142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endParaRPr sz="2133">
              <a:solidFill>
                <a:srgbClr val="43434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algn="ctr">
              <a:lnSpc>
                <a:spcPct val="115000"/>
              </a:lnSpc>
            </a:pPr>
            <a:r>
              <a:rPr lang="en-GB" sz="2267" b="1">
                <a:latin typeface="Montserrat"/>
                <a:ea typeface="Montserrat"/>
                <a:cs typeface="Montserrat"/>
                <a:sym typeface="Montserrat"/>
              </a:rPr>
              <a:t>“managing the tourist destination”</a:t>
            </a:r>
            <a:endParaRPr sz="2267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2" name="Google Shape;3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9700" y="2302126"/>
            <a:ext cx="2607901" cy="260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7473" y="2302126"/>
            <a:ext cx="3725544" cy="2607901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2"/>
          <p:cNvSpPr txBox="1"/>
          <p:nvPr/>
        </p:nvSpPr>
        <p:spPr>
          <a:xfrm>
            <a:off x="6409733" y="748251"/>
            <a:ext cx="4416000" cy="1473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endParaRPr sz="2400">
              <a:solidFill>
                <a:srgbClr val="434343"/>
              </a:solidFill>
              <a:latin typeface="Maven Pro SemiBold"/>
              <a:ea typeface="Maven Pro SemiBold"/>
              <a:cs typeface="Maven Pro SemiBold"/>
              <a:sym typeface="Maven Pro SemiBold"/>
            </a:endParaRPr>
          </a:p>
          <a:p>
            <a:pPr algn="ctr">
              <a:lnSpc>
                <a:spcPct val="115000"/>
              </a:lnSpc>
            </a:pPr>
            <a:r>
              <a:rPr lang="en-GB" sz="2267" b="1">
                <a:latin typeface="Montserrat"/>
                <a:ea typeface="Montserrat"/>
                <a:cs typeface="Montserrat"/>
                <a:sym typeface="Montserrat"/>
              </a:rPr>
              <a:t>“cultivating the </a:t>
            </a:r>
            <a:endParaRPr sz="2267" b="1"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115000"/>
              </a:lnSpc>
            </a:pPr>
            <a:r>
              <a:rPr lang="en-GB" sz="2267" b="1">
                <a:latin typeface="Montserrat"/>
                <a:ea typeface="Montserrat"/>
                <a:cs typeface="Montserrat"/>
                <a:sym typeface="Montserrat"/>
              </a:rPr>
              <a:t>hosting community”</a:t>
            </a:r>
            <a:endParaRPr sz="2267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5" name="Google Shape;32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5767" y="2894367"/>
            <a:ext cx="1059464" cy="601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33" descr="https://lh4.googleusercontent.com/_l6VKClcDnDbkgYJaGoPyRi2e_uVdbFrLSSuFaxJt6SsGWvAvJ5dOmnzZxMoe7N0AtXZoEa8k_xhbhQWdl2eNOwy0u9GX68CD9EylJuZIfzNcr8WwGwATK24MT_vT75j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67133" y="-48333"/>
            <a:ext cx="12626432" cy="7102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4"/>
          <p:cNvSpPr txBox="1"/>
          <p:nvPr/>
        </p:nvSpPr>
        <p:spPr>
          <a:xfrm>
            <a:off x="708800" y="2115601"/>
            <a:ext cx="4976400" cy="553957"/>
          </a:xfrm>
          <a:prstGeom prst="rect">
            <a:avLst/>
          </a:prstGeom>
          <a:solidFill>
            <a:srgbClr val="FFFFFF">
              <a:alpha val="79610"/>
            </a:srgbClr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000" b="1" u="sng">
                <a:latin typeface="Montserrat"/>
                <a:ea typeface="Montserrat"/>
                <a:cs typeface="Montserrat"/>
                <a:sym typeface="Montserrat"/>
              </a:rPr>
              <a:t>research &amp; development (R&amp;D)</a:t>
            </a:r>
            <a:endParaRPr sz="1733" u="sng">
              <a:solidFill>
                <a:srgbClr val="45818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6" name="Google Shape;336;p34"/>
          <p:cNvSpPr txBox="1"/>
          <p:nvPr/>
        </p:nvSpPr>
        <p:spPr>
          <a:xfrm>
            <a:off x="6630733" y="2092800"/>
            <a:ext cx="4736400" cy="779725"/>
          </a:xfrm>
          <a:prstGeom prst="rect">
            <a:avLst/>
          </a:prstGeom>
          <a:solidFill>
            <a:srgbClr val="FFFFFF">
              <a:alpha val="79610"/>
            </a:srgbClr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000" b="1" u="sng">
                <a:latin typeface="Montserrat"/>
                <a:ea typeface="Montserrat"/>
                <a:cs typeface="Montserrat"/>
                <a:sym typeface="Montserrat"/>
              </a:rPr>
              <a:t>general &amp; administrative (G&amp;A)</a:t>
            </a:r>
            <a:endParaRPr sz="2000" b="1" u="sng"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(people, finance, operations)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7" name="Google Shape;33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7367" y="2771189"/>
            <a:ext cx="3203133" cy="2252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4767" y="2957201"/>
            <a:ext cx="2928332" cy="1880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9" name="Google Shape;339;p34"/>
          <p:cNvCxnSpPr/>
          <p:nvPr/>
        </p:nvCxnSpPr>
        <p:spPr>
          <a:xfrm>
            <a:off x="6021033" y="627200"/>
            <a:ext cx="26000" cy="56036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5"/>
          <p:cNvPicPr preferRelativeResize="0"/>
          <p:nvPr/>
        </p:nvPicPr>
        <p:blipFill rotWithShape="1">
          <a:blip r:embed="rId3">
            <a:alphaModFix/>
          </a:blip>
          <a:srcRect l="47379" b="27948"/>
          <a:stretch/>
        </p:blipFill>
        <p:spPr>
          <a:xfrm>
            <a:off x="6260434" y="1158933"/>
            <a:ext cx="3587167" cy="5037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5"/>
          <p:cNvPicPr preferRelativeResize="0"/>
          <p:nvPr/>
        </p:nvPicPr>
        <p:blipFill rotWithShape="1">
          <a:blip r:embed="rId4">
            <a:alphaModFix/>
          </a:blip>
          <a:srcRect r="39265"/>
          <a:stretch/>
        </p:blipFill>
        <p:spPr>
          <a:xfrm>
            <a:off x="2188167" y="1002300"/>
            <a:ext cx="4072269" cy="5193701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5"/>
          <p:cNvSpPr txBox="1"/>
          <p:nvPr/>
        </p:nvSpPr>
        <p:spPr>
          <a:xfrm>
            <a:off x="3670000" y="406301"/>
            <a:ext cx="5142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400" b="1">
                <a:latin typeface="Montserrat"/>
                <a:ea typeface="Montserrat"/>
                <a:cs typeface="Montserrat"/>
                <a:sym typeface="Montserrat"/>
              </a:rPr>
              <a:t>2 faces of the machine story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7" name="Google Shape;347;p35"/>
          <p:cNvPicPr preferRelativeResize="0"/>
          <p:nvPr/>
        </p:nvPicPr>
        <p:blipFill rotWithShape="1">
          <a:blip r:embed="rId4">
            <a:alphaModFix/>
          </a:blip>
          <a:srcRect l="18330" t="54890" r="75638" b="39801"/>
          <a:stretch/>
        </p:blipFill>
        <p:spPr>
          <a:xfrm>
            <a:off x="3686134" y="4948542"/>
            <a:ext cx="276532" cy="18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5"/>
          <p:cNvPicPr preferRelativeResize="0"/>
          <p:nvPr/>
        </p:nvPicPr>
        <p:blipFill rotWithShape="1">
          <a:blip r:embed="rId4">
            <a:alphaModFix/>
          </a:blip>
          <a:srcRect l="18330" t="53503" r="75638" b="39801"/>
          <a:stretch/>
        </p:blipFill>
        <p:spPr>
          <a:xfrm>
            <a:off x="3751801" y="3525400"/>
            <a:ext cx="276532" cy="237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5"/>
          <p:cNvPicPr preferRelativeResize="0"/>
          <p:nvPr/>
        </p:nvPicPr>
        <p:blipFill rotWithShape="1">
          <a:blip r:embed="rId4">
            <a:alphaModFix/>
          </a:blip>
          <a:srcRect l="18330" t="54890" r="75638" b="39801"/>
          <a:stretch/>
        </p:blipFill>
        <p:spPr>
          <a:xfrm>
            <a:off x="2902667" y="4245942"/>
            <a:ext cx="276532" cy="18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5"/>
          <p:cNvPicPr preferRelativeResize="0"/>
          <p:nvPr/>
        </p:nvPicPr>
        <p:blipFill rotWithShape="1">
          <a:blip r:embed="rId4">
            <a:alphaModFix/>
          </a:blip>
          <a:srcRect l="18330" t="54890" r="75638" b="39801"/>
          <a:stretch/>
        </p:blipFill>
        <p:spPr>
          <a:xfrm>
            <a:off x="4424638" y="4234600"/>
            <a:ext cx="348793" cy="237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5"/>
          <p:cNvPicPr preferRelativeResize="0"/>
          <p:nvPr/>
        </p:nvPicPr>
        <p:blipFill rotWithShape="1">
          <a:blip r:embed="rId4">
            <a:alphaModFix/>
          </a:blip>
          <a:srcRect l="18330" t="54890" r="75638" b="39801"/>
          <a:stretch/>
        </p:blipFill>
        <p:spPr>
          <a:xfrm>
            <a:off x="5357567" y="4948542"/>
            <a:ext cx="276532" cy="188524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5"/>
          <p:cNvSpPr/>
          <p:nvPr/>
        </p:nvSpPr>
        <p:spPr>
          <a:xfrm>
            <a:off x="2281300" y="964400"/>
            <a:ext cx="6179600" cy="57396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53" name="Google Shape;353;p35"/>
          <p:cNvSpPr txBox="1"/>
          <p:nvPr/>
        </p:nvSpPr>
        <p:spPr>
          <a:xfrm>
            <a:off x="341400" y="2397334"/>
            <a:ext cx="3747200" cy="2454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1467" b="1">
                <a:latin typeface="Montserrat"/>
                <a:ea typeface="Montserrat"/>
                <a:cs typeface="Montserrat"/>
                <a:sym typeface="Montserrat"/>
              </a:rPr>
              <a:t>“command &amp; control”</a:t>
            </a:r>
            <a:endParaRPr sz="1467" b="1">
              <a:latin typeface="Montserrat"/>
              <a:ea typeface="Montserrat"/>
              <a:cs typeface="Montserrat"/>
              <a:sym typeface="Montserrat"/>
            </a:endParaRPr>
          </a:p>
          <a:p>
            <a:endParaRPr sz="1467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80990">
              <a:buSzPts val="900"/>
              <a:buFont typeface="Montserrat"/>
              <a:buChar char="●"/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hierarchy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80990">
              <a:spcBef>
                <a:spcPts val="1333"/>
              </a:spcBef>
              <a:buSzPts val="900"/>
              <a:buFont typeface="Montserrat"/>
              <a:buChar char="●"/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prediction &amp; planning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80990">
              <a:spcBef>
                <a:spcPts val="1333"/>
              </a:spcBef>
              <a:buSzPts val="900"/>
              <a:buFont typeface="Montserrat"/>
              <a:buChar char="●"/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best practices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80990">
              <a:spcBef>
                <a:spcPts val="1333"/>
              </a:spcBef>
              <a:buSzPts val="900"/>
              <a:buFont typeface="Montserrat"/>
              <a:buChar char="●"/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rigid career ladder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80990">
              <a:spcBef>
                <a:spcPts val="1333"/>
              </a:spcBef>
              <a:spcAft>
                <a:spcPts val="1333"/>
              </a:spcAft>
              <a:buSzPts val="900"/>
              <a:buFont typeface="Montserrat"/>
              <a:buChar char="●"/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silos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35"/>
          <p:cNvSpPr txBox="1"/>
          <p:nvPr/>
        </p:nvSpPr>
        <p:spPr>
          <a:xfrm>
            <a:off x="8292433" y="2397333"/>
            <a:ext cx="3967200" cy="2103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1467" b="1">
                <a:latin typeface="Montserrat"/>
                <a:ea typeface="Montserrat"/>
                <a:cs typeface="Montserrat"/>
                <a:sym typeface="Montserrat"/>
              </a:rPr>
              <a:t>“agile tech start-up”</a:t>
            </a:r>
            <a:endParaRPr sz="1467" b="1">
              <a:latin typeface="Montserrat"/>
              <a:ea typeface="Montserrat"/>
              <a:cs typeface="Montserrat"/>
              <a:sym typeface="Montserrat"/>
            </a:endParaRPr>
          </a:p>
          <a:p>
            <a:endParaRPr sz="1467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80990">
              <a:buSzPts val="900"/>
              <a:buFont typeface="Montserrat"/>
              <a:buChar char="●"/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speed &amp; scale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80990">
              <a:spcBef>
                <a:spcPts val="1333"/>
              </a:spcBef>
              <a:buSzPts val="900"/>
              <a:buFont typeface="Montserrat"/>
              <a:buChar char="●"/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autonomy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80990">
              <a:spcBef>
                <a:spcPts val="1333"/>
              </a:spcBef>
              <a:buSzPts val="900"/>
              <a:buFont typeface="Montserrat"/>
              <a:buChar char="●"/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rapid iteration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80990">
              <a:spcBef>
                <a:spcPts val="1333"/>
              </a:spcBef>
              <a:spcAft>
                <a:spcPts val="1333"/>
              </a:spcAft>
              <a:buSzPts val="900"/>
              <a:buFont typeface="Montserrat"/>
              <a:buChar char="●"/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incremental improvements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36"/>
          <p:cNvPicPr preferRelativeResize="0"/>
          <p:nvPr/>
        </p:nvPicPr>
        <p:blipFill rotWithShape="1">
          <a:blip r:embed="rId3">
            <a:alphaModFix/>
          </a:blip>
          <a:srcRect l="5739" t="24509" r="55479" b="17452"/>
          <a:stretch/>
        </p:blipFill>
        <p:spPr>
          <a:xfrm>
            <a:off x="381400" y="1659200"/>
            <a:ext cx="4909131" cy="413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6"/>
          <p:cNvSpPr txBox="1"/>
          <p:nvPr/>
        </p:nvSpPr>
        <p:spPr>
          <a:xfrm>
            <a:off x="266933" y="1078467"/>
            <a:ext cx="51928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 b="1" u="sng">
                <a:latin typeface="Montserrat"/>
                <a:ea typeface="Montserrat"/>
                <a:cs typeface="Montserrat"/>
                <a:sym typeface="Montserrat"/>
              </a:rPr>
              <a:t>general &amp; administrative (G&amp;A)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1" name="Google Shape;361;p36"/>
          <p:cNvSpPr txBox="1"/>
          <p:nvPr/>
        </p:nvSpPr>
        <p:spPr>
          <a:xfrm>
            <a:off x="3798500" y="2720468"/>
            <a:ext cx="1212800" cy="2831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20000"/>
              </a:lnSpc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finance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" name="Google Shape;362;p36"/>
          <p:cNvSpPr txBox="1"/>
          <p:nvPr/>
        </p:nvSpPr>
        <p:spPr>
          <a:xfrm>
            <a:off x="2249633" y="2737667"/>
            <a:ext cx="1100000" cy="2831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20000"/>
              </a:lnSpc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operations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" name="Google Shape;363;p36"/>
          <p:cNvSpPr txBox="1"/>
          <p:nvPr/>
        </p:nvSpPr>
        <p:spPr>
          <a:xfrm>
            <a:off x="6769333" y="1078467"/>
            <a:ext cx="51928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 b="1" u="sng">
                <a:latin typeface="Montserrat"/>
                <a:ea typeface="Montserrat"/>
                <a:cs typeface="Montserrat"/>
                <a:sym typeface="Montserrat"/>
              </a:rPr>
              <a:t>stewardship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4" name="Google Shape;364;p36"/>
          <p:cNvPicPr preferRelativeResize="0"/>
          <p:nvPr/>
        </p:nvPicPr>
        <p:blipFill rotWithShape="1">
          <a:blip r:embed="rId3">
            <a:alphaModFix/>
          </a:blip>
          <a:srcRect l="57700" t="20361" r="6198" b="13826"/>
          <a:stretch/>
        </p:blipFill>
        <p:spPr>
          <a:xfrm>
            <a:off x="7633733" y="1833834"/>
            <a:ext cx="3534131" cy="362386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6"/>
          <p:cNvSpPr txBox="1"/>
          <p:nvPr/>
        </p:nvSpPr>
        <p:spPr>
          <a:xfrm>
            <a:off x="6504267" y="2651234"/>
            <a:ext cx="20956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people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" name="Google Shape;366;p36"/>
          <p:cNvSpPr txBox="1"/>
          <p:nvPr/>
        </p:nvSpPr>
        <p:spPr>
          <a:xfrm>
            <a:off x="9566767" y="2084101"/>
            <a:ext cx="12128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finance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36"/>
          <p:cNvSpPr txBox="1"/>
          <p:nvPr/>
        </p:nvSpPr>
        <p:spPr>
          <a:xfrm>
            <a:off x="9493867" y="3726834"/>
            <a:ext cx="16740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operations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8" name="Google Shape;36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7467" y="2094467"/>
            <a:ext cx="1059464" cy="601632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 txBox="1"/>
          <p:nvPr/>
        </p:nvSpPr>
        <p:spPr>
          <a:xfrm>
            <a:off x="390267" y="2719234"/>
            <a:ext cx="1674000" cy="2831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20000"/>
              </a:lnSpc>
            </a:pPr>
            <a:r>
              <a:rPr lang="en-GB" sz="1200">
                <a:latin typeface="Montserrat"/>
                <a:ea typeface="Montserrat"/>
                <a:cs typeface="Montserrat"/>
                <a:sym typeface="Montserrat"/>
              </a:rPr>
              <a:t>people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36"/>
          <p:cNvSpPr txBox="1"/>
          <p:nvPr/>
        </p:nvSpPr>
        <p:spPr>
          <a:xfrm>
            <a:off x="6911667" y="6464067"/>
            <a:ext cx="5192800" cy="389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/>
            <a:r>
              <a:rPr lang="en-GB" sz="933">
                <a:latin typeface="Montserrat"/>
                <a:ea typeface="Montserrat"/>
                <a:cs typeface="Montserrat"/>
                <a:sym typeface="Montserrat"/>
              </a:rPr>
              <a:t>illustrations copyright Laura Storm &amp; Giles Hutchins, </a:t>
            </a:r>
            <a:r>
              <a:rPr lang="en-GB" sz="933" i="1">
                <a:latin typeface="Montserrat"/>
                <a:ea typeface="Montserrat"/>
                <a:cs typeface="Montserrat"/>
                <a:sym typeface="Montserrat"/>
              </a:rPr>
              <a:t>Regenerative Leadership</a:t>
            </a:r>
            <a:endParaRPr sz="933" i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7"/>
          <p:cNvSpPr txBox="1"/>
          <p:nvPr/>
        </p:nvSpPr>
        <p:spPr>
          <a:xfrm>
            <a:off x="3111733" y="773667"/>
            <a:ext cx="8176800" cy="595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267" b="1" u="sng">
                <a:latin typeface="Montserrat"/>
                <a:ea typeface="Montserrat"/>
                <a:cs typeface="Montserrat"/>
                <a:sym typeface="Montserrat"/>
              </a:rPr>
              <a:t>mini practice grounds</a:t>
            </a:r>
            <a:endParaRPr sz="2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6" name="Google Shape;376;p37"/>
          <p:cNvPicPr preferRelativeResize="0"/>
          <p:nvPr/>
        </p:nvPicPr>
        <p:blipFill rotWithShape="1">
          <a:blip r:embed="rId3">
            <a:alphaModFix/>
          </a:blip>
          <a:srcRect l="57700" t="20361" r="6198" b="13826"/>
          <a:stretch/>
        </p:blipFill>
        <p:spPr>
          <a:xfrm>
            <a:off x="4484133" y="2646634"/>
            <a:ext cx="3534131" cy="362386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7"/>
          <p:cNvSpPr txBox="1"/>
          <p:nvPr/>
        </p:nvSpPr>
        <p:spPr>
          <a:xfrm>
            <a:off x="3354667" y="3464034"/>
            <a:ext cx="20956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people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8" name="Google Shape;378;p37"/>
          <p:cNvSpPr txBox="1"/>
          <p:nvPr/>
        </p:nvSpPr>
        <p:spPr>
          <a:xfrm>
            <a:off x="6417167" y="2896901"/>
            <a:ext cx="12128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finance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" name="Google Shape;379;p37"/>
          <p:cNvSpPr txBox="1"/>
          <p:nvPr/>
        </p:nvSpPr>
        <p:spPr>
          <a:xfrm>
            <a:off x="6344267" y="4539634"/>
            <a:ext cx="16740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operations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0" name="Google Shape;380;p37"/>
          <p:cNvCxnSpPr>
            <a:stCxn id="378" idx="3"/>
          </p:cNvCxnSpPr>
          <p:nvPr/>
        </p:nvCxnSpPr>
        <p:spPr>
          <a:xfrm flipV="1">
            <a:off x="7629967" y="2605300"/>
            <a:ext cx="1198800" cy="52757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1" name="Google Shape;381;p37"/>
          <p:cNvSpPr txBox="1"/>
          <p:nvPr/>
        </p:nvSpPr>
        <p:spPr>
          <a:xfrm>
            <a:off x="8687167" y="2081100"/>
            <a:ext cx="1212800" cy="697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head of finance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2" name="Google Shape;382;p37"/>
          <p:cNvCxnSpPr/>
          <p:nvPr/>
        </p:nvCxnSpPr>
        <p:spPr>
          <a:xfrm rot="10800000" flipH="1">
            <a:off x="7731567" y="3212100"/>
            <a:ext cx="1529200" cy="12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3" name="Google Shape;383;p37"/>
          <p:cNvSpPr txBox="1"/>
          <p:nvPr/>
        </p:nvSpPr>
        <p:spPr>
          <a:xfrm>
            <a:off x="9093567" y="2893901"/>
            <a:ext cx="12128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payroll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4" name="Google Shape;384;p37"/>
          <p:cNvCxnSpPr/>
          <p:nvPr/>
        </p:nvCxnSpPr>
        <p:spPr>
          <a:xfrm>
            <a:off x="7837700" y="4906033"/>
            <a:ext cx="1476000" cy="25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5" name="Google Shape;385;p37"/>
          <p:cNvSpPr txBox="1"/>
          <p:nvPr/>
        </p:nvSpPr>
        <p:spPr>
          <a:xfrm>
            <a:off x="9353367" y="5011633"/>
            <a:ext cx="13840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purchasing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6" name="Google Shape;386;p37"/>
          <p:cNvCxnSpPr/>
          <p:nvPr/>
        </p:nvCxnSpPr>
        <p:spPr>
          <a:xfrm>
            <a:off x="7634500" y="5210833"/>
            <a:ext cx="1323600" cy="50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7" name="Google Shape;387;p37"/>
          <p:cNvSpPr txBox="1"/>
          <p:nvPr/>
        </p:nvSpPr>
        <p:spPr>
          <a:xfrm>
            <a:off x="8743767" y="5519634"/>
            <a:ext cx="1628400" cy="697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inventory management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37"/>
          <p:cNvSpPr txBox="1"/>
          <p:nvPr/>
        </p:nvSpPr>
        <p:spPr>
          <a:xfrm>
            <a:off x="1370233" y="2633100"/>
            <a:ext cx="16284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onboarding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9" name="Google Shape;389;p37"/>
          <p:cNvCxnSpPr/>
          <p:nvPr/>
        </p:nvCxnSpPr>
        <p:spPr>
          <a:xfrm>
            <a:off x="2653700" y="3080700"/>
            <a:ext cx="1323600" cy="50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0" name="Google Shape;390;p37"/>
          <p:cNvCxnSpPr/>
          <p:nvPr/>
        </p:nvCxnSpPr>
        <p:spPr>
          <a:xfrm>
            <a:off x="3685100" y="2468000"/>
            <a:ext cx="717600" cy="96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1" name="Google Shape;391;p37"/>
          <p:cNvSpPr txBox="1"/>
          <p:nvPr/>
        </p:nvSpPr>
        <p:spPr>
          <a:xfrm>
            <a:off x="2435200" y="1778567"/>
            <a:ext cx="1628400" cy="697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talent acquisition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92" name="Google Shape;392;p37"/>
          <p:cNvCxnSpPr/>
          <p:nvPr/>
        </p:nvCxnSpPr>
        <p:spPr>
          <a:xfrm rot="10800000" flipH="1">
            <a:off x="2609500" y="3802500"/>
            <a:ext cx="1350400" cy="15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3" name="Google Shape;393;p37"/>
          <p:cNvSpPr txBox="1"/>
          <p:nvPr/>
        </p:nvSpPr>
        <p:spPr>
          <a:xfrm>
            <a:off x="1167033" y="3649100"/>
            <a:ext cx="16284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offboarding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94" name="Google Shape;394;p37"/>
          <p:cNvCxnSpPr/>
          <p:nvPr/>
        </p:nvCxnSpPr>
        <p:spPr>
          <a:xfrm rot="10800000" flipH="1">
            <a:off x="3187533" y="5046433"/>
            <a:ext cx="1350400" cy="38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5" name="Google Shape;395;p37"/>
          <p:cNvSpPr txBox="1"/>
          <p:nvPr/>
        </p:nvSpPr>
        <p:spPr>
          <a:xfrm>
            <a:off x="1449167" y="5294034"/>
            <a:ext cx="17384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1467">
                <a:latin typeface="Montserrat"/>
                <a:ea typeface="Montserrat"/>
                <a:cs typeface="Montserrat"/>
                <a:sym typeface="Montserrat"/>
              </a:rPr>
              <a:t>all employeees</a:t>
            </a:r>
            <a:endParaRPr sz="1467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38"/>
          <p:cNvPicPr preferRelativeResize="0"/>
          <p:nvPr/>
        </p:nvPicPr>
        <p:blipFill rotWithShape="1">
          <a:blip r:embed="rId3">
            <a:alphaModFix/>
          </a:blip>
          <a:srcRect r="1912" b="3698"/>
          <a:stretch/>
        </p:blipFill>
        <p:spPr>
          <a:xfrm>
            <a:off x="101600" y="152400"/>
            <a:ext cx="11958368" cy="6491733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8"/>
          <p:cNvSpPr txBox="1"/>
          <p:nvPr/>
        </p:nvSpPr>
        <p:spPr>
          <a:xfrm>
            <a:off x="0" y="5975251"/>
            <a:ext cx="12192000" cy="86173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if humanity is going to make it through, the intention of our work </a:t>
            </a:r>
            <a:r>
              <a:rPr lang="en-GB" sz="2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must</a:t>
            </a:r>
            <a:r>
              <a:rPr lang="en-GB"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be </a:t>
            </a:r>
            <a:endParaRPr sz="2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-GB"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 shape every organization as a practice ground for a more thrivable world</a:t>
            </a:r>
            <a:endParaRPr sz="2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D6D24-D0B0-9B49-BFF7-89DDC10A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1689"/>
            <a:ext cx="10515600" cy="345441"/>
          </a:xfrm>
        </p:spPr>
        <p:txBody>
          <a:bodyPr/>
          <a:lstStyle/>
          <a:p>
            <a:r>
              <a:rPr lang="nl-BE" sz="1600" dirty="0"/>
              <a:t>Creating sustainable and attractive workplaces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11069D-ADBA-2C40-A22B-EA5817813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3741"/>
            <a:ext cx="10515600" cy="1951369"/>
          </a:xfrm>
        </p:spPr>
        <p:txBody>
          <a:bodyPr>
            <a:noAutofit/>
          </a:bodyPr>
          <a:lstStyle/>
          <a:p>
            <a:r>
              <a:rPr lang="en-US" sz="4400" dirty="0"/>
              <a:t>Conclusions and outlook</a:t>
            </a:r>
            <a:br>
              <a:rPr lang="en-US" sz="4400" dirty="0"/>
            </a:br>
            <a:endParaRPr lang="nl-BE" sz="2400" dirty="0">
              <a:solidFill>
                <a:srgbClr val="E11C84"/>
              </a:solidFill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4875DD9-EE85-2ED5-6EEC-B67F9A25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EFA5F5-2E8E-9683-C491-710AFFE96DEE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C8142-9EB1-D26C-4C2B-9F5D17286AC4}"/>
              </a:ext>
            </a:extLst>
          </p:cNvPr>
          <p:cNvSpPr txBox="1"/>
          <p:nvPr/>
        </p:nvSpPr>
        <p:spPr>
          <a:xfrm>
            <a:off x="10240532" y="6473881"/>
            <a:ext cx="17471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7C951488-08B5-0B66-6238-A52C1363A257}"/>
              </a:ext>
            </a:extLst>
          </p:cNvPr>
          <p:cNvSpPr txBox="1">
            <a:spLocks/>
          </p:cNvSpPr>
          <p:nvPr/>
        </p:nvSpPr>
        <p:spPr>
          <a:xfrm>
            <a:off x="838200" y="3056639"/>
            <a:ext cx="10515600" cy="19513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>
                <a:solidFill>
                  <a:srgbClr val="E11C84"/>
                </a:solidFill>
                <a:latin typeface="Helvetica" pitchFamily="34" charset="0"/>
              </a:rPr>
              <a:t>Torkild Justesen</a:t>
            </a: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br>
              <a:rPr lang="nl-BE" sz="2400" dirty="0">
                <a:solidFill>
                  <a:srgbClr val="E11C84"/>
                </a:solidFill>
                <a:latin typeface="Helvetica" pitchFamily="34" charset="0"/>
              </a:rPr>
            </a:br>
            <a:endParaRPr lang="nl-BE" sz="2400" dirty="0">
              <a:solidFill>
                <a:srgbClr val="E11C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355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11069D-ADBA-2C40-A22B-EA5817813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4908"/>
            <a:ext cx="10515600" cy="1951369"/>
          </a:xfrm>
        </p:spPr>
        <p:txBody>
          <a:bodyPr anchor="ctr">
            <a:noAutofit/>
          </a:bodyPr>
          <a:lstStyle/>
          <a:p>
            <a:r>
              <a:rPr lang="nl-BE" sz="6600" dirty="0" err="1"/>
              <a:t>Thank</a:t>
            </a:r>
            <a:r>
              <a:rPr lang="nl-BE" sz="6600" dirty="0"/>
              <a:t> </a:t>
            </a:r>
            <a:r>
              <a:rPr lang="nl-BE" sz="6600" dirty="0" err="1"/>
              <a:t>you</a:t>
            </a:r>
            <a:endParaRPr lang="nl-BE" sz="6600" dirty="0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7CDCD1E-DBD4-0E84-CE26-B4275EB85F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7" t="18714" r="19886" b="33629"/>
          <a:stretch/>
        </p:blipFill>
        <p:spPr>
          <a:xfrm>
            <a:off x="5844327" y="6367394"/>
            <a:ext cx="503345" cy="407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7F3713-30A4-1D4D-6A18-378C099FF588}"/>
              </a:ext>
            </a:extLst>
          </p:cNvPr>
          <p:cNvSpPr txBox="1"/>
          <p:nvPr/>
        </p:nvSpPr>
        <p:spPr>
          <a:xfrm>
            <a:off x="204274" y="6461237"/>
            <a:ext cx="9391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#SLS22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A86043-F5BB-A894-1E69-4C861D9626C7}"/>
              </a:ext>
            </a:extLst>
          </p:cNvPr>
          <p:cNvSpPr txBox="1"/>
          <p:nvPr/>
        </p:nvSpPr>
        <p:spPr>
          <a:xfrm>
            <a:off x="10240532" y="6473881"/>
            <a:ext cx="17471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100" dirty="0">
                <a:latin typeface="Helvetica" panose="020B0604020202020204" pitchFamily="34" charset="0"/>
                <a:cs typeface="Helvetica" panose="020B0604020202020204" pitchFamily="34" charset="0"/>
              </a:rPr>
              <a:t>sustainableleaders.eu</a:t>
            </a:r>
          </a:p>
        </p:txBody>
      </p:sp>
    </p:spTree>
    <p:extLst>
      <p:ext uri="{BB962C8B-B14F-4D97-AF65-F5344CB8AC3E}">
        <p14:creationId xmlns:p14="http://schemas.microsoft.com/office/powerpoint/2010/main" val="51513896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88582D28B76D438A401A16A0D5D9DD" ma:contentTypeVersion="13" ma:contentTypeDescription="Een nieuw document maken." ma:contentTypeScope="" ma:versionID="f8992469ea70e4742f41e844e4116420">
  <xsd:schema xmlns:xsd="http://www.w3.org/2001/XMLSchema" xmlns:xs="http://www.w3.org/2001/XMLSchema" xmlns:p="http://schemas.microsoft.com/office/2006/metadata/properties" xmlns:ns2="a55748e9-5e94-4e45-b4a1-c399f6799489" xmlns:ns3="68ee7ffe-afc3-4e6a-a279-a37f89fca128" targetNamespace="http://schemas.microsoft.com/office/2006/metadata/properties" ma:root="true" ma:fieldsID="9951999e1af52d17d97126420edd0c4c" ns2:_="" ns3:_="">
    <xsd:import namespace="a55748e9-5e94-4e45-b4a1-c399f6799489"/>
    <xsd:import namespace="68ee7ffe-afc3-4e6a-a279-a37f89fca1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5748e9-5e94-4e45-b4a1-c399f67994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e7ffe-afc3-4e6a-a279-a37f89fca12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9BA5BD-2D95-47D5-A1CA-416391298AF3}">
  <ds:schemaRefs>
    <ds:schemaRef ds:uri="68ee7ffe-afc3-4e6a-a279-a37f89fca128"/>
    <ds:schemaRef ds:uri="a55748e9-5e94-4e45-b4a1-c399f67994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FCC48B7-7E4E-4D1B-9313-53D75FFC4DE0}">
  <ds:schemaRefs>
    <ds:schemaRef ds:uri="68ee7ffe-afc3-4e6a-a279-a37f89fca128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a55748e9-5e94-4e45-b4a1-c399f6799489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62F2C69-D721-41AE-9CDD-0810DE816C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1821</Words>
  <Application>Microsoft Office PowerPoint</Application>
  <PresentationFormat>Widescreen</PresentationFormat>
  <Paragraphs>408</Paragraphs>
  <Slides>62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5" baseType="lpstr">
      <vt:lpstr>Arial</vt:lpstr>
      <vt:lpstr>Calibri</vt:lpstr>
      <vt:lpstr>Helvetica</vt:lpstr>
      <vt:lpstr>Helvetica LT Condensed</vt:lpstr>
      <vt:lpstr>Helvetica Neue</vt:lpstr>
      <vt:lpstr>Lobster</vt:lpstr>
      <vt:lpstr>Maven Pro SemiBold</vt:lpstr>
      <vt:lpstr>Montserrat</vt:lpstr>
      <vt:lpstr>Montserrat ExtraBold</vt:lpstr>
      <vt:lpstr>Montserrat Medium</vt:lpstr>
      <vt:lpstr>Montserrat SemiBold</vt:lpstr>
      <vt:lpstr>Pacifico</vt:lpstr>
      <vt:lpstr>Kantoorthema</vt:lpstr>
      <vt:lpstr>PowerPoint Presentation</vt:lpstr>
      <vt:lpstr>Creating sustainable and attractive workplaces</vt:lpstr>
      <vt:lpstr>Creating sustainable and attractive workplaces</vt:lpstr>
      <vt:lpstr>Creating sustainable and attractive workplaces</vt:lpstr>
      <vt:lpstr>An urgent global need for Sustainable Leadership</vt:lpstr>
      <vt:lpstr>PowerPoint Presentation</vt:lpstr>
      <vt:lpstr>The “leadership gap”  between ambition and reality </vt:lpstr>
      <vt:lpstr>Sustainable Leadership Development Model </vt:lpstr>
      <vt:lpstr>Sustainable Leaders Development Programme 3 half-day webinars to lay the Foundation </vt:lpstr>
      <vt:lpstr>PowerPoint Presentation</vt:lpstr>
      <vt:lpstr>Sustainable Leaders Development Programme 3-day Residential Co-construction Workshop</vt:lpstr>
      <vt:lpstr>Participants’ feedback </vt:lpstr>
      <vt:lpstr>PowerPoint Presentation</vt:lpstr>
      <vt:lpstr>Sustainable leaders modelling the new paradigm</vt:lpstr>
      <vt:lpstr>Sustainable leaders modelling the new paradigm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Deutsche Post / DHL SDG impact scores</vt:lpstr>
      <vt:lpstr>Sustainable Leadership and the Future-Fit Organisation</vt:lpstr>
      <vt:lpstr>SL potential looking forward </vt:lpstr>
      <vt:lpstr>Now let’s hear from you!  -What are the features you look for in a “future-fit organisation”? -Is there a “sustainable leader” you admire, or who inspires you? -Other reactions or comments that come to mind?</vt:lpstr>
      <vt:lpstr>Creating sustainable and attractive workplaces</vt:lpstr>
      <vt:lpstr>Creating sustainable and attractive workplaces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Break-out sessions</vt:lpstr>
      <vt:lpstr>Creating sustainable and attractive workplaces</vt:lpstr>
      <vt:lpstr>Creating sustainable and attractive workplaces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universal design principles</vt:lpstr>
      <vt:lpstr>PowerPoint Presentation</vt:lpstr>
      <vt:lpstr>universal design principles in human contexts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Creating sustainable and attractive workplaces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Vandenbosch</dc:creator>
  <cp:lastModifiedBy>cec.managers@gmail.com</cp:lastModifiedBy>
  <cp:revision>12</cp:revision>
  <dcterms:created xsi:type="dcterms:W3CDTF">2021-11-22T08:22:14Z</dcterms:created>
  <dcterms:modified xsi:type="dcterms:W3CDTF">2022-12-13T14:12:03Z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0x010100DB88582D28B76D438A401A16A0D5D9DD</vt:lpwstr>
  </property>
</Properties>
</file>