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handoutMasterIdLst>
    <p:handoutMasterId r:id="rId32"/>
  </p:handoutMasterIdLst>
  <p:sldIdLst>
    <p:sldId id="2928" r:id="rId2"/>
    <p:sldId id="273" r:id="rId3"/>
    <p:sldId id="290" r:id="rId4"/>
    <p:sldId id="294" r:id="rId5"/>
    <p:sldId id="295" r:id="rId6"/>
    <p:sldId id="296" r:id="rId7"/>
    <p:sldId id="298" r:id="rId8"/>
    <p:sldId id="299" r:id="rId9"/>
    <p:sldId id="301" r:id="rId10"/>
    <p:sldId id="876" r:id="rId11"/>
    <p:sldId id="304" r:id="rId12"/>
    <p:sldId id="302" r:id="rId13"/>
    <p:sldId id="303" r:id="rId14"/>
    <p:sldId id="277" r:id="rId15"/>
    <p:sldId id="863" r:id="rId16"/>
    <p:sldId id="866" r:id="rId17"/>
    <p:sldId id="287" r:id="rId18"/>
    <p:sldId id="864" r:id="rId19"/>
    <p:sldId id="867" r:id="rId20"/>
    <p:sldId id="868" r:id="rId21"/>
    <p:sldId id="869" r:id="rId22"/>
    <p:sldId id="881" r:id="rId23"/>
    <p:sldId id="874" r:id="rId24"/>
    <p:sldId id="875" r:id="rId25"/>
    <p:sldId id="870" r:id="rId26"/>
    <p:sldId id="877" r:id="rId27"/>
    <p:sldId id="879" r:id="rId28"/>
    <p:sldId id="880" r:id="rId29"/>
    <p:sldId id="275" r:id="rId30"/>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2E74"/>
    <a:srgbClr val="E41E76"/>
    <a:srgbClr val="F8E8F3"/>
    <a:srgbClr val="232364"/>
    <a:srgbClr val="00A0F0"/>
    <a:srgbClr val="020884"/>
    <a:srgbClr val="0394ED"/>
    <a:srgbClr val="0AC1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40" autoAdjust="0"/>
    <p:restoredTop sz="86467" autoAdjust="0"/>
  </p:normalViewPr>
  <p:slideViewPr>
    <p:cSldViewPr snapToGrid="0" snapToObjects="1">
      <p:cViewPr varScale="1">
        <p:scale>
          <a:sx n="102" d="100"/>
          <a:sy n="102" d="100"/>
        </p:scale>
        <p:origin x="2034" y="10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0" d="100"/>
          <a:sy n="80" d="100"/>
        </p:scale>
        <p:origin x="3948" y="11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oleObject" Target="Macintosh%20HD:Users:paulinevanschaardenburg:Dropbox:Thesis%20women%20in%20management:Eurostat%20graphs%20employ%20by%20sex,%20age,%20prof%20status%20and%20occupation.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[2]Blad1!$B$59:$B$60</c:f>
              <c:strCache>
                <c:ptCount val="1"/>
                <c:pt idx="0">
                  <c:v>European Union (28 countries)</c:v>
                </c:pt>
              </c:strCache>
            </c:strRef>
          </c:tx>
          <c:cat>
            <c:strRef>
              <c:f>[2]Blad1!$A$61:$A$71</c:f>
              <c:strCache>
                <c:ptCount val="11"/>
                <c:pt idx="0">
                  <c:v>_x0004_2003</c:v>
                </c:pt>
                <c:pt idx="1">
                  <c:v>_x0004_2004</c:v>
                </c:pt>
                <c:pt idx="2">
                  <c:v>_x0004_2005</c:v>
                </c:pt>
                <c:pt idx="3">
                  <c:v>_x0004_2006</c:v>
                </c:pt>
                <c:pt idx="4">
                  <c:v>_x0004_2007</c:v>
                </c:pt>
                <c:pt idx="5">
                  <c:v>_x0004_2008</c:v>
                </c:pt>
                <c:pt idx="6">
                  <c:v>_x0004_2009</c:v>
                </c:pt>
                <c:pt idx="7">
                  <c:v>_x0004_2010</c:v>
                </c:pt>
                <c:pt idx="8">
                  <c:v>_x0004_2011</c:v>
                </c:pt>
                <c:pt idx="9">
                  <c:v>_x0004_2012</c:v>
                </c:pt>
                <c:pt idx="10">
                  <c:v>_x0004_2013</c:v>
                </c:pt>
              </c:strCache>
            </c:strRef>
          </c:cat>
          <c:val>
            <c:numRef>
              <c:f>[2]Blad1!$B$61:$B$71</c:f>
              <c:numCache>
                <c:formatCode>General</c:formatCode>
                <c:ptCount val="11"/>
                <c:pt idx="0">
                  <c:v>0.30449242894883799</c:v>
                </c:pt>
                <c:pt idx="1">
                  <c:v>0.31570643817058303</c:v>
                </c:pt>
                <c:pt idx="2">
                  <c:v>0.322813077217803</c:v>
                </c:pt>
                <c:pt idx="3">
                  <c:v>0.32585581057686902</c:v>
                </c:pt>
                <c:pt idx="4">
                  <c:v>0.327709386678391</c:v>
                </c:pt>
                <c:pt idx="5">
                  <c:v>0.33096304621519501</c:v>
                </c:pt>
                <c:pt idx="6">
                  <c:v>0.33592325248708699</c:v>
                </c:pt>
                <c:pt idx="7">
                  <c:v>0.33854149389063998</c:v>
                </c:pt>
                <c:pt idx="8">
                  <c:v>0.33076468448808899</c:v>
                </c:pt>
                <c:pt idx="9">
                  <c:v>0.331039234509027</c:v>
                </c:pt>
                <c:pt idx="10">
                  <c:v>0.32425992331455</c:v>
                </c:pt>
              </c:numCache>
            </c:numRef>
          </c:val>
          <c:smooth val="0"/>
          <c:extLst>
            <c:ext xmlns:c16="http://schemas.microsoft.com/office/drawing/2014/chart" uri="{C3380CC4-5D6E-409C-BE32-E72D297353CC}">
              <c16:uniqueId val="{00000000-5F04-CC4D-9148-06179811EB13}"/>
            </c:ext>
          </c:extLst>
        </c:ser>
        <c:ser>
          <c:idx val="1"/>
          <c:order val="1"/>
          <c:tx>
            <c:v>Germany</c:v>
          </c:tx>
          <c:cat>
            <c:strRef>
              <c:f>[2]Blad1!$A$61:$A$71</c:f>
              <c:strCache>
                <c:ptCount val="11"/>
                <c:pt idx="0">
                  <c:v>_x0004_2003</c:v>
                </c:pt>
                <c:pt idx="1">
                  <c:v>_x0004_2004</c:v>
                </c:pt>
                <c:pt idx="2">
                  <c:v>_x0004_2005</c:v>
                </c:pt>
                <c:pt idx="3">
                  <c:v>_x0004_2006</c:v>
                </c:pt>
                <c:pt idx="4">
                  <c:v>_x0004_2007</c:v>
                </c:pt>
                <c:pt idx="5">
                  <c:v>_x0004_2008</c:v>
                </c:pt>
                <c:pt idx="6">
                  <c:v>_x0004_2009</c:v>
                </c:pt>
                <c:pt idx="7">
                  <c:v>_x0004_2010</c:v>
                </c:pt>
                <c:pt idx="8">
                  <c:v>_x0004_2011</c:v>
                </c:pt>
                <c:pt idx="9">
                  <c:v>_x0004_2012</c:v>
                </c:pt>
                <c:pt idx="10">
                  <c:v>_x0004_2013</c:v>
                </c:pt>
              </c:strCache>
            </c:strRef>
          </c:cat>
          <c:val>
            <c:numRef>
              <c:f>[2]Blad1!$C$61:$C$71</c:f>
              <c:numCache>
                <c:formatCode>General</c:formatCode>
                <c:ptCount val="11"/>
                <c:pt idx="0">
                  <c:v>0.28042482704862098</c:v>
                </c:pt>
                <c:pt idx="1">
                  <c:v>0.27707615767317301</c:v>
                </c:pt>
                <c:pt idx="2">
                  <c:v>0.28167231867186299</c:v>
                </c:pt>
                <c:pt idx="3">
                  <c:v>0.28511869727290601</c:v>
                </c:pt>
                <c:pt idx="4">
                  <c:v>0.28733269598470401</c:v>
                </c:pt>
                <c:pt idx="5">
                  <c:v>0.29185178399670197</c:v>
                </c:pt>
                <c:pt idx="6">
                  <c:v>0.29660635520748901</c:v>
                </c:pt>
                <c:pt idx="7">
                  <c:v>0.29889923793395401</c:v>
                </c:pt>
                <c:pt idx="8">
                  <c:v>0.302577949867536</c:v>
                </c:pt>
                <c:pt idx="9">
                  <c:v>0.28611865942029002</c:v>
                </c:pt>
                <c:pt idx="10">
                  <c:v>0.288473485062405</c:v>
                </c:pt>
              </c:numCache>
            </c:numRef>
          </c:val>
          <c:smooth val="0"/>
          <c:extLst>
            <c:ext xmlns:c16="http://schemas.microsoft.com/office/drawing/2014/chart" uri="{C3380CC4-5D6E-409C-BE32-E72D297353CC}">
              <c16:uniqueId val="{00000001-5F04-CC4D-9148-06179811EB13}"/>
            </c:ext>
          </c:extLst>
        </c:ser>
        <c:ser>
          <c:idx val="2"/>
          <c:order val="2"/>
          <c:tx>
            <c:strRef>
              <c:f>[2]Blad1!$D$59:$D$60</c:f>
              <c:strCache>
                <c:ptCount val="1"/>
                <c:pt idx="0">
                  <c:v>France</c:v>
                </c:pt>
              </c:strCache>
            </c:strRef>
          </c:tx>
          <c:cat>
            <c:strRef>
              <c:f>[2]Blad1!$A$61:$A$71</c:f>
              <c:strCache>
                <c:ptCount val="11"/>
                <c:pt idx="0">
                  <c:v>_x0004_2003</c:v>
                </c:pt>
                <c:pt idx="1">
                  <c:v>_x0004_2004</c:v>
                </c:pt>
                <c:pt idx="2">
                  <c:v>_x0004_2005</c:v>
                </c:pt>
                <c:pt idx="3">
                  <c:v>_x0004_2006</c:v>
                </c:pt>
                <c:pt idx="4">
                  <c:v>_x0004_2007</c:v>
                </c:pt>
                <c:pt idx="5">
                  <c:v>_x0004_2008</c:v>
                </c:pt>
                <c:pt idx="6">
                  <c:v>_x0004_2009</c:v>
                </c:pt>
                <c:pt idx="7">
                  <c:v>_x0004_2010</c:v>
                </c:pt>
                <c:pt idx="8">
                  <c:v>_x0004_2011</c:v>
                </c:pt>
                <c:pt idx="9">
                  <c:v>_x0004_2012</c:v>
                </c:pt>
                <c:pt idx="10">
                  <c:v>_x0004_2013</c:v>
                </c:pt>
              </c:strCache>
            </c:strRef>
          </c:cat>
          <c:val>
            <c:numRef>
              <c:f>[2]Blad1!$D$61:$D$71</c:f>
              <c:numCache>
                <c:formatCode>General</c:formatCode>
                <c:ptCount val="11"/>
                <c:pt idx="0">
                  <c:v>0.35396709704289903</c:v>
                </c:pt>
                <c:pt idx="1">
                  <c:v>0.35910467683145902</c:v>
                </c:pt>
                <c:pt idx="2">
                  <c:v>0.375925649818597</c:v>
                </c:pt>
                <c:pt idx="3">
                  <c:v>0.37875848690591701</c:v>
                </c:pt>
                <c:pt idx="4">
                  <c:v>0.37827698008337202</c:v>
                </c:pt>
                <c:pt idx="5">
                  <c:v>0.38503068617045799</c:v>
                </c:pt>
                <c:pt idx="6">
                  <c:v>0.38085145595281999</c:v>
                </c:pt>
                <c:pt idx="7">
                  <c:v>0.38650551202018901</c:v>
                </c:pt>
                <c:pt idx="8">
                  <c:v>0.39384133611691002</c:v>
                </c:pt>
                <c:pt idx="9">
                  <c:v>0.39333438138657401</c:v>
                </c:pt>
                <c:pt idx="10">
                  <c:v>0.361028126937602</c:v>
                </c:pt>
              </c:numCache>
            </c:numRef>
          </c:val>
          <c:smooth val="0"/>
          <c:extLst>
            <c:ext xmlns:c16="http://schemas.microsoft.com/office/drawing/2014/chart" uri="{C3380CC4-5D6E-409C-BE32-E72D297353CC}">
              <c16:uniqueId val="{00000002-5F04-CC4D-9148-06179811EB13}"/>
            </c:ext>
          </c:extLst>
        </c:ser>
        <c:ser>
          <c:idx val="3"/>
          <c:order val="3"/>
          <c:tx>
            <c:strRef>
              <c:f>[2]Blad1!$E$59:$E$60</c:f>
              <c:strCache>
                <c:ptCount val="1"/>
                <c:pt idx="0">
                  <c:v>Italy</c:v>
                </c:pt>
              </c:strCache>
            </c:strRef>
          </c:tx>
          <c:cat>
            <c:strRef>
              <c:f>[2]Blad1!$A$61:$A$71</c:f>
              <c:strCache>
                <c:ptCount val="11"/>
                <c:pt idx="0">
                  <c:v>_x0004_2003</c:v>
                </c:pt>
                <c:pt idx="1">
                  <c:v>_x0004_2004</c:v>
                </c:pt>
                <c:pt idx="2">
                  <c:v>_x0004_2005</c:v>
                </c:pt>
                <c:pt idx="3">
                  <c:v>_x0004_2006</c:v>
                </c:pt>
                <c:pt idx="4">
                  <c:v>_x0004_2007</c:v>
                </c:pt>
                <c:pt idx="5">
                  <c:v>_x0004_2008</c:v>
                </c:pt>
                <c:pt idx="6">
                  <c:v>_x0004_2009</c:v>
                </c:pt>
                <c:pt idx="7">
                  <c:v>_x0004_2010</c:v>
                </c:pt>
                <c:pt idx="8">
                  <c:v>_x0004_2011</c:v>
                </c:pt>
                <c:pt idx="9">
                  <c:v>_x0004_2012</c:v>
                </c:pt>
                <c:pt idx="10">
                  <c:v>_x0004_2013</c:v>
                </c:pt>
              </c:strCache>
            </c:strRef>
          </c:cat>
          <c:val>
            <c:numRef>
              <c:f>[2]Blad1!$E$61:$E$71</c:f>
              <c:numCache>
                <c:formatCode>General</c:formatCode>
                <c:ptCount val="11"/>
                <c:pt idx="0">
                  <c:v>0.208437049652823</c:v>
                </c:pt>
                <c:pt idx="1">
                  <c:v>0.33190423430801103</c:v>
                </c:pt>
                <c:pt idx="2">
                  <c:v>0.32385796927987198</c:v>
                </c:pt>
                <c:pt idx="3">
                  <c:v>0.32832574607991899</c:v>
                </c:pt>
                <c:pt idx="4">
                  <c:v>0.33510140405616201</c:v>
                </c:pt>
                <c:pt idx="5">
                  <c:v>0.33244444444444399</c:v>
                </c:pt>
                <c:pt idx="6">
                  <c:v>0.33617894964339701</c:v>
                </c:pt>
                <c:pt idx="7">
                  <c:v>0.32797481872857098</c:v>
                </c:pt>
                <c:pt idx="8">
                  <c:v>0.25030349851009798</c:v>
                </c:pt>
                <c:pt idx="9">
                  <c:v>0.25853252467594201</c:v>
                </c:pt>
                <c:pt idx="10">
                  <c:v>0.26915262340145801</c:v>
                </c:pt>
              </c:numCache>
            </c:numRef>
          </c:val>
          <c:smooth val="0"/>
          <c:extLst>
            <c:ext xmlns:c16="http://schemas.microsoft.com/office/drawing/2014/chart" uri="{C3380CC4-5D6E-409C-BE32-E72D297353CC}">
              <c16:uniqueId val="{00000003-5F04-CC4D-9148-06179811EB13}"/>
            </c:ext>
          </c:extLst>
        </c:ser>
        <c:ser>
          <c:idx val="4"/>
          <c:order val="4"/>
          <c:tx>
            <c:strRef>
              <c:f>[2]Blad1!$F$59:$F$60</c:f>
              <c:strCache>
                <c:ptCount val="1"/>
                <c:pt idx="0">
                  <c:v>Poland</c:v>
                </c:pt>
              </c:strCache>
            </c:strRef>
          </c:tx>
          <c:cat>
            <c:strRef>
              <c:f>[2]Blad1!$A$61:$A$71</c:f>
              <c:strCache>
                <c:ptCount val="11"/>
                <c:pt idx="0">
                  <c:v>_x0004_2003</c:v>
                </c:pt>
                <c:pt idx="1">
                  <c:v>_x0004_2004</c:v>
                </c:pt>
                <c:pt idx="2">
                  <c:v>_x0004_2005</c:v>
                </c:pt>
                <c:pt idx="3">
                  <c:v>_x0004_2006</c:v>
                </c:pt>
                <c:pt idx="4">
                  <c:v>_x0004_2007</c:v>
                </c:pt>
                <c:pt idx="5">
                  <c:v>_x0004_2008</c:v>
                </c:pt>
                <c:pt idx="6">
                  <c:v>_x0004_2009</c:v>
                </c:pt>
                <c:pt idx="7">
                  <c:v>_x0004_2010</c:v>
                </c:pt>
                <c:pt idx="8">
                  <c:v>_x0004_2011</c:v>
                </c:pt>
                <c:pt idx="9">
                  <c:v>_x0004_2012</c:v>
                </c:pt>
                <c:pt idx="10">
                  <c:v>_x0004_2013</c:v>
                </c:pt>
              </c:strCache>
            </c:strRef>
          </c:cat>
          <c:val>
            <c:numRef>
              <c:f>[2]Blad1!$F$61:$F$71</c:f>
              <c:numCache>
                <c:formatCode>General</c:formatCode>
                <c:ptCount val="11"/>
                <c:pt idx="0">
                  <c:v>0.332968901846453</c:v>
                </c:pt>
                <c:pt idx="1">
                  <c:v>0.32753520293456401</c:v>
                </c:pt>
                <c:pt idx="2">
                  <c:v>0.32796197542313898</c:v>
                </c:pt>
                <c:pt idx="3">
                  <c:v>0.35346877026150902</c:v>
                </c:pt>
                <c:pt idx="4">
                  <c:v>0.36223069786619899</c:v>
                </c:pt>
                <c:pt idx="5">
                  <c:v>0.36127342333266199</c:v>
                </c:pt>
                <c:pt idx="6">
                  <c:v>0.35484804630969602</c:v>
                </c:pt>
                <c:pt idx="7">
                  <c:v>0.35641250365176702</c:v>
                </c:pt>
                <c:pt idx="8">
                  <c:v>0.37981883294712399</c:v>
                </c:pt>
                <c:pt idx="9">
                  <c:v>0.37818930041152299</c:v>
                </c:pt>
                <c:pt idx="10">
                  <c:v>0.37751371115173699</c:v>
                </c:pt>
              </c:numCache>
            </c:numRef>
          </c:val>
          <c:smooth val="0"/>
          <c:extLst>
            <c:ext xmlns:c16="http://schemas.microsoft.com/office/drawing/2014/chart" uri="{C3380CC4-5D6E-409C-BE32-E72D297353CC}">
              <c16:uniqueId val="{00000004-5F04-CC4D-9148-06179811EB13}"/>
            </c:ext>
          </c:extLst>
        </c:ser>
        <c:ser>
          <c:idx val="5"/>
          <c:order val="5"/>
          <c:tx>
            <c:strRef>
              <c:f>[2]Blad1!$G$59:$G$60</c:f>
              <c:strCache>
                <c:ptCount val="1"/>
                <c:pt idx="0">
                  <c:v>Sweden</c:v>
                </c:pt>
              </c:strCache>
            </c:strRef>
          </c:tx>
          <c:cat>
            <c:strRef>
              <c:f>[2]Blad1!$A$61:$A$71</c:f>
              <c:strCache>
                <c:ptCount val="11"/>
                <c:pt idx="0">
                  <c:v>_x0004_2003</c:v>
                </c:pt>
                <c:pt idx="1">
                  <c:v>_x0004_2004</c:v>
                </c:pt>
                <c:pt idx="2">
                  <c:v>_x0004_2005</c:v>
                </c:pt>
                <c:pt idx="3">
                  <c:v>_x0004_2006</c:v>
                </c:pt>
                <c:pt idx="4">
                  <c:v>_x0004_2007</c:v>
                </c:pt>
                <c:pt idx="5">
                  <c:v>_x0004_2008</c:v>
                </c:pt>
                <c:pt idx="6">
                  <c:v>_x0004_2009</c:v>
                </c:pt>
                <c:pt idx="7">
                  <c:v>_x0004_2010</c:v>
                </c:pt>
                <c:pt idx="8">
                  <c:v>_x0004_2011</c:v>
                </c:pt>
                <c:pt idx="9">
                  <c:v>_x0004_2012</c:v>
                </c:pt>
                <c:pt idx="10">
                  <c:v>_x0004_2013</c:v>
                </c:pt>
              </c:strCache>
            </c:strRef>
          </c:cat>
          <c:val>
            <c:numRef>
              <c:f>[2]Blad1!$G$61:$G$71</c:f>
              <c:numCache>
                <c:formatCode>General</c:formatCode>
                <c:ptCount val="11"/>
                <c:pt idx="0">
                  <c:v>0.30291627469426202</c:v>
                </c:pt>
                <c:pt idx="1">
                  <c:v>0.30285714285714299</c:v>
                </c:pt>
                <c:pt idx="2">
                  <c:v>0.29914122137404597</c:v>
                </c:pt>
                <c:pt idx="3">
                  <c:v>0.32108060230292301</c:v>
                </c:pt>
                <c:pt idx="4">
                  <c:v>0.31612357173085098</c:v>
                </c:pt>
                <c:pt idx="5">
                  <c:v>0.320730671197961</c:v>
                </c:pt>
                <c:pt idx="6">
                  <c:v>0.32497911445279898</c:v>
                </c:pt>
                <c:pt idx="7">
                  <c:v>0.31349368120668603</c:v>
                </c:pt>
                <c:pt idx="8">
                  <c:v>0.34475724194206397</c:v>
                </c:pt>
                <c:pt idx="9">
                  <c:v>0.35492324971920602</c:v>
                </c:pt>
                <c:pt idx="10">
                  <c:v>0.35446792732665899</c:v>
                </c:pt>
              </c:numCache>
            </c:numRef>
          </c:val>
          <c:smooth val="0"/>
          <c:extLst>
            <c:ext xmlns:c16="http://schemas.microsoft.com/office/drawing/2014/chart" uri="{C3380CC4-5D6E-409C-BE32-E72D297353CC}">
              <c16:uniqueId val="{00000005-5F04-CC4D-9148-06179811EB13}"/>
            </c:ext>
          </c:extLst>
        </c:ser>
        <c:ser>
          <c:idx val="6"/>
          <c:order val="6"/>
          <c:tx>
            <c:strRef>
              <c:f>[2]Blad1!$H$59:$H$60</c:f>
              <c:strCache>
                <c:ptCount val="1"/>
                <c:pt idx="0">
                  <c:v>United Kingdom</c:v>
                </c:pt>
              </c:strCache>
            </c:strRef>
          </c:tx>
          <c:cat>
            <c:strRef>
              <c:f>[2]Blad1!$A$61:$A$71</c:f>
              <c:strCache>
                <c:ptCount val="11"/>
                <c:pt idx="0">
                  <c:v>_x0004_2003</c:v>
                </c:pt>
                <c:pt idx="1">
                  <c:v>_x0004_2004</c:v>
                </c:pt>
                <c:pt idx="2">
                  <c:v>_x0004_2005</c:v>
                </c:pt>
                <c:pt idx="3">
                  <c:v>_x0004_2006</c:v>
                </c:pt>
                <c:pt idx="4">
                  <c:v>_x0004_2007</c:v>
                </c:pt>
                <c:pt idx="5">
                  <c:v>_x0004_2008</c:v>
                </c:pt>
                <c:pt idx="6">
                  <c:v>_x0004_2009</c:v>
                </c:pt>
                <c:pt idx="7">
                  <c:v>_x0004_2010</c:v>
                </c:pt>
                <c:pt idx="8">
                  <c:v>_x0004_2011</c:v>
                </c:pt>
                <c:pt idx="9">
                  <c:v>_x0004_2012</c:v>
                </c:pt>
                <c:pt idx="10">
                  <c:v>_x0004_2013</c:v>
                </c:pt>
              </c:strCache>
            </c:strRef>
          </c:cat>
          <c:val>
            <c:numRef>
              <c:f>[2]Blad1!$H$61:$H$71</c:f>
              <c:numCache>
                <c:formatCode>General</c:formatCode>
                <c:ptCount val="11"/>
                <c:pt idx="0">
                  <c:v>0.32291615076023999</c:v>
                </c:pt>
                <c:pt idx="1">
                  <c:v>0.330452775073028</c:v>
                </c:pt>
                <c:pt idx="2">
                  <c:v>0.34275400180496801</c:v>
                </c:pt>
                <c:pt idx="3">
                  <c:v>0.34550008116318398</c:v>
                </c:pt>
                <c:pt idx="4">
                  <c:v>0.34389969974099799</c:v>
                </c:pt>
                <c:pt idx="5">
                  <c:v>0.34820616360852902</c:v>
                </c:pt>
                <c:pt idx="6">
                  <c:v>0.35534640405982398</c:v>
                </c:pt>
                <c:pt idx="7">
                  <c:v>0.356519966477157</c:v>
                </c:pt>
                <c:pt idx="8">
                  <c:v>0.344659541574242</c:v>
                </c:pt>
                <c:pt idx="9">
                  <c:v>0.34221324822510302</c:v>
                </c:pt>
                <c:pt idx="10">
                  <c:v>0.33650297153581499</c:v>
                </c:pt>
              </c:numCache>
            </c:numRef>
          </c:val>
          <c:smooth val="0"/>
          <c:extLst>
            <c:ext xmlns:c16="http://schemas.microsoft.com/office/drawing/2014/chart" uri="{C3380CC4-5D6E-409C-BE32-E72D297353CC}">
              <c16:uniqueId val="{00000006-5F04-CC4D-9148-06179811EB13}"/>
            </c:ext>
          </c:extLst>
        </c:ser>
        <c:ser>
          <c:idx val="7"/>
          <c:order val="7"/>
          <c:tx>
            <c:strRef>
              <c:f>[2]Blad1!$I$59:$I$60</c:f>
              <c:strCache>
                <c:ptCount val="1"/>
                <c:pt idx="0">
                  <c:v>Norway</c:v>
                </c:pt>
              </c:strCache>
            </c:strRef>
          </c:tx>
          <c:cat>
            <c:strRef>
              <c:f>[2]Blad1!$A$61:$A$71</c:f>
              <c:strCache>
                <c:ptCount val="11"/>
                <c:pt idx="0">
                  <c:v>_x0004_2003</c:v>
                </c:pt>
                <c:pt idx="1">
                  <c:v>_x0004_2004</c:v>
                </c:pt>
                <c:pt idx="2">
                  <c:v>_x0004_2005</c:v>
                </c:pt>
                <c:pt idx="3">
                  <c:v>_x0004_2006</c:v>
                </c:pt>
                <c:pt idx="4">
                  <c:v>_x0004_2007</c:v>
                </c:pt>
                <c:pt idx="5">
                  <c:v>_x0004_2008</c:v>
                </c:pt>
                <c:pt idx="6">
                  <c:v>_x0004_2009</c:v>
                </c:pt>
                <c:pt idx="7">
                  <c:v>_x0004_2010</c:v>
                </c:pt>
                <c:pt idx="8">
                  <c:v>_x0004_2011</c:v>
                </c:pt>
                <c:pt idx="9">
                  <c:v>_x0004_2012</c:v>
                </c:pt>
                <c:pt idx="10">
                  <c:v>_x0004_2013</c:v>
                </c:pt>
              </c:strCache>
            </c:strRef>
          </c:cat>
          <c:val>
            <c:numRef>
              <c:f>[2]Blad1!$I$61:$I$71</c:f>
              <c:numCache>
                <c:formatCode>General</c:formatCode>
                <c:ptCount val="11"/>
                <c:pt idx="0">
                  <c:v>0.28446261682243001</c:v>
                </c:pt>
                <c:pt idx="1">
                  <c:v>0.29176610978520301</c:v>
                </c:pt>
                <c:pt idx="2">
                  <c:v>0.303915063039151</c:v>
                </c:pt>
                <c:pt idx="3">
                  <c:v>0.331730769230769</c:v>
                </c:pt>
                <c:pt idx="4">
                  <c:v>0.315565031982942</c:v>
                </c:pt>
                <c:pt idx="5">
                  <c:v>0.31512325116588902</c:v>
                </c:pt>
                <c:pt idx="6">
                  <c:v>0.340172071475844</c:v>
                </c:pt>
                <c:pt idx="7">
                  <c:v>0.34398368456832101</c:v>
                </c:pt>
                <c:pt idx="8">
                  <c:v>0.31457955232909901</c:v>
                </c:pt>
                <c:pt idx="9">
                  <c:v>0.32224168126094599</c:v>
                </c:pt>
                <c:pt idx="10">
                  <c:v>0.328735632183908</c:v>
                </c:pt>
              </c:numCache>
            </c:numRef>
          </c:val>
          <c:smooth val="0"/>
          <c:extLst>
            <c:ext xmlns:c16="http://schemas.microsoft.com/office/drawing/2014/chart" uri="{C3380CC4-5D6E-409C-BE32-E72D297353CC}">
              <c16:uniqueId val="{00000007-5F04-CC4D-9148-06179811EB13}"/>
            </c:ext>
          </c:extLst>
        </c:ser>
        <c:dLbls>
          <c:showLegendKey val="0"/>
          <c:showVal val="0"/>
          <c:showCatName val="0"/>
          <c:showSerName val="0"/>
          <c:showPercent val="0"/>
          <c:showBubbleSize val="0"/>
        </c:dLbls>
        <c:marker val="1"/>
        <c:smooth val="0"/>
        <c:axId val="-1718217024"/>
        <c:axId val="-1718216480"/>
      </c:lineChart>
      <c:catAx>
        <c:axId val="-1718217024"/>
        <c:scaling>
          <c:orientation val="minMax"/>
        </c:scaling>
        <c:delete val="0"/>
        <c:axPos val="b"/>
        <c:numFmt formatCode="General" sourceLinked="0"/>
        <c:majorTickMark val="out"/>
        <c:minorTickMark val="none"/>
        <c:tickLblPos val="nextTo"/>
        <c:crossAx val="-1718216480"/>
        <c:crosses val="autoZero"/>
        <c:auto val="1"/>
        <c:lblAlgn val="ctr"/>
        <c:lblOffset val="100"/>
        <c:noMultiLvlLbl val="0"/>
      </c:catAx>
      <c:valAx>
        <c:axId val="-1718216480"/>
        <c:scaling>
          <c:orientation val="minMax"/>
          <c:max val="0.4"/>
          <c:min val="0.2"/>
        </c:scaling>
        <c:delete val="0"/>
        <c:axPos val="l"/>
        <c:majorGridlines/>
        <c:numFmt formatCode="0%" sourceLinked="0"/>
        <c:majorTickMark val="out"/>
        <c:minorTickMark val="none"/>
        <c:tickLblPos val="nextTo"/>
        <c:crossAx val="-1718217024"/>
        <c:crosses val="autoZero"/>
        <c:crossBetween val="between"/>
      </c:valAx>
    </c:plotArea>
    <c:legend>
      <c:legendPos val="b"/>
      <c:layout>
        <c:manualLayout>
          <c:xMode val="edge"/>
          <c:yMode val="edge"/>
          <c:x val="0.15708596901677988"/>
          <c:y val="0.71175513884361019"/>
          <c:w val="0.67719869889432516"/>
          <c:h val="0.26515778591918676"/>
        </c:manualLayout>
      </c:layout>
      <c:overlay val="0"/>
    </c:legend>
    <c:plotVisOnly val="1"/>
    <c:dispBlanksAs val="gap"/>
    <c:showDLblsOverMax val="0"/>
  </c:chart>
  <c:externalData r:id="rId2">
    <c:autoUpdate val="0"/>
  </c:externalData>
</c:chartSpace>
</file>

<file path=ppt/diagrams/_rels/data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image" Target="../media/image7.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image" Target="../media/image7.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BC2161-5F44-0548-8427-75D5E93E0266}" type="doc">
      <dgm:prSet loTypeId="urn:microsoft.com/office/officeart/2005/8/layout/vList5" loCatId="list" qsTypeId="urn:microsoft.com/office/officeart/2005/8/quickstyle/simple5" qsCatId="simple" csTypeId="urn:microsoft.com/office/officeart/2005/8/colors/accent1_2" csCatId="accent1" phldr="1"/>
      <dgm:spPr/>
      <dgm:t>
        <a:bodyPr/>
        <a:lstStyle/>
        <a:p>
          <a:endParaRPr lang="nl-NL"/>
        </a:p>
      </dgm:t>
    </dgm:pt>
    <dgm:pt modelId="{12D88713-A798-3248-B1A3-E21BB50B7F55}">
      <dgm:prSet phldrT="[Tekst]" custT="1"/>
      <dgm:spPr>
        <a:solidFill>
          <a:schemeClr val="tx2">
            <a:lumMod val="20000"/>
            <a:lumOff val="80000"/>
            <a:alpha val="90000"/>
          </a:schemeClr>
        </a:solidFill>
      </dgm:spPr>
      <dgm:t>
        <a:bodyPr/>
        <a:lstStyle/>
        <a:p>
          <a:r>
            <a:rPr lang="nl-NL" sz="1100" b="1"/>
            <a:t>Status </a:t>
          </a:r>
          <a:r>
            <a:rPr lang="nl-NL" sz="1100" b="1" err="1"/>
            <a:t>characteristics</a:t>
          </a:r>
          <a:r>
            <a:rPr lang="nl-NL" sz="1100" b="1"/>
            <a:t> </a:t>
          </a:r>
          <a:r>
            <a:rPr lang="nl-NL" sz="1100" b="1" err="1"/>
            <a:t>theory</a:t>
          </a:r>
          <a:endParaRPr lang="nl-NL" sz="1100" b="1"/>
        </a:p>
      </dgm:t>
    </dgm:pt>
    <dgm:pt modelId="{4CF8DF57-69ED-A749-ACE9-96ADFC669A82}" type="parTrans" cxnId="{071319FC-EF66-A543-8C8E-532BEA7DABBC}">
      <dgm:prSet/>
      <dgm:spPr/>
      <dgm:t>
        <a:bodyPr/>
        <a:lstStyle/>
        <a:p>
          <a:endParaRPr lang="nl-NL"/>
        </a:p>
      </dgm:t>
    </dgm:pt>
    <dgm:pt modelId="{86713562-E651-2A47-9883-B54EBD3A4044}" type="sibTrans" cxnId="{071319FC-EF66-A543-8C8E-532BEA7DABBC}">
      <dgm:prSet/>
      <dgm:spPr/>
      <dgm:t>
        <a:bodyPr/>
        <a:lstStyle/>
        <a:p>
          <a:endParaRPr lang="nl-NL"/>
        </a:p>
      </dgm:t>
    </dgm:pt>
    <dgm:pt modelId="{E62E24EE-F177-E640-97E4-26CE0367BEA5}">
      <dgm:prSet phldrT="[Tekst]" custT="1"/>
      <dgm:spPr>
        <a:solidFill>
          <a:schemeClr val="tx2">
            <a:lumMod val="20000"/>
            <a:lumOff val="80000"/>
            <a:alpha val="90000"/>
          </a:schemeClr>
        </a:solidFill>
      </dgm:spPr>
      <dgm:t>
        <a:bodyPr/>
        <a:lstStyle/>
        <a:p>
          <a:endParaRPr lang="nl-NL" sz="1400" b="1"/>
        </a:p>
      </dgm:t>
    </dgm:pt>
    <dgm:pt modelId="{8A7FE52F-9C58-FD4C-BE57-E5A838950A85}" type="parTrans" cxnId="{8955290A-DC7B-4145-8FFA-B2BBE8DD5D3A}">
      <dgm:prSet/>
      <dgm:spPr/>
      <dgm:t>
        <a:bodyPr/>
        <a:lstStyle/>
        <a:p>
          <a:endParaRPr lang="nl-NL"/>
        </a:p>
      </dgm:t>
    </dgm:pt>
    <dgm:pt modelId="{809A5BE1-35E8-DC4B-8613-50FFAC1D8C87}" type="sibTrans" cxnId="{8955290A-DC7B-4145-8FFA-B2BBE8DD5D3A}">
      <dgm:prSet/>
      <dgm:spPr/>
      <dgm:t>
        <a:bodyPr/>
        <a:lstStyle/>
        <a:p>
          <a:endParaRPr lang="nl-NL"/>
        </a:p>
      </dgm:t>
    </dgm:pt>
    <dgm:pt modelId="{51F0C13F-B0F4-CF4A-A784-837A8929E662}">
      <dgm:prSet phldrT="[Tekst]" custT="1"/>
      <dgm:spPr>
        <a:solidFill>
          <a:schemeClr val="tx2">
            <a:lumMod val="20000"/>
            <a:lumOff val="80000"/>
            <a:alpha val="90000"/>
          </a:schemeClr>
        </a:solidFill>
      </dgm:spPr>
      <dgm:t>
        <a:bodyPr/>
        <a:lstStyle/>
        <a:p>
          <a:r>
            <a:rPr lang="nl-NL" sz="1100" i="1"/>
            <a:t>Gender bias and </a:t>
          </a:r>
          <a:r>
            <a:rPr lang="nl-NL" sz="1100" i="1" err="1"/>
            <a:t>confirmation</a:t>
          </a:r>
          <a:r>
            <a:rPr lang="nl-NL" sz="1100" i="1"/>
            <a:t> standard</a:t>
          </a:r>
        </a:p>
      </dgm:t>
    </dgm:pt>
    <dgm:pt modelId="{3C980D0A-27D5-6341-BD28-00330F64455A}" type="parTrans" cxnId="{3E1ACE30-6B0A-5640-A970-8DBF6897BD24}">
      <dgm:prSet/>
      <dgm:spPr/>
      <dgm:t>
        <a:bodyPr/>
        <a:lstStyle/>
        <a:p>
          <a:endParaRPr lang="nl-NL"/>
        </a:p>
      </dgm:t>
    </dgm:pt>
    <dgm:pt modelId="{97E936E4-AEED-CE45-9896-1B457D61E8F8}" type="sibTrans" cxnId="{3E1ACE30-6B0A-5640-A970-8DBF6897BD24}">
      <dgm:prSet/>
      <dgm:spPr/>
      <dgm:t>
        <a:bodyPr/>
        <a:lstStyle/>
        <a:p>
          <a:endParaRPr lang="nl-NL"/>
        </a:p>
      </dgm:t>
    </dgm:pt>
    <dgm:pt modelId="{7A74A71F-85B7-FF4A-9A38-CCAD77D8FE60}">
      <dgm:prSet phldrT="[Tekst]" custT="1"/>
      <dgm:spPr>
        <a:solidFill>
          <a:schemeClr val="tx2">
            <a:lumMod val="20000"/>
            <a:lumOff val="80000"/>
            <a:alpha val="90000"/>
          </a:schemeClr>
        </a:solidFill>
      </dgm:spPr>
      <dgm:t>
        <a:bodyPr/>
        <a:lstStyle/>
        <a:p>
          <a:endParaRPr lang="nl-NL" sz="1400"/>
        </a:p>
      </dgm:t>
    </dgm:pt>
    <dgm:pt modelId="{7AA8B59A-794B-6F4F-8094-83ABA138B1FD}" type="parTrans" cxnId="{5F7322F5-C567-A144-B8E9-3ACA6E89CD8F}">
      <dgm:prSet/>
      <dgm:spPr/>
      <dgm:t>
        <a:bodyPr/>
        <a:lstStyle/>
        <a:p>
          <a:endParaRPr lang="nl-NL"/>
        </a:p>
      </dgm:t>
    </dgm:pt>
    <dgm:pt modelId="{D1D2DB67-FE37-A14E-A637-2E7F9A6E485C}" type="sibTrans" cxnId="{5F7322F5-C567-A144-B8E9-3ACA6E89CD8F}">
      <dgm:prSet/>
      <dgm:spPr/>
      <dgm:t>
        <a:bodyPr/>
        <a:lstStyle/>
        <a:p>
          <a:endParaRPr lang="nl-NL"/>
        </a:p>
      </dgm:t>
    </dgm:pt>
    <dgm:pt modelId="{D8528731-AD02-9643-90A7-DBDCB4BBF38E}">
      <dgm:prSet phldrT="[Tekst]"/>
      <dgm:spPr>
        <a:solidFill>
          <a:schemeClr val="accent1"/>
        </a:solidFill>
      </dgm:spPr>
      <dgm:t>
        <a:bodyPr/>
        <a:lstStyle/>
        <a:p>
          <a:r>
            <a:rPr lang="nl-NL" err="1"/>
            <a:t>Firm</a:t>
          </a:r>
          <a:endParaRPr lang="nl-NL"/>
        </a:p>
      </dgm:t>
    </dgm:pt>
    <dgm:pt modelId="{51A5043B-1CF5-7049-AA98-0B3A3B59FC37}" type="sibTrans" cxnId="{9F44F9B5-A50F-4343-AD98-B34043AEB8C0}">
      <dgm:prSet/>
      <dgm:spPr/>
      <dgm:t>
        <a:bodyPr/>
        <a:lstStyle/>
        <a:p>
          <a:endParaRPr lang="nl-NL"/>
        </a:p>
      </dgm:t>
    </dgm:pt>
    <dgm:pt modelId="{70DE2F93-3B8D-5C4D-A9B8-5A21AF238230}" type="parTrans" cxnId="{9F44F9B5-A50F-4343-AD98-B34043AEB8C0}">
      <dgm:prSet/>
      <dgm:spPr/>
      <dgm:t>
        <a:bodyPr/>
        <a:lstStyle/>
        <a:p>
          <a:endParaRPr lang="nl-NL"/>
        </a:p>
      </dgm:t>
    </dgm:pt>
    <dgm:pt modelId="{38935671-83D5-4F67-858D-D8A0B2EF0524}">
      <dgm:prSet phldrT="[Tekst]" custT="1"/>
      <dgm:spPr>
        <a:solidFill>
          <a:schemeClr val="tx2">
            <a:lumMod val="20000"/>
            <a:lumOff val="80000"/>
            <a:alpha val="90000"/>
          </a:schemeClr>
        </a:solidFill>
      </dgm:spPr>
      <dgm:t>
        <a:bodyPr/>
        <a:lstStyle/>
        <a:p>
          <a:r>
            <a:rPr lang="en-US" sz="1100" b="0" i="1"/>
            <a:t>Working experience</a:t>
          </a:r>
          <a:endParaRPr lang="nl-NL" sz="1100" b="0" i="1"/>
        </a:p>
      </dgm:t>
    </dgm:pt>
    <dgm:pt modelId="{D5F8B44D-8558-4091-99DC-61D3526C80AE}" type="parTrans" cxnId="{2A023A0B-8E43-4F54-A865-F234F751B81B}">
      <dgm:prSet/>
      <dgm:spPr/>
      <dgm:t>
        <a:bodyPr/>
        <a:lstStyle/>
        <a:p>
          <a:endParaRPr lang="nl-NL"/>
        </a:p>
      </dgm:t>
    </dgm:pt>
    <dgm:pt modelId="{8B3D6820-1382-4DCC-A65D-B3F08930738E}" type="sibTrans" cxnId="{2A023A0B-8E43-4F54-A865-F234F751B81B}">
      <dgm:prSet/>
      <dgm:spPr/>
      <dgm:t>
        <a:bodyPr/>
        <a:lstStyle/>
        <a:p>
          <a:endParaRPr lang="nl-NL"/>
        </a:p>
      </dgm:t>
    </dgm:pt>
    <dgm:pt modelId="{08A3FB2A-37BD-4C35-A422-706913317716}">
      <dgm:prSet phldrT="[Tekst]" custT="1"/>
      <dgm:spPr>
        <a:solidFill>
          <a:schemeClr val="tx2">
            <a:lumMod val="20000"/>
            <a:lumOff val="80000"/>
            <a:alpha val="90000"/>
          </a:schemeClr>
        </a:solidFill>
      </dgm:spPr>
      <dgm:t>
        <a:bodyPr/>
        <a:lstStyle/>
        <a:p>
          <a:r>
            <a:rPr lang="en-US" sz="1100" b="0" i="1"/>
            <a:t>Educational credits</a:t>
          </a:r>
          <a:endParaRPr lang="nl-NL" sz="1100" b="0" i="1"/>
        </a:p>
      </dgm:t>
    </dgm:pt>
    <dgm:pt modelId="{B37A3294-0C22-49AD-ACE6-67BAD0815FEB}" type="parTrans" cxnId="{A826EFB7-D581-476D-AEF4-E60E4409F65A}">
      <dgm:prSet/>
      <dgm:spPr/>
      <dgm:t>
        <a:bodyPr/>
        <a:lstStyle/>
        <a:p>
          <a:endParaRPr lang="nl-NL"/>
        </a:p>
      </dgm:t>
    </dgm:pt>
    <dgm:pt modelId="{146FB926-E965-44F8-8660-82952E31CFA9}" type="sibTrans" cxnId="{A826EFB7-D581-476D-AEF4-E60E4409F65A}">
      <dgm:prSet/>
      <dgm:spPr/>
      <dgm:t>
        <a:bodyPr/>
        <a:lstStyle/>
        <a:p>
          <a:endParaRPr lang="nl-NL"/>
        </a:p>
      </dgm:t>
    </dgm:pt>
    <dgm:pt modelId="{F889F468-A33E-44FF-BDE9-2958830B011F}">
      <dgm:prSet phldrT="[Tekst]" custT="1"/>
      <dgm:spPr>
        <a:solidFill>
          <a:schemeClr val="tx2">
            <a:lumMod val="20000"/>
            <a:lumOff val="80000"/>
            <a:alpha val="90000"/>
          </a:schemeClr>
        </a:solidFill>
      </dgm:spPr>
      <dgm:t>
        <a:bodyPr/>
        <a:lstStyle/>
        <a:p>
          <a:r>
            <a:rPr lang="en-US" sz="1100" b="0" i="1"/>
            <a:t> </a:t>
          </a:r>
          <a:r>
            <a:rPr lang="en-US" sz="1100" b="0" i="0"/>
            <a:t>Same entry level but diverging career paths</a:t>
          </a:r>
          <a:endParaRPr lang="nl-NL" sz="1100" b="0" i="0"/>
        </a:p>
      </dgm:t>
    </dgm:pt>
    <dgm:pt modelId="{87C94C65-6C17-407E-8352-9218E76860F5}" type="parTrans" cxnId="{313A9BDC-CB55-4441-A448-AF6AA8AD2195}">
      <dgm:prSet/>
      <dgm:spPr/>
      <dgm:t>
        <a:bodyPr/>
        <a:lstStyle/>
        <a:p>
          <a:endParaRPr lang="nl-NL"/>
        </a:p>
      </dgm:t>
    </dgm:pt>
    <dgm:pt modelId="{6614EA24-70E5-43C4-B96D-D6082DDF26FF}" type="sibTrans" cxnId="{313A9BDC-CB55-4441-A448-AF6AA8AD2195}">
      <dgm:prSet/>
      <dgm:spPr/>
      <dgm:t>
        <a:bodyPr/>
        <a:lstStyle/>
        <a:p>
          <a:endParaRPr lang="nl-NL"/>
        </a:p>
      </dgm:t>
    </dgm:pt>
    <dgm:pt modelId="{6DEBB3B9-CF1F-485A-AF20-33DECB37278E}">
      <dgm:prSet phldrT="[Tekst]" custT="1"/>
      <dgm:spPr>
        <a:solidFill>
          <a:schemeClr val="tx2">
            <a:lumMod val="20000"/>
            <a:lumOff val="80000"/>
            <a:alpha val="90000"/>
          </a:schemeClr>
        </a:solidFill>
      </dgm:spPr>
      <dgm:t>
        <a:bodyPr/>
        <a:lstStyle/>
        <a:p>
          <a:r>
            <a:rPr lang="en-US" sz="1100" b="0" i="0"/>
            <a:t>Senior male gatekeepers controlling training opportunities</a:t>
          </a:r>
          <a:endParaRPr lang="nl-NL" sz="1100" b="0" i="0"/>
        </a:p>
      </dgm:t>
    </dgm:pt>
    <dgm:pt modelId="{81BF023B-0114-4CFA-9878-A7F0E983AC47}" type="parTrans" cxnId="{918FC431-DF90-4CB6-B382-4A9307AE1A6A}">
      <dgm:prSet/>
      <dgm:spPr/>
      <dgm:t>
        <a:bodyPr/>
        <a:lstStyle/>
        <a:p>
          <a:endParaRPr lang="nl-NL"/>
        </a:p>
      </dgm:t>
    </dgm:pt>
    <dgm:pt modelId="{929E6353-43E1-47C9-92F7-7A4FD368ABCC}" type="sibTrans" cxnId="{918FC431-DF90-4CB6-B382-4A9307AE1A6A}">
      <dgm:prSet/>
      <dgm:spPr/>
      <dgm:t>
        <a:bodyPr/>
        <a:lstStyle/>
        <a:p>
          <a:endParaRPr lang="nl-NL"/>
        </a:p>
      </dgm:t>
    </dgm:pt>
    <dgm:pt modelId="{FDC6E407-AB92-4F3B-8009-97E778A68F81}">
      <dgm:prSet phldrT="[Tekst]" custT="1"/>
      <dgm:spPr>
        <a:solidFill>
          <a:schemeClr val="tx2">
            <a:lumMod val="20000"/>
            <a:lumOff val="80000"/>
            <a:alpha val="90000"/>
          </a:schemeClr>
        </a:solidFill>
      </dgm:spPr>
      <dgm:t>
        <a:bodyPr/>
        <a:lstStyle/>
        <a:p>
          <a:r>
            <a:rPr lang="nl-NL" sz="1100" err="1"/>
            <a:t>Higher</a:t>
          </a:r>
          <a:r>
            <a:rPr lang="nl-NL" sz="1100"/>
            <a:t> </a:t>
          </a:r>
          <a:r>
            <a:rPr lang="nl-NL" sz="1100" err="1"/>
            <a:t>burden</a:t>
          </a:r>
          <a:r>
            <a:rPr lang="nl-NL" sz="1100"/>
            <a:t> of </a:t>
          </a:r>
          <a:r>
            <a:rPr lang="nl-NL" sz="1100" err="1"/>
            <a:t>proof</a:t>
          </a:r>
          <a:r>
            <a:rPr lang="nl-NL" sz="1100"/>
            <a:t> and </a:t>
          </a:r>
          <a:r>
            <a:rPr lang="nl-NL" sz="1100" err="1"/>
            <a:t>overqualification</a:t>
          </a:r>
          <a:endParaRPr lang="nl-NL" sz="1100"/>
        </a:p>
      </dgm:t>
    </dgm:pt>
    <dgm:pt modelId="{3D615A78-9093-4BDC-BECC-47CD289C2E7C}" type="sibTrans" cxnId="{C5ECA295-294C-4C1C-A649-1AF6951B3120}">
      <dgm:prSet/>
      <dgm:spPr/>
      <dgm:t>
        <a:bodyPr/>
        <a:lstStyle/>
        <a:p>
          <a:endParaRPr lang="nl-NL"/>
        </a:p>
      </dgm:t>
    </dgm:pt>
    <dgm:pt modelId="{03342EB1-D7FC-4EE5-B859-1472282B18EE}" type="parTrans" cxnId="{C5ECA295-294C-4C1C-A649-1AF6951B3120}">
      <dgm:prSet/>
      <dgm:spPr/>
      <dgm:t>
        <a:bodyPr/>
        <a:lstStyle/>
        <a:p>
          <a:endParaRPr lang="nl-NL"/>
        </a:p>
      </dgm:t>
    </dgm:pt>
    <dgm:pt modelId="{467F92F4-4639-49A3-9E3A-83BD385BF51A}">
      <dgm:prSet phldrT="[Tekst]" custT="1"/>
      <dgm:spPr>
        <a:solidFill>
          <a:schemeClr val="tx2">
            <a:lumMod val="20000"/>
            <a:lumOff val="80000"/>
            <a:alpha val="90000"/>
          </a:schemeClr>
        </a:solidFill>
      </dgm:spPr>
      <dgm:t>
        <a:bodyPr/>
        <a:lstStyle/>
        <a:p>
          <a:r>
            <a:rPr lang="nl-NL" sz="1100" b="1" err="1"/>
            <a:t>Discrimination</a:t>
          </a:r>
          <a:r>
            <a:rPr lang="nl-NL" sz="1100" b="1"/>
            <a:t> </a:t>
          </a:r>
          <a:r>
            <a:rPr lang="nl-NL" sz="1100" b="1" err="1"/>
            <a:t>theory</a:t>
          </a:r>
          <a:endParaRPr lang="nl-NL" sz="1100" b="1"/>
        </a:p>
      </dgm:t>
    </dgm:pt>
    <dgm:pt modelId="{3FF3C750-F5DB-4A0D-B058-D435EB6F83D0}" type="parTrans" cxnId="{3936F10F-64BC-43C3-9759-0BB1AF2BB86D}">
      <dgm:prSet/>
      <dgm:spPr/>
      <dgm:t>
        <a:bodyPr/>
        <a:lstStyle/>
        <a:p>
          <a:endParaRPr lang="nl-NL"/>
        </a:p>
      </dgm:t>
    </dgm:pt>
    <dgm:pt modelId="{264D7E37-087E-42A3-A4F2-A6CFFCB56F1F}" type="sibTrans" cxnId="{3936F10F-64BC-43C3-9759-0BB1AF2BB86D}">
      <dgm:prSet/>
      <dgm:spPr/>
      <dgm:t>
        <a:bodyPr/>
        <a:lstStyle/>
        <a:p>
          <a:endParaRPr lang="nl-NL"/>
        </a:p>
      </dgm:t>
    </dgm:pt>
    <dgm:pt modelId="{C46783E4-D6B7-4888-B333-BC82AEC08C72}">
      <dgm:prSet phldrT="[Tekst]" custT="1"/>
      <dgm:spPr>
        <a:solidFill>
          <a:schemeClr val="tx2">
            <a:lumMod val="20000"/>
            <a:lumOff val="80000"/>
            <a:alpha val="90000"/>
          </a:schemeClr>
        </a:solidFill>
      </dgm:spPr>
      <dgm:t>
        <a:bodyPr/>
        <a:lstStyle/>
        <a:p>
          <a:r>
            <a:rPr lang="nl-NL" sz="1100" err="1"/>
            <a:t>Women</a:t>
          </a:r>
          <a:r>
            <a:rPr lang="nl-NL" sz="1100"/>
            <a:t> </a:t>
          </a:r>
          <a:r>
            <a:rPr lang="nl-NL" sz="1100" err="1"/>
            <a:t>who</a:t>
          </a:r>
          <a:r>
            <a:rPr lang="nl-NL" sz="1100"/>
            <a:t> act </a:t>
          </a:r>
          <a:r>
            <a:rPr lang="nl-NL" sz="1100" err="1"/>
            <a:t>like</a:t>
          </a:r>
          <a:r>
            <a:rPr lang="nl-NL" sz="1100"/>
            <a:t> </a:t>
          </a:r>
          <a:r>
            <a:rPr lang="nl-NL" sz="1100" err="1"/>
            <a:t>women</a:t>
          </a:r>
          <a:r>
            <a:rPr lang="nl-NL" sz="1100"/>
            <a:t>, </a:t>
          </a:r>
          <a:r>
            <a:rPr lang="nl-NL" sz="1100" err="1"/>
            <a:t>considered</a:t>
          </a:r>
          <a:r>
            <a:rPr lang="nl-NL" sz="1100"/>
            <a:t> incompetent...</a:t>
          </a:r>
        </a:p>
      </dgm:t>
    </dgm:pt>
    <dgm:pt modelId="{BC6B59B1-33C7-458F-AD4C-7D3030F3BAF2}" type="parTrans" cxnId="{3EB78C79-5CF7-4D39-BFC6-FC48BA94E16F}">
      <dgm:prSet/>
      <dgm:spPr/>
      <dgm:t>
        <a:bodyPr/>
        <a:lstStyle/>
        <a:p>
          <a:endParaRPr lang="nl-NL"/>
        </a:p>
      </dgm:t>
    </dgm:pt>
    <dgm:pt modelId="{CF8465E9-4CCB-49CD-8D00-56179F2919A6}" type="sibTrans" cxnId="{3EB78C79-5CF7-4D39-BFC6-FC48BA94E16F}">
      <dgm:prSet/>
      <dgm:spPr/>
      <dgm:t>
        <a:bodyPr/>
        <a:lstStyle/>
        <a:p>
          <a:endParaRPr lang="nl-NL"/>
        </a:p>
      </dgm:t>
    </dgm:pt>
    <dgm:pt modelId="{A3A5CE09-3D55-498D-B21C-A07D218E2E74}">
      <dgm:prSet phldrT="[Tekst]" custT="1"/>
      <dgm:spPr>
        <a:solidFill>
          <a:schemeClr val="tx2">
            <a:lumMod val="20000"/>
            <a:lumOff val="80000"/>
            <a:alpha val="90000"/>
          </a:schemeClr>
        </a:solidFill>
      </dgm:spPr>
      <dgm:t>
        <a:bodyPr/>
        <a:lstStyle/>
        <a:p>
          <a:r>
            <a:rPr lang="en-US" sz="1100" b="0" i="1"/>
            <a:t>Gender stereotyping</a:t>
          </a:r>
          <a:endParaRPr lang="nl-NL" sz="1100" b="0" i="1"/>
        </a:p>
        <a:p>
          <a:r>
            <a:rPr lang="nl-NL" sz="1100" err="1"/>
            <a:t>Working</a:t>
          </a:r>
          <a:r>
            <a:rPr lang="nl-NL" sz="1100"/>
            <a:t> </a:t>
          </a:r>
          <a:r>
            <a:rPr lang="nl-NL" sz="1100" err="1"/>
            <a:t>mothers</a:t>
          </a:r>
          <a:r>
            <a:rPr lang="nl-NL" sz="1100"/>
            <a:t> </a:t>
          </a:r>
          <a:r>
            <a:rPr lang="nl-NL" sz="1100" err="1"/>
            <a:t>not</a:t>
          </a:r>
          <a:r>
            <a:rPr lang="nl-NL" sz="1100"/>
            <a:t> competent, </a:t>
          </a:r>
          <a:r>
            <a:rPr lang="nl-NL" sz="1100" err="1"/>
            <a:t>serious</a:t>
          </a:r>
          <a:r>
            <a:rPr lang="nl-NL" sz="1100"/>
            <a:t>, </a:t>
          </a:r>
          <a:r>
            <a:rPr lang="nl-NL" sz="1100" err="1"/>
            <a:t>reliable</a:t>
          </a:r>
          <a:r>
            <a:rPr lang="nl-NL" sz="1100"/>
            <a:t> </a:t>
          </a:r>
          <a:r>
            <a:rPr lang="nl-NL" sz="1100" err="1"/>
            <a:t>enough</a:t>
          </a:r>
          <a:r>
            <a:rPr lang="nl-NL" sz="1100"/>
            <a:t>… </a:t>
          </a:r>
          <a:endParaRPr lang="nl-NL" sz="1100" b="1"/>
        </a:p>
      </dgm:t>
    </dgm:pt>
    <dgm:pt modelId="{9B7FAD58-62BB-41FE-8151-D6D2276183D8}" type="parTrans" cxnId="{B36DD530-EEDE-461C-B5FD-0CAEC13E802E}">
      <dgm:prSet/>
      <dgm:spPr/>
      <dgm:t>
        <a:bodyPr/>
        <a:lstStyle/>
        <a:p>
          <a:endParaRPr lang="nl-NL"/>
        </a:p>
      </dgm:t>
    </dgm:pt>
    <dgm:pt modelId="{503B7B8A-7F92-41D4-96D4-47DE9D21CDC2}" type="sibTrans" cxnId="{B36DD530-EEDE-461C-B5FD-0CAEC13E802E}">
      <dgm:prSet/>
      <dgm:spPr/>
      <dgm:t>
        <a:bodyPr/>
        <a:lstStyle/>
        <a:p>
          <a:endParaRPr lang="nl-NL"/>
        </a:p>
      </dgm:t>
    </dgm:pt>
    <dgm:pt modelId="{2712C839-2194-4159-BF48-D0F7F6F54EE5}">
      <dgm:prSet phldrT="[Tekst]" custT="1"/>
      <dgm:spPr>
        <a:solidFill>
          <a:schemeClr val="tx2">
            <a:lumMod val="20000"/>
            <a:lumOff val="80000"/>
            <a:alpha val="90000"/>
          </a:schemeClr>
        </a:solidFill>
      </dgm:spPr>
      <dgm:t>
        <a:bodyPr/>
        <a:lstStyle/>
        <a:p>
          <a:r>
            <a:rPr lang="nl-NL" sz="1100" err="1"/>
            <a:t>Women</a:t>
          </a:r>
          <a:r>
            <a:rPr lang="nl-NL" sz="1100"/>
            <a:t> </a:t>
          </a:r>
          <a:r>
            <a:rPr lang="nl-NL" sz="1100" err="1"/>
            <a:t>who</a:t>
          </a:r>
          <a:r>
            <a:rPr lang="nl-NL" sz="1100"/>
            <a:t> act </a:t>
          </a:r>
          <a:r>
            <a:rPr lang="nl-NL" sz="1100" err="1"/>
            <a:t>like</a:t>
          </a:r>
          <a:r>
            <a:rPr lang="nl-NL" sz="1100"/>
            <a:t> men, </a:t>
          </a:r>
          <a:r>
            <a:rPr lang="nl-NL" sz="1100" err="1"/>
            <a:t>not</a:t>
          </a:r>
          <a:r>
            <a:rPr lang="nl-NL" sz="1100"/>
            <a:t> taken </a:t>
          </a:r>
          <a:r>
            <a:rPr lang="nl-NL" sz="1100" err="1"/>
            <a:t>seriously</a:t>
          </a:r>
          <a:r>
            <a:rPr lang="nl-NL" sz="1100"/>
            <a:t>..</a:t>
          </a:r>
        </a:p>
      </dgm:t>
    </dgm:pt>
    <dgm:pt modelId="{4313DA13-388D-468B-A4FB-CBB2CFAEA2CF}" type="parTrans" cxnId="{EDC099F3-2569-4AAE-91D4-DD7CFA9BF890}">
      <dgm:prSet/>
      <dgm:spPr/>
      <dgm:t>
        <a:bodyPr/>
        <a:lstStyle/>
        <a:p>
          <a:endParaRPr lang="nl-NL"/>
        </a:p>
      </dgm:t>
    </dgm:pt>
    <dgm:pt modelId="{BBC37A7C-346A-4F11-8F1F-B9E58FD1C4B6}" type="sibTrans" cxnId="{EDC099F3-2569-4AAE-91D4-DD7CFA9BF890}">
      <dgm:prSet/>
      <dgm:spPr/>
      <dgm:t>
        <a:bodyPr/>
        <a:lstStyle/>
        <a:p>
          <a:endParaRPr lang="nl-NL"/>
        </a:p>
      </dgm:t>
    </dgm:pt>
    <dgm:pt modelId="{2915929F-C7CF-4714-A680-90A2C413C057}">
      <dgm:prSet phldrT="[Tekst]" custT="1"/>
      <dgm:spPr>
        <a:solidFill>
          <a:schemeClr val="tx2">
            <a:lumMod val="20000"/>
            <a:lumOff val="80000"/>
            <a:alpha val="90000"/>
          </a:schemeClr>
        </a:solidFill>
      </dgm:spPr>
      <dgm:t>
        <a:bodyPr/>
        <a:lstStyle/>
        <a:p>
          <a:r>
            <a:rPr lang="nl-NL" sz="1100" b="1"/>
            <a:t>Male </a:t>
          </a:r>
          <a:r>
            <a:rPr lang="nl-NL" sz="1100" b="1" err="1"/>
            <a:t>defined</a:t>
          </a:r>
          <a:r>
            <a:rPr lang="nl-NL" sz="1100" b="1"/>
            <a:t> benchmarks</a:t>
          </a:r>
        </a:p>
      </dgm:t>
    </dgm:pt>
    <dgm:pt modelId="{1BC78095-8D97-49B3-BF1C-C0E8F1ECB4C7}" type="sibTrans" cxnId="{472F82BB-90F8-4DB9-9A4C-0E0FFEE1EC77}">
      <dgm:prSet/>
      <dgm:spPr/>
      <dgm:t>
        <a:bodyPr/>
        <a:lstStyle/>
        <a:p>
          <a:endParaRPr lang="nl-NL"/>
        </a:p>
      </dgm:t>
    </dgm:pt>
    <dgm:pt modelId="{5746F997-2434-4290-9D4F-9D3CD253A382}" type="parTrans" cxnId="{472F82BB-90F8-4DB9-9A4C-0E0FFEE1EC77}">
      <dgm:prSet/>
      <dgm:spPr/>
      <dgm:t>
        <a:bodyPr/>
        <a:lstStyle/>
        <a:p>
          <a:endParaRPr lang="nl-NL"/>
        </a:p>
      </dgm:t>
    </dgm:pt>
    <dgm:pt modelId="{10796614-A832-4A45-9045-B797A49FD4D2}">
      <dgm:prSet phldrT="[Tekst]" custT="1"/>
      <dgm:spPr>
        <a:solidFill>
          <a:schemeClr val="tx2">
            <a:lumMod val="20000"/>
            <a:lumOff val="80000"/>
            <a:alpha val="90000"/>
          </a:schemeClr>
        </a:solidFill>
      </dgm:spPr>
      <dgm:t>
        <a:bodyPr/>
        <a:lstStyle/>
        <a:p>
          <a:r>
            <a:rPr lang="en-US" sz="1100" b="1"/>
            <a:t>Human capital theory</a:t>
          </a:r>
          <a:endParaRPr lang="nl-NL" sz="1400"/>
        </a:p>
      </dgm:t>
    </dgm:pt>
    <dgm:pt modelId="{010D1883-9A10-FB46-99B4-A3E54342B85E}" type="parTrans" cxnId="{EE7D4AED-4906-FB45-87DF-CA431293DDA0}">
      <dgm:prSet/>
      <dgm:spPr/>
      <dgm:t>
        <a:bodyPr/>
        <a:lstStyle/>
        <a:p>
          <a:endParaRPr lang="en-GB"/>
        </a:p>
      </dgm:t>
    </dgm:pt>
    <dgm:pt modelId="{70E20A49-789E-FD43-998B-0D49A8866669}" type="sibTrans" cxnId="{EE7D4AED-4906-FB45-87DF-CA431293DDA0}">
      <dgm:prSet/>
      <dgm:spPr/>
      <dgm:t>
        <a:bodyPr/>
        <a:lstStyle/>
        <a:p>
          <a:endParaRPr lang="en-GB"/>
        </a:p>
      </dgm:t>
    </dgm:pt>
    <dgm:pt modelId="{C9C5D5F0-A9AD-3441-99C4-BD7C01D6E7AE}">
      <dgm:prSet phldrT="[Tekst]" custT="1"/>
      <dgm:spPr>
        <a:solidFill>
          <a:schemeClr val="tx2">
            <a:lumMod val="20000"/>
            <a:lumOff val="80000"/>
            <a:alpha val="90000"/>
          </a:schemeClr>
        </a:solidFill>
      </dgm:spPr>
      <dgm:t>
        <a:bodyPr/>
        <a:lstStyle/>
        <a:p>
          <a:endParaRPr lang="nl-NL" sz="1400"/>
        </a:p>
      </dgm:t>
    </dgm:pt>
    <dgm:pt modelId="{CEA2D32B-AE8C-524C-84F4-9F87F6E93241}" type="parTrans" cxnId="{A9FE8FC2-AC21-AB44-AFE3-33E017B2BADF}">
      <dgm:prSet/>
      <dgm:spPr/>
      <dgm:t>
        <a:bodyPr/>
        <a:lstStyle/>
        <a:p>
          <a:endParaRPr lang="en-GB"/>
        </a:p>
      </dgm:t>
    </dgm:pt>
    <dgm:pt modelId="{7B9F418C-538F-0F47-9F50-151276CAA0D9}" type="sibTrans" cxnId="{A9FE8FC2-AC21-AB44-AFE3-33E017B2BADF}">
      <dgm:prSet/>
      <dgm:spPr/>
      <dgm:t>
        <a:bodyPr/>
        <a:lstStyle/>
        <a:p>
          <a:endParaRPr lang="en-GB"/>
        </a:p>
      </dgm:t>
    </dgm:pt>
    <dgm:pt modelId="{44AF2021-AA45-0242-97FF-09C94F8CDC23}" type="pres">
      <dgm:prSet presAssocID="{FBBC2161-5F44-0548-8427-75D5E93E0266}" presName="Name0" presStyleCnt="0">
        <dgm:presLayoutVars>
          <dgm:dir/>
          <dgm:animLvl val="lvl"/>
          <dgm:resizeHandles val="exact"/>
        </dgm:presLayoutVars>
      </dgm:prSet>
      <dgm:spPr/>
    </dgm:pt>
    <dgm:pt modelId="{E3C91AFD-9746-614E-AE80-D84C85637099}" type="pres">
      <dgm:prSet presAssocID="{D8528731-AD02-9643-90A7-DBDCB4BBF38E}" presName="linNode" presStyleCnt="0"/>
      <dgm:spPr/>
    </dgm:pt>
    <dgm:pt modelId="{7DBFC95F-15FF-E84D-9F02-0256106DF9A3}" type="pres">
      <dgm:prSet presAssocID="{D8528731-AD02-9643-90A7-DBDCB4BBF38E}" presName="parentText" presStyleLbl="node1" presStyleIdx="0" presStyleCnt="1" custScaleY="100294" custLinFactNeighborX="-16" custLinFactNeighborY="-4041">
        <dgm:presLayoutVars>
          <dgm:chMax val="1"/>
          <dgm:bulletEnabled val="1"/>
        </dgm:presLayoutVars>
      </dgm:prSet>
      <dgm:spPr/>
    </dgm:pt>
    <dgm:pt modelId="{6BD2988E-0B6F-9C4F-BFAF-BA55AEC2F87D}" type="pres">
      <dgm:prSet presAssocID="{D8528731-AD02-9643-90A7-DBDCB4BBF38E}" presName="descendantText" presStyleLbl="alignAccFollowNode1" presStyleIdx="0" presStyleCnt="1" custScaleX="269928" custScaleY="125245">
        <dgm:presLayoutVars>
          <dgm:bulletEnabled val="1"/>
        </dgm:presLayoutVars>
      </dgm:prSet>
      <dgm:spPr/>
    </dgm:pt>
  </dgm:ptLst>
  <dgm:cxnLst>
    <dgm:cxn modelId="{96CE2D03-6605-C545-9034-320A45FEBB75}" type="presOf" srcId="{10796614-A832-4A45-9045-B797A49FD4D2}" destId="{6BD2988E-0B6F-9C4F-BFAF-BA55AEC2F87D}" srcOrd="0" destOrd="1" presId="urn:microsoft.com/office/officeart/2005/8/layout/vList5"/>
    <dgm:cxn modelId="{8955290A-DC7B-4145-8FFA-B2BBE8DD5D3A}" srcId="{D8528731-AD02-9643-90A7-DBDCB4BBF38E}" destId="{E62E24EE-F177-E640-97E4-26CE0367BEA5}" srcOrd="5" destOrd="0" parTransId="{8A7FE52F-9C58-FD4C-BE57-E5A838950A85}" sibTransId="{809A5BE1-35E8-DC4B-8613-50FFAC1D8C87}"/>
    <dgm:cxn modelId="{2A023A0B-8E43-4F54-A865-F234F751B81B}" srcId="{10796614-A832-4A45-9045-B797A49FD4D2}" destId="{38935671-83D5-4F67-858D-D8A0B2EF0524}" srcOrd="0" destOrd="0" parTransId="{D5F8B44D-8558-4091-99DC-61D3526C80AE}" sibTransId="{8B3D6820-1382-4DCC-A65D-B3F08930738E}"/>
    <dgm:cxn modelId="{8ED0AF0E-6FC1-4900-9D47-BB92C5905A84}" type="presOf" srcId="{F889F468-A33E-44FF-BDE9-2958830B011F}" destId="{6BD2988E-0B6F-9C4F-BFAF-BA55AEC2F87D}" srcOrd="0" destOrd="3" presId="urn:microsoft.com/office/officeart/2005/8/layout/vList5"/>
    <dgm:cxn modelId="{3147350F-79A5-4290-9AC5-26298822AB46}" type="presOf" srcId="{12D88713-A798-3248-B1A3-E21BB50B7F55}" destId="{6BD2988E-0B6F-9C4F-BFAF-BA55AEC2F87D}" srcOrd="0" destOrd="6" presId="urn:microsoft.com/office/officeart/2005/8/layout/vList5"/>
    <dgm:cxn modelId="{3936F10F-64BC-43C3-9759-0BB1AF2BB86D}" srcId="{D8528731-AD02-9643-90A7-DBDCB4BBF38E}" destId="{467F92F4-4639-49A3-9E3A-83BD385BF51A}" srcOrd="3" destOrd="0" parTransId="{3FF3C750-F5DB-4A0D-B058-D435EB6F83D0}" sibTransId="{264D7E37-087E-42A3-A4F2-A6CFFCB56F1F}"/>
    <dgm:cxn modelId="{3E1ACE30-6B0A-5640-A970-8DBF6897BD24}" srcId="{12D88713-A798-3248-B1A3-E21BB50B7F55}" destId="{51F0C13F-B0F4-CF4A-A784-837A8929E662}" srcOrd="0" destOrd="0" parTransId="{3C980D0A-27D5-6341-BD28-00330F64455A}" sibTransId="{97E936E4-AEED-CE45-9896-1B457D61E8F8}"/>
    <dgm:cxn modelId="{B36DD530-EEDE-461C-B5FD-0CAEC13E802E}" srcId="{467F92F4-4639-49A3-9E3A-83BD385BF51A}" destId="{A3A5CE09-3D55-498D-B21C-A07D218E2E74}" srcOrd="0" destOrd="0" parTransId="{9B7FAD58-62BB-41FE-8151-D6D2276183D8}" sibTransId="{503B7B8A-7F92-41D4-96D4-47DE9D21CDC2}"/>
    <dgm:cxn modelId="{918FC431-DF90-4CB6-B382-4A9307AE1A6A}" srcId="{08A3FB2A-37BD-4C35-A422-706913317716}" destId="{6DEBB3B9-CF1F-485A-AF20-33DECB37278E}" srcOrd="0" destOrd="0" parTransId="{81BF023B-0114-4CFA-9878-A7F0E983AC47}" sibTransId="{929E6353-43E1-47C9-92F7-7A4FD368ABCC}"/>
    <dgm:cxn modelId="{05586E48-7F6B-4090-B847-2BC4A4BBDFB4}" type="presOf" srcId="{D8528731-AD02-9643-90A7-DBDCB4BBF38E}" destId="{7DBFC95F-15FF-E84D-9F02-0256106DF9A3}" srcOrd="0" destOrd="0" presId="urn:microsoft.com/office/officeart/2005/8/layout/vList5"/>
    <dgm:cxn modelId="{D600866C-0031-47CE-BDE6-C0B812FFEB7E}" type="presOf" srcId="{E62E24EE-F177-E640-97E4-26CE0367BEA5}" destId="{6BD2988E-0B6F-9C4F-BFAF-BA55AEC2F87D}" srcOrd="0" destOrd="14" presId="urn:microsoft.com/office/officeart/2005/8/layout/vList5"/>
    <dgm:cxn modelId="{0ECFD36F-4359-40BC-AB66-23631A1B236F}" type="presOf" srcId="{467F92F4-4639-49A3-9E3A-83BD385BF51A}" destId="{6BD2988E-0B6F-9C4F-BFAF-BA55AEC2F87D}" srcOrd="0" destOrd="9" presId="urn:microsoft.com/office/officeart/2005/8/layout/vList5"/>
    <dgm:cxn modelId="{89864750-3B5E-461A-AF36-64E8F90B1EB3}" type="presOf" srcId="{08A3FB2A-37BD-4C35-A422-706913317716}" destId="{6BD2988E-0B6F-9C4F-BFAF-BA55AEC2F87D}" srcOrd="0" destOrd="4" presId="urn:microsoft.com/office/officeart/2005/8/layout/vList5"/>
    <dgm:cxn modelId="{0217DF75-658B-443B-AC7F-6E66D7DFF7FF}" type="presOf" srcId="{2712C839-2194-4159-BF48-D0F7F6F54EE5}" destId="{6BD2988E-0B6F-9C4F-BFAF-BA55AEC2F87D}" srcOrd="0" destOrd="13" presId="urn:microsoft.com/office/officeart/2005/8/layout/vList5"/>
    <dgm:cxn modelId="{3EB78C79-5CF7-4D39-BFC6-FC48BA94E16F}" srcId="{2915929F-C7CF-4714-A680-90A2C413C057}" destId="{C46783E4-D6B7-4888-B333-BC82AEC08C72}" srcOrd="0" destOrd="0" parTransId="{BC6B59B1-33C7-458F-AD4C-7D3030F3BAF2}" sibTransId="{CF8465E9-4CCB-49CD-8D00-56179F2919A6}"/>
    <dgm:cxn modelId="{0F2ACF83-312D-40CC-A705-E58908FD7C88}" type="presOf" srcId="{7A74A71F-85B7-FF4A-9A38-CCAD77D8FE60}" destId="{6BD2988E-0B6F-9C4F-BFAF-BA55AEC2F87D}" srcOrd="0" destOrd="15" presId="urn:microsoft.com/office/officeart/2005/8/layout/vList5"/>
    <dgm:cxn modelId="{C5ECA295-294C-4C1C-A649-1AF6951B3120}" srcId="{51F0C13F-B0F4-CF4A-A784-837A8929E662}" destId="{FDC6E407-AB92-4F3B-8009-97E778A68F81}" srcOrd="0" destOrd="0" parTransId="{03342EB1-D7FC-4EE5-B859-1472282B18EE}" sibTransId="{3D615A78-9093-4BDC-BECC-47CD289C2E7C}"/>
    <dgm:cxn modelId="{0C66EEAF-29FE-4746-A072-AB335060C199}" type="presOf" srcId="{6DEBB3B9-CF1F-485A-AF20-33DECB37278E}" destId="{6BD2988E-0B6F-9C4F-BFAF-BA55AEC2F87D}" srcOrd="0" destOrd="5" presId="urn:microsoft.com/office/officeart/2005/8/layout/vList5"/>
    <dgm:cxn modelId="{9F44F9B5-A50F-4343-AD98-B34043AEB8C0}" srcId="{FBBC2161-5F44-0548-8427-75D5E93E0266}" destId="{D8528731-AD02-9643-90A7-DBDCB4BBF38E}" srcOrd="0" destOrd="0" parTransId="{70DE2F93-3B8D-5C4D-A9B8-5A21AF238230}" sibTransId="{51A5043B-1CF5-7049-AA98-0B3A3B59FC37}"/>
    <dgm:cxn modelId="{A826EFB7-D581-476D-AEF4-E60E4409F65A}" srcId="{10796614-A832-4A45-9045-B797A49FD4D2}" destId="{08A3FB2A-37BD-4C35-A422-706913317716}" srcOrd="1" destOrd="0" parTransId="{B37A3294-0C22-49AD-ACE6-67BAD0815FEB}" sibTransId="{146FB926-E965-44F8-8660-82952E31CFA9}"/>
    <dgm:cxn modelId="{472F82BB-90F8-4DB9-9A4C-0E0FFEE1EC77}" srcId="{D8528731-AD02-9643-90A7-DBDCB4BBF38E}" destId="{2915929F-C7CF-4714-A680-90A2C413C057}" srcOrd="4" destOrd="0" parTransId="{5746F997-2434-4290-9D4F-9D3CD253A382}" sibTransId="{1BC78095-8D97-49B3-BF1C-C0E8F1ECB4C7}"/>
    <dgm:cxn modelId="{9F763FBD-154D-4D91-810F-94D4506B7C85}" type="presOf" srcId="{A3A5CE09-3D55-498D-B21C-A07D218E2E74}" destId="{6BD2988E-0B6F-9C4F-BFAF-BA55AEC2F87D}" srcOrd="0" destOrd="10" presId="urn:microsoft.com/office/officeart/2005/8/layout/vList5"/>
    <dgm:cxn modelId="{A9FE8FC2-AC21-AB44-AFE3-33E017B2BADF}" srcId="{D8528731-AD02-9643-90A7-DBDCB4BBF38E}" destId="{C9C5D5F0-A9AD-3441-99C4-BD7C01D6E7AE}" srcOrd="0" destOrd="0" parTransId="{CEA2D32B-AE8C-524C-84F4-9F87F6E93241}" sibTransId="{7B9F418C-538F-0F47-9F50-151276CAA0D9}"/>
    <dgm:cxn modelId="{C07FA1C3-F0F2-A74F-8F46-E449558CF827}" type="presOf" srcId="{C9C5D5F0-A9AD-3441-99C4-BD7C01D6E7AE}" destId="{6BD2988E-0B6F-9C4F-BFAF-BA55AEC2F87D}" srcOrd="0" destOrd="0" presId="urn:microsoft.com/office/officeart/2005/8/layout/vList5"/>
    <dgm:cxn modelId="{EF74D4C6-1518-415B-9402-B33B54D96DF6}" type="presOf" srcId="{51F0C13F-B0F4-CF4A-A784-837A8929E662}" destId="{6BD2988E-0B6F-9C4F-BFAF-BA55AEC2F87D}" srcOrd="0" destOrd="7" presId="urn:microsoft.com/office/officeart/2005/8/layout/vList5"/>
    <dgm:cxn modelId="{A62A03CF-2CD1-4882-8DC1-73B41EF27237}" type="presOf" srcId="{FBBC2161-5F44-0548-8427-75D5E93E0266}" destId="{44AF2021-AA45-0242-97FF-09C94F8CDC23}" srcOrd="0" destOrd="0" presId="urn:microsoft.com/office/officeart/2005/8/layout/vList5"/>
    <dgm:cxn modelId="{313A9BDC-CB55-4441-A448-AF6AA8AD2195}" srcId="{38935671-83D5-4F67-858D-D8A0B2EF0524}" destId="{F889F468-A33E-44FF-BDE9-2958830B011F}" srcOrd="0" destOrd="0" parTransId="{87C94C65-6C17-407E-8352-9218E76860F5}" sibTransId="{6614EA24-70E5-43C4-B96D-D6082DDF26FF}"/>
    <dgm:cxn modelId="{325BF8E5-AE34-43E0-A601-22746AE1D7AA}" type="presOf" srcId="{38935671-83D5-4F67-858D-D8A0B2EF0524}" destId="{6BD2988E-0B6F-9C4F-BFAF-BA55AEC2F87D}" srcOrd="0" destOrd="2" presId="urn:microsoft.com/office/officeart/2005/8/layout/vList5"/>
    <dgm:cxn modelId="{EE7D4AED-4906-FB45-87DF-CA431293DDA0}" srcId="{D8528731-AD02-9643-90A7-DBDCB4BBF38E}" destId="{10796614-A832-4A45-9045-B797A49FD4D2}" srcOrd="1" destOrd="0" parTransId="{010D1883-9A10-FB46-99B4-A3E54342B85E}" sibTransId="{70E20A49-789E-FD43-998B-0D49A8866669}"/>
    <dgm:cxn modelId="{F161F5EF-979A-42B9-804C-D1334B6458CB}" type="presOf" srcId="{C46783E4-D6B7-4888-B333-BC82AEC08C72}" destId="{6BD2988E-0B6F-9C4F-BFAF-BA55AEC2F87D}" srcOrd="0" destOrd="12" presId="urn:microsoft.com/office/officeart/2005/8/layout/vList5"/>
    <dgm:cxn modelId="{EDC099F3-2569-4AAE-91D4-DD7CFA9BF890}" srcId="{2915929F-C7CF-4714-A680-90A2C413C057}" destId="{2712C839-2194-4159-BF48-D0F7F6F54EE5}" srcOrd="1" destOrd="0" parTransId="{4313DA13-388D-468B-A4FB-CBB2CFAEA2CF}" sibTransId="{BBC37A7C-346A-4F11-8F1F-B9E58FD1C4B6}"/>
    <dgm:cxn modelId="{12793AF4-7339-4C9C-91CF-A5054612EF48}" type="presOf" srcId="{2915929F-C7CF-4714-A680-90A2C413C057}" destId="{6BD2988E-0B6F-9C4F-BFAF-BA55AEC2F87D}" srcOrd="0" destOrd="11" presId="urn:microsoft.com/office/officeart/2005/8/layout/vList5"/>
    <dgm:cxn modelId="{5F7322F5-C567-A144-B8E9-3ACA6E89CD8F}" srcId="{E62E24EE-F177-E640-97E4-26CE0367BEA5}" destId="{7A74A71F-85B7-FF4A-9A38-CCAD77D8FE60}" srcOrd="0" destOrd="0" parTransId="{7AA8B59A-794B-6F4F-8094-83ABA138B1FD}" sibTransId="{D1D2DB67-FE37-A14E-A637-2E7F9A6E485C}"/>
    <dgm:cxn modelId="{010273F9-3B99-4575-A2BA-5CFFE773D057}" type="presOf" srcId="{FDC6E407-AB92-4F3B-8009-97E778A68F81}" destId="{6BD2988E-0B6F-9C4F-BFAF-BA55AEC2F87D}" srcOrd="0" destOrd="8" presId="urn:microsoft.com/office/officeart/2005/8/layout/vList5"/>
    <dgm:cxn modelId="{071319FC-EF66-A543-8C8E-532BEA7DABBC}" srcId="{D8528731-AD02-9643-90A7-DBDCB4BBF38E}" destId="{12D88713-A798-3248-B1A3-E21BB50B7F55}" srcOrd="2" destOrd="0" parTransId="{4CF8DF57-69ED-A749-ACE9-96ADFC669A82}" sibTransId="{86713562-E651-2A47-9883-B54EBD3A4044}"/>
    <dgm:cxn modelId="{3D8B17C0-F535-4EEC-9524-E60112650A65}" type="presParOf" srcId="{44AF2021-AA45-0242-97FF-09C94F8CDC23}" destId="{E3C91AFD-9746-614E-AE80-D84C85637099}" srcOrd="0" destOrd="0" presId="urn:microsoft.com/office/officeart/2005/8/layout/vList5"/>
    <dgm:cxn modelId="{C50F5BF1-E5E5-40EC-BCBC-81824DDC9317}" type="presParOf" srcId="{E3C91AFD-9746-614E-AE80-D84C85637099}" destId="{7DBFC95F-15FF-E84D-9F02-0256106DF9A3}" srcOrd="0" destOrd="0" presId="urn:microsoft.com/office/officeart/2005/8/layout/vList5"/>
    <dgm:cxn modelId="{13013AC3-F03D-4805-BAB8-7FB9F701C872}" type="presParOf" srcId="{E3C91AFD-9746-614E-AE80-D84C85637099}" destId="{6BD2988E-0B6F-9C4F-BFAF-BA55AEC2F87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BC2161-5F44-0548-8427-75D5E93E0266}" type="doc">
      <dgm:prSet loTypeId="urn:microsoft.com/office/officeart/2005/8/layout/vList5" loCatId="list" qsTypeId="urn:microsoft.com/office/officeart/2005/8/quickstyle/simple5" qsCatId="simple" csTypeId="urn:microsoft.com/office/officeart/2005/8/colors/accent1_2" csCatId="accent1" phldr="1"/>
      <dgm:spPr/>
      <dgm:t>
        <a:bodyPr/>
        <a:lstStyle/>
        <a:p>
          <a:endParaRPr lang="nl-NL"/>
        </a:p>
      </dgm:t>
    </dgm:pt>
    <dgm:pt modelId="{A758EE22-96D6-0842-B918-80911729BAE8}">
      <dgm:prSet phldrT="[Tekst]"/>
      <dgm:spPr>
        <a:solidFill>
          <a:schemeClr val="accent1"/>
        </a:solidFill>
      </dgm:spPr>
      <dgm:t>
        <a:bodyPr/>
        <a:lstStyle/>
        <a:p>
          <a:r>
            <a:rPr lang="nl-NL"/>
            <a:t>Top management</a:t>
          </a:r>
        </a:p>
      </dgm:t>
    </dgm:pt>
    <dgm:pt modelId="{811ACE24-8AE5-C840-AE7F-3EA869965682}" type="parTrans" cxnId="{D98229F6-42F2-6347-9326-40121A6D8868}">
      <dgm:prSet/>
      <dgm:spPr/>
      <dgm:t>
        <a:bodyPr/>
        <a:lstStyle/>
        <a:p>
          <a:endParaRPr lang="nl-NL"/>
        </a:p>
      </dgm:t>
    </dgm:pt>
    <dgm:pt modelId="{C403311E-C891-9245-BD07-6246C692544E}" type="sibTrans" cxnId="{D98229F6-42F2-6347-9326-40121A6D8868}">
      <dgm:prSet/>
      <dgm:spPr/>
      <dgm:t>
        <a:bodyPr/>
        <a:lstStyle/>
        <a:p>
          <a:endParaRPr lang="nl-NL"/>
        </a:p>
      </dgm:t>
    </dgm:pt>
    <dgm:pt modelId="{9FA2ED62-D064-D849-85E7-B2687E52901A}">
      <dgm:prSet phldrT="[Tekst]" custT="1"/>
      <dgm:spPr>
        <a:solidFill>
          <a:schemeClr val="tx2">
            <a:lumMod val="20000"/>
            <a:lumOff val="80000"/>
            <a:alpha val="90000"/>
          </a:schemeClr>
        </a:solidFill>
      </dgm:spPr>
      <dgm:t>
        <a:bodyPr/>
        <a:lstStyle/>
        <a:p>
          <a:r>
            <a:rPr lang="nl-NL" sz="1100" b="1"/>
            <a:t>The ‘</a:t>
          </a:r>
          <a:r>
            <a:rPr lang="nl-NL" sz="1100" b="1" err="1"/>
            <a:t>glass</a:t>
          </a:r>
          <a:r>
            <a:rPr lang="nl-NL" sz="1100" b="1"/>
            <a:t> </a:t>
          </a:r>
          <a:r>
            <a:rPr lang="nl-NL" sz="1100" b="1" err="1"/>
            <a:t>ceiling</a:t>
          </a:r>
          <a:r>
            <a:rPr lang="nl-NL" sz="1100" b="1"/>
            <a:t>’ effect</a:t>
          </a:r>
        </a:p>
      </dgm:t>
    </dgm:pt>
    <dgm:pt modelId="{406E9151-1384-BF40-9981-05233AE955C8}" type="parTrans" cxnId="{CA5A4E6D-9563-9B4C-B1E2-385FB250E8F0}">
      <dgm:prSet/>
      <dgm:spPr/>
      <dgm:t>
        <a:bodyPr/>
        <a:lstStyle/>
        <a:p>
          <a:endParaRPr lang="nl-NL"/>
        </a:p>
      </dgm:t>
    </dgm:pt>
    <dgm:pt modelId="{61E6D067-F241-194F-B337-EBC3EF430E87}" type="sibTrans" cxnId="{CA5A4E6D-9563-9B4C-B1E2-385FB250E8F0}">
      <dgm:prSet/>
      <dgm:spPr/>
      <dgm:t>
        <a:bodyPr/>
        <a:lstStyle/>
        <a:p>
          <a:endParaRPr lang="nl-NL"/>
        </a:p>
      </dgm:t>
    </dgm:pt>
    <dgm:pt modelId="{7CDE1DD5-1184-8E45-956F-7A06B588052F}">
      <dgm:prSet phldrT="[Tekst]" custT="1"/>
      <dgm:spPr>
        <a:solidFill>
          <a:schemeClr val="tx2">
            <a:lumMod val="20000"/>
            <a:lumOff val="80000"/>
            <a:alpha val="90000"/>
          </a:schemeClr>
        </a:solidFill>
      </dgm:spPr>
      <dgm:t>
        <a:bodyPr/>
        <a:lstStyle/>
        <a:p>
          <a:r>
            <a:rPr lang="nl-NL" sz="1100" i="1"/>
            <a:t>‘</a:t>
          </a:r>
          <a:r>
            <a:rPr lang="nl-NL" sz="1100" i="1" err="1"/>
            <a:t>Objective</a:t>
          </a:r>
          <a:r>
            <a:rPr lang="nl-NL" sz="1100" i="1"/>
            <a:t>’ corporate </a:t>
          </a:r>
          <a:r>
            <a:rPr lang="nl-NL" sz="1100" i="1" err="1"/>
            <a:t>barriers</a:t>
          </a:r>
          <a:endParaRPr lang="nl-NL" sz="1100" i="1"/>
        </a:p>
      </dgm:t>
    </dgm:pt>
    <dgm:pt modelId="{09D47037-FB03-2044-A759-C312CCF95DF7}" type="parTrans" cxnId="{2752FE1E-D107-A240-A744-051D21DA3908}">
      <dgm:prSet/>
      <dgm:spPr/>
      <dgm:t>
        <a:bodyPr/>
        <a:lstStyle/>
        <a:p>
          <a:endParaRPr lang="nl-NL"/>
        </a:p>
      </dgm:t>
    </dgm:pt>
    <dgm:pt modelId="{1FC4FC55-36EE-D749-86F1-A3CB2F870090}" type="sibTrans" cxnId="{2752FE1E-D107-A240-A744-051D21DA3908}">
      <dgm:prSet/>
      <dgm:spPr/>
      <dgm:t>
        <a:bodyPr/>
        <a:lstStyle/>
        <a:p>
          <a:endParaRPr lang="nl-NL"/>
        </a:p>
      </dgm:t>
    </dgm:pt>
    <dgm:pt modelId="{CCF7403F-A9FA-4643-B25D-9EE63BAF529B}">
      <dgm:prSet phldrT="[Tekst]" custT="1"/>
      <dgm:spPr>
        <a:solidFill>
          <a:schemeClr val="tx2">
            <a:lumMod val="20000"/>
            <a:lumOff val="80000"/>
            <a:alpha val="90000"/>
          </a:schemeClr>
        </a:solidFill>
      </dgm:spPr>
      <dgm:t>
        <a:bodyPr/>
        <a:lstStyle/>
        <a:p>
          <a:r>
            <a:rPr lang="nl-NL" sz="1100" i="1" dirty="0"/>
            <a:t>‘</a:t>
          </a:r>
          <a:r>
            <a:rPr lang="nl-NL" sz="1100" i="1" dirty="0" err="1"/>
            <a:t>Subjective</a:t>
          </a:r>
          <a:r>
            <a:rPr lang="nl-NL" sz="1100" i="1" dirty="0"/>
            <a:t>’ </a:t>
          </a:r>
          <a:r>
            <a:rPr lang="nl-NL" sz="1100" i="1" dirty="0" err="1"/>
            <a:t>cultural</a:t>
          </a:r>
          <a:r>
            <a:rPr lang="nl-NL" sz="1100" i="1" dirty="0"/>
            <a:t> </a:t>
          </a:r>
          <a:r>
            <a:rPr lang="nl-NL" sz="1100" i="1" dirty="0" err="1"/>
            <a:t>and</a:t>
          </a:r>
          <a:r>
            <a:rPr lang="nl-NL" sz="1100" i="1" dirty="0"/>
            <a:t> </a:t>
          </a:r>
          <a:r>
            <a:rPr lang="nl-NL" sz="1100" i="1" dirty="0" err="1"/>
            <a:t>behavioural</a:t>
          </a:r>
          <a:r>
            <a:rPr lang="nl-NL" sz="1100" i="1" dirty="0"/>
            <a:t> </a:t>
          </a:r>
          <a:r>
            <a:rPr lang="nl-NL" sz="1100" i="1" dirty="0" err="1"/>
            <a:t>barriers</a:t>
          </a:r>
          <a:endParaRPr lang="nl-NL" sz="1100" i="1" dirty="0"/>
        </a:p>
      </dgm:t>
    </dgm:pt>
    <dgm:pt modelId="{7B1D1097-E6A0-DD42-9339-4D3099196AB2}" type="parTrans" cxnId="{B5A97468-B4DC-1E41-A7D8-8FBF01F85BC7}">
      <dgm:prSet/>
      <dgm:spPr/>
      <dgm:t>
        <a:bodyPr/>
        <a:lstStyle/>
        <a:p>
          <a:endParaRPr lang="nl-NL"/>
        </a:p>
      </dgm:t>
    </dgm:pt>
    <dgm:pt modelId="{096E543A-279A-5E4F-82E2-E13C035C7DC5}" type="sibTrans" cxnId="{B5A97468-B4DC-1E41-A7D8-8FBF01F85BC7}">
      <dgm:prSet/>
      <dgm:spPr/>
      <dgm:t>
        <a:bodyPr/>
        <a:lstStyle/>
        <a:p>
          <a:endParaRPr lang="nl-NL"/>
        </a:p>
      </dgm:t>
    </dgm:pt>
    <dgm:pt modelId="{3BD2A999-AFD5-2D4B-9683-24D82E59E77D}">
      <dgm:prSet phldrT="[Tekst]" custT="1"/>
      <dgm:spPr>
        <a:solidFill>
          <a:schemeClr val="tx2">
            <a:lumMod val="20000"/>
            <a:lumOff val="80000"/>
            <a:alpha val="90000"/>
          </a:schemeClr>
        </a:solidFill>
      </dgm:spPr>
      <dgm:t>
        <a:bodyPr/>
        <a:lstStyle/>
        <a:p>
          <a:r>
            <a:rPr lang="nl-NL" sz="1100"/>
            <a:t>Training </a:t>
          </a:r>
          <a:r>
            <a:rPr lang="nl-NL" sz="1100" err="1"/>
            <a:t>policies</a:t>
          </a:r>
          <a:endParaRPr lang="nl-NL" sz="1100"/>
        </a:p>
      </dgm:t>
    </dgm:pt>
    <dgm:pt modelId="{EA04640D-40DF-8043-BB68-00A5EA22D8CF}" type="parTrans" cxnId="{1588A33F-57C3-444C-9ED1-D1C11381382C}">
      <dgm:prSet/>
      <dgm:spPr/>
      <dgm:t>
        <a:bodyPr/>
        <a:lstStyle/>
        <a:p>
          <a:endParaRPr lang="nl-NL"/>
        </a:p>
      </dgm:t>
    </dgm:pt>
    <dgm:pt modelId="{8ECBA8C2-77BA-1B40-9472-29C4912E3A1B}" type="sibTrans" cxnId="{1588A33F-57C3-444C-9ED1-D1C11381382C}">
      <dgm:prSet/>
      <dgm:spPr/>
      <dgm:t>
        <a:bodyPr/>
        <a:lstStyle/>
        <a:p>
          <a:endParaRPr lang="nl-NL"/>
        </a:p>
      </dgm:t>
    </dgm:pt>
    <dgm:pt modelId="{20648455-2AA3-ED41-A153-C7E2F079B6C6}">
      <dgm:prSet phldrT="[Tekst]" custT="1"/>
      <dgm:spPr>
        <a:solidFill>
          <a:schemeClr val="tx2">
            <a:lumMod val="20000"/>
            <a:lumOff val="80000"/>
            <a:alpha val="90000"/>
          </a:schemeClr>
        </a:solidFill>
      </dgm:spPr>
      <dgm:t>
        <a:bodyPr/>
        <a:lstStyle/>
        <a:p>
          <a:r>
            <a:rPr lang="nl-NL" sz="1100"/>
            <a:t>Promotion </a:t>
          </a:r>
          <a:r>
            <a:rPr lang="nl-NL" sz="1100" err="1"/>
            <a:t>policies</a:t>
          </a:r>
          <a:endParaRPr lang="nl-NL" sz="1100"/>
        </a:p>
      </dgm:t>
    </dgm:pt>
    <dgm:pt modelId="{14F98636-1CC8-5C43-ABA4-5FA12D890F19}" type="parTrans" cxnId="{04EDBB02-1BEB-564E-A3F6-C0B4A518F8A3}">
      <dgm:prSet/>
      <dgm:spPr/>
      <dgm:t>
        <a:bodyPr/>
        <a:lstStyle/>
        <a:p>
          <a:endParaRPr lang="nl-NL"/>
        </a:p>
      </dgm:t>
    </dgm:pt>
    <dgm:pt modelId="{38DA8DA5-6BF2-2645-9FC0-1D19D18732B6}" type="sibTrans" cxnId="{04EDBB02-1BEB-564E-A3F6-C0B4A518F8A3}">
      <dgm:prSet/>
      <dgm:spPr/>
      <dgm:t>
        <a:bodyPr/>
        <a:lstStyle/>
        <a:p>
          <a:endParaRPr lang="nl-NL"/>
        </a:p>
      </dgm:t>
    </dgm:pt>
    <dgm:pt modelId="{599246DF-8263-F545-9F35-563BA0CAE3DA}">
      <dgm:prSet phldrT="[Tekst]" custT="1"/>
      <dgm:spPr>
        <a:solidFill>
          <a:schemeClr val="tx2">
            <a:lumMod val="20000"/>
            <a:lumOff val="80000"/>
            <a:alpha val="90000"/>
          </a:schemeClr>
        </a:solidFill>
      </dgm:spPr>
      <dgm:t>
        <a:bodyPr/>
        <a:lstStyle/>
        <a:p>
          <a:r>
            <a:rPr lang="nl-NL" sz="1100" err="1"/>
            <a:t>Compensation</a:t>
          </a:r>
          <a:r>
            <a:rPr lang="nl-NL" sz="1100"/>
            <a:t> </a:t>
          </a:r>
          <a:r>
            <a:rPr lang="nl-NL" sz="1100" err="1"/>
            <a:t>policies</a:t>
          </a:r>
          <a:endParaRPr lang="nl-NL" sz="1100"/>
        </a:p>
      </dgm:t>
    </dgm:pt>
    <dgm:pt modelId="{415ACE1D-6566-E14D-99FC-25FF481834F3}" type="parTrans" cxnId="{420B4D6B-9E61-8445-9434-69EC9795C786}">
      <dgm:prSet/>
      <dgm:spPr/>
      <dgm:t>
        <a:bodyPr/>
        <a:lstStyle/>
        <a:p>
          <a:endParaRPr lang="nl-NL"/>
        </a:p>
      </dgm:t>
    </dgm:pt>
    <dgm:pt modelId="{CB674D0C-4225-0F49-ADE2-695CB262CD1B}" type="sibTrans" cxnId="{420B4D6B-9E61-8445-9434-69EC9795C786}">
      <dgm:prSet/>
      <dgm:spPr/>
      <dgm:t>
        <a:bodyPr/>
        <a:lstStyle/>
        <a:p>
          <a:endParaRPr lang="nl-NL"/>
        </a:p>
      </dgm:t>
    </dgm:pt>
    <dgm:pt modelId="{BB35316C-0E41-1848-99CA-9581259B99A3}">
      <dgm:prSet phldrT="[Tekst]" custT="1"/>
      <dgm:spPr>
        <a:solidFill>
          <a:schemeClr val="tx2">
            <a:lumMod val="20000"/>
            <a:lumOff val="80000"/>
            <a:alpha val="90000"/>
          </a:schemeClr>
        </a:solidFill>
      </dgm:spPr>
      <dgm:t>
        <a:bodyPr/>
        <a:lstStyle/>
        <a:p>
          <a:r>
            <a:rPr lang="nl-NL" sz="1100"/>
            <a:t>Gender </a:t>
          </a:r>
          <a:r>
            <a:rPr lang="nl-NL" sz="1100" err="1"/>
            <a:t>stereotyping</a:t>
          </a:r>
          <a:endParaRPr lang="nl-NL" sz="1100"/>
        </a:p>
      </dgm:t>
    </dgm:pt>
    <dgm:pt modelId="{F848EC8A-88CA-674E-B65F-304140FF0F26}" type="parTrans" cxnId="{5DB735BF-BB00-C847-859E-45AE5CC88D57}">
      <dgm:prSet/>
      <dgm:spPr/>
      <dgm:t>
        <a:bodyPr/>
        <a:lstStyle/>
        <a:p>
          <a:endParaRPr lang="nl-NL"/>
        </a:p>
      </dgm:t>
    </dgm:pt>
    <dgm:pt modelId="{6EAEDFA1-45D5-A648-9B45-340F5FE3FAEB}" type="sibTrans" cxnId="{5DB735BF-BB00-C847-859E-45AE5CC88D57}">
      <dgm:prSet/>
      <dgm:spPr/>
      <dgm:t>
        <a:bodyPr/>
        <a:lstStyle/>
        <a:p>
          <a:endParaRPr lang="nl-NL"/>
        </a:p>
      </dgm:t>
    </dgm:pt>
    <dgm:pt modelId="{3A25658C-2534-4C18-87D4-4DDAE187829F}">
      <dgm:prSet phldrT="[Tekst]" custT="1"/>
      <dgm:spPr>
        <a:solidFill>
          <a:schemeClr val="tx2">
            <a:lumMod val="20000"/>
            <a:lumOff val="80000"/>
            <a:alpha val="90000"/>
          </a:schemeClr>
        </a:solidFill>
      </dgm:spPr>
      <dgm:t>
        <a:bodyPr/>
        <a:lstStyle/>
        <a:p>
          <a:r>
            <a:rPr lang="en-US" sz="1100"/>
            <a:t>Old boys network maintaining status quo</a:t>
          </a:r>
          <a:endParaRPr lang="nl-NL" sz="1100"/>
        </a:p>
      </dgm:t>
    </dgm:pt>
    <dgm:pt modelId="{011C2F78-7BC6-459F-A0BB-1A77B6E2EB75}" type="parTrans" cxnId="{464D6E85-BCD4-4114-B0D0-D337C11A32F8}">
      <dgm:prSet/>
      <dgm:spPr/>
      <dgm:t>
        <a:bodyPr/>
        <a:lstStyle/>
        <a:p>
          <a:endParaRPr lang="nl-NL"/>
        </a:p>
      </dgm:t>
    </dgm:pt>
    <dgm:pt modelId="{B6C253F6-79BB-400A-8EFC-0B186B7FFE63}" type="sibTrans" cxnId="{464D6E85-BCD4-4114-B0D0-D337C11A32F8}">
      <dgm:prSet/>
      <dgm:spPr/>
      <dgm:t>
        <a:bodyPr/>
        <a:lstStyle/>
        <a:p>
          <a:endParaRPr lang="nl-NL"/>
        </a:p>
      </dgm:t>
    </dgm:pt>
    <dgm:pt modelId="{44AF2021-AA45-0242-97FF-09C94F8CDC23}" type="pres">
      <dgm:prSet presAssocID="{FBBC2161-5F44-0548-8427-75D5E93E0266}" presName="Name0" presStyleCnt="0">
        <dgm:presLayoutVars>
          <dgm:dir/>
          <dgm:animLvl val="lvl"/>
          <dgm:resizeHandles val="exact"/>
        </dgm:presLayoutVars>
      </dgm:prSet>
      <dgm:spPr/>
    </dgm:pt>
    <dgm:pt modelId="{6BE9EF74-083C-394E-B614-9887CEB2D8D1}" type="pres">
      <dgm:prSet presAssocID="{A758EE22-96D6-0842-B918-80911729BAE8}" presName="linNode" presStyleCnt="0"/>
      <dgm:spPr/>
    </dgm:pt>
    <dgm:pt modelId="{083193DD-CDAA-3F43-AC0B-77AB7C9BAF9C}" type="pres">
      <dgm:prSet presAssocID="{A758EE22-96D6-0842-B918-80911729BAE8}" presName="parentText" presStyleLbl="node1" presStyleIdx="0" presStyleCnt="1" custScaleY="82583">
        <dgm:presLayoutVars>
          <dgm:chMax val="1"/>
          <dgm:bulletEnabled val="1"/>
        </dgm:presLayoutVars>
      </dgm:prSet>
      <dgm:spPr/>
    </dgm:pt>
    <dgm:pt modelId="{86A7CBD7-1D6A-7E44-AC5B-45DEE6F08C18}" type="pres">
      <dgm:prSet presAssocID="{A758EE22-96D6-0842-B918-80911729BAE8}" presName="descendantText" presStyleLbl="alignAccFollowNode1" presStyleIdx="0" presStyleCnt="1">
        <dgm:presLayoutVars>
          <dgm:bulletEnabled val="1"/>
        </dgm:presLayoutVars>
      </dgm:prSet>
      <dgm:spPr/>
    </dgm:pt>
  </dgm:ptLst>
  <dgm:cxnLst>
    <dgm:cxn modelId="{04EDBB02-1BEB-564E-A3F6-C0B4A518F8A3}" srcId="{7CDE1DD5-1184-8E45-956F-7A06B588052F}" destId="{20648455-2AA3-ED41-A153-C7E2F079B6C6}" srcOrd="1" destOrd="0" parTransId="{14F98636-1CC8-5C43-ABA4-5FA12D890F19}" sibTransId="{38DA8DA5-6BF2-2645-9FC0-1D19D18732B6}"/>
    <dgm:cxn modelId="{169AA509-3BF9-497A-95BB-5A133BA4B199}" type="presOf" srcId="{9FA2ED62-D064-D849-85E7-B2687E52901A}" destId="{86A7CBD7-1D6A-7E44-AC5B-45DEE6F08C18}" srcOrd="0" destOrd="0" presId="urn:microsoft.com/office/officeart/2005/8/layout/vList5"/>
    <dgm:cxn modelId="{2A48CA0E-3A6A-4446-A4BE-F7223618A333}" type="presOf" srcId="{BB35316C-0E41-1848-99CA-9581259B99A3}" destId="{86A7CBD7-1D6A-7E44-AC5B-45DEE6F08C18}" srcOrd="0" destOrd="6" presId="urn:microsoft.com/office/officeart/2005/8/layout/vList5"/>
    <dgm:cxn modelId="{2752FE1E-D107-A240-A744-051D21DA3908}" srcId="{9FA2ED62-D064-D849-85E7-B2687E52901A}" destId="{7CDE1DD5-1184-8E45-956F-7A06B588052F}" srcOrd="0" destOrd="0" parTransId="{09D47037-FB03-2044-A759-C312CCF95DF7}" sibTransId="{1FC4FC55-36EE-D749-86F1-A3CB2F870090}"/>
    <dgm:cxn modelId="{65AF7233-DACF-4530-AC77-2ABEEDBDDBDA}" type="presOf" srcId="{CCF7403F-A9FA-4643-B25D-9EE63BAF529B}" destId="{86A7CBD7-1D6A-7E44-AC5B-45DEE6F08C18}" srcOrd="0" destOrd="5" presId="urn:microsoft.com/office/officeart/2005/8/layout/vList5"/>
    <dgm:cxn modelId="{1C8B0F34-C071-4C2F-AB25-2307C27C73B9}" type="presOf" srcId="{FBBC2161-5F44-0548-8427-75D5E93E0266}" destId="{44AF2021-AA45-0242-97FF-09C94F8CDC23}" srcOrd="0" destOrd="0" presId="urn:microsoft.com/office/officeart/2005/8/layout/vList5"/>
    <dgm:cxn modelId="{1588A33F-57C3-444C-9ED1-D1C11381382C}" srcId="{7CDE1DD5-1184-8E45-956F-7A06B588052F}" destId="{3BD2A999-AFD5-2D4B-9683-24D82E59E77D}" srcOrd="0" destOrd="0" parTransId="{EA04640D-40DF-8043-BB68-00A5EA22D8CF}" sibTransId="{8ECBA8C2-77BA-1B40-9472-29C4912E3A1B}"/>
    <dgm:cxn modelId="{B5A97468-B4DC-1E41-A7D8-8FBF01F85BC7}" srcId="{9FA2ED62-D064-D849-85E7-B2687E52901A}" destId="{CCF7403F-A9FA-4643-B25D-9EE63BAF529B}" srcOrd="1" destOrd="0" parTransId="{7B1D1097-E6A0-DD42-9339-4D3099196AB2}" sibTransId="{096E543A-279A-5E4F-82E2-E13C035C7DC5}"/>
    <dgm:cxn modelId="{420B4D6B-9E61-8445-9434-69EC9795C786}" srcId="{7CDE1DD5-1184-8E45-956F-7A06B588052F}" destId="{599246DF-8263-F545-9F35-563BA0CAE3DA}" srcOrd="2" destOrd="0" parTransId="{415ACE1D-6566-E14D-99FC-25FF481834F3}" sibTransId="{CB674D0C-4225-0F49-ADE2-695CB262CD1B}"/>
    <dgm:cxn modelId="{CA5A4E6D-9563-9B4C-B1E2-385FB250E8F0}" srcId="{A758EE22-96D6-0842-B918-80911729BAE8}" destId="{9FA2ED62-D064-D849-85E7-B2687E52901A}" srcOrd="0" destOrd="0" parTransId="{406E9151-1384-BF40-9981-05233AE955C8}" sibTransId="{61E6D067-F241-194F-B337-EBC3EF430E87}"/>
    <dgm:cxn modelId="{AC4F1A58-8FC2-41D4-BA43-61F457AD8618}" type="presOf" srcId="{A758EE22-96D6-0842-B918-80911729BAE8}" destId="{083193DD-CDAA-3F43-AC0B-77AB7C9BAF9C}" srcOrd="0" destOrd="0" presId="urn:microsoft.com/office/officeart/2005/8/layout/vList5"/>
    <dgm:cxn modelId="{464D6E85-BCD4-4114-B0D0-D337C11A32F8}" srcId="{CCF7403F-A9FA-4643-B25D-9EE63BAF529B}" destId="{3A25658C-2534-4C18-87D4-4DDAE187829F}" srcOrd="1" destOrd="0" parTransId="{011C2F78-7BC6-459F-A0BB-1A77B6E2EB75}" sibTransId="{B6C253F6-79BB-400A-8EFC-0B186B7FFE63}"/>
    <dgm:cxn modelId="{412A06A3-DAE3-4025-AE4C-9D2CB725D116}" type="presOf" srcId="{599246DF-8263-F545-9F35-563BA0CAE3DA}" destId="{86A7CBD7-1D6A-7E44-AC5B-45DEE6F08C18}" srcOrd="0" destOrd="4" presId="urn:microsoft.com/office/officeart/2005/8/layout/vList5"/>
    <dgm:cxn modelId="{471105A8-E5BB-4BC2-B7CF-3E4DBE2EF4F3}" type="presOf" srcId="{7CDE1DD5-1184-8E45-956F-7A06B588052F}" destId="{86A7CBD7-1D6A-7E44-AC5B-45DEE6F08C18}" srcOrd="0" destOrd="1" presId="urn:microsoft.com/office/officeart/2005/8/layout/vList5"/>
    <dgm:cxn modelId="{2CB2EBB9-3E3A-4205-AC5A-978DFB471238}" type="presOf" srcId="{20648455-2AA3-ED41-A153-C7E2F079B6C6}" destId="{86A7CBD7-1D6A-7E44-AC5B-45DEE6F08C18}" srcOrd="0" destOrd="3" presId="urn:microsoft.com/office/officeart/2005/8/layout/vList5"/>
    <dgm:cxn modelId="{5DB735BF-BB00-C847-859E-45AE5CC88D57}" srcId="{CCF7403F-A9FA-4643-B25D-9EE63BAF529B}" destId="{BB35316C-0E41-1848-99CA-9581259B99A3}" srcOrd="0" destOrd="0" parTransId="{F848EC8A-88CA-674E-B65F-304140FF0F26}" sibTransId="{6EAEDFA1-45D5-A648-9B45-340F5FE3FAEB}"/>
    <dgm:cxn modelId="{59B247C7-C04C-49B5-AAC9-29D521D278D1}" type="presOf" srcId="{3A25658C-2534-4C18-87D4-4DDAE187829F}" destId="{86A7CBD7-1D6A-7E44-AC5B-45DEE6F08C18}" srcOrd="0" destOrd="7" presId="urn:microsoft.com/office/officeart/2005/8/layout/vList5"/>
    <dgm:cxn modelId="{9521F9E4-7690-406E-A168-F16483891F34}" type="presOf" srcId="{3BD2A999-AFD5-2D4B-9683-24D82E59E77D}" destId="{86A7CBD7-1D6A-7E44-AC5B-45DEE6F08C18}" srcOrd="0" destOrd="2" presId="urn:microsoft.com/office/officeart/2005/8/layout/vList5"/>
    <dgm:cxn modelId="{D98229F6-42F2-6347-9326-40121A6D8868}" srcId="{FBBC2161-5F44-0548-8427-75D5E93E0266}" destId="{A758EE22-96D6-0842-B918-80911729BAE8}" srcOrd="0" destOrd="0" parTransId="{811ACE24-8AE5-C840-AE7F-3EA869965682}" sibTransId="{C403311E-C891-9245-BD07-6246C692544E}"/>
    <dgm:cxn modelId="{A3D60E75-A9D4-4558-B85B-8AEBC570A4C6}" type="presParOf" srcId="{44AF2021-AA45-0242-97FF-09C94F8CDC23}" destId="{6BE9EF74-083C-394E-B614-9887CEB2D8D1}" srcOrd="0" destOrd="0" presId="urn:microsoft.com/office/officeart/2005/8/layout/vList5"/>
    <dgm:cxn modelId="{53C035EE-310C-4A6A-B25C-974E742AC92C}" type="presParOf" srcId="{6BE9EF74-083C-394E-B614-9887CEB2D8D1}" destId="{083193DD-CDAA-3F43-AC0B-77AB7C9BAF9C}" srcOrd="0" destOrd="0" presId="urn:microsoft.com/office/officeart/2005/8/layout/vList5"/>
    <dgm:cxn modelId="{2AA16158-F348-4C8F-A2CC-353D029CCDEB}" type="presParOf" srcId="{6BE9EF74-083C-394E-B614-9887CEB2D8D1}" destId="{86A7CBD7-1D6A-7E44-AC5B-45DEE6F08C18}"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932A18C-4193-4DC3-B15B-4D5A25874789}" type="doc">
      <dgm:prSet loTypeId="urn:microsoft.com/office/officeart/2005/8/layout/gear1" loCatId="cycle" qsTypeId="urn:microsoft.com/office/officeart/2005/8/quickstyle/simple1" qsCatId="simple" csTypeId="urn:microsoft.com/office/officeart/2005/8/colors/accent1_2" csCatId="accent1" phldr="1"/>
      <dgm:spPr/>
    </dgm:pt>
    <dgm:pt modelId="{48BA4969-EEFA-4EF9-9F40-6A026A341799}">
      <dgm:prSet phldrT="[Text]"/>
      <dgm:spPr/>
      <dgm:t>
        <a:bodyPr/>
        <a:lstStyle/>
        <a:p>
          <a:r>
            <a:rPr lang="en-GB">
              <a:ln>
                <a:noFill/>
              </a:ln>
            </a:rPr>
            <a:t>Individual</a:t>
          </a:r>
          <a:endParaRPr lang="nl-NL">
            <a:ln>
              <a:noFill/>
            </a:ln>
          </a:endParaRPr>
        </a:p>
      </dgm:t>
    </dgm:pt>
    <dgm:pt modelId="{8EA034E1-7460-4A2B-BB61-6939D012C0A2}" type="parTrans" cxnId="{C4A35B18-B345-47DC-82C5-9431E894BCDF}">
      <dgm:prSet/>
      <dgm:spPr/>
      <dgm:t>
        <a:bodyPr/>
        <a:lstStyle/>
        <a:p>
          <a:endParaRPr lang="nl-NL">
            <a:ln>
              <a:noFill/>
            </a:ln>
          </a:endParaRPr>
        </a:p>
      </dgm:t>
    </dgm:pt>
    <dgm:pt modelId="{54B8C0F4-7BAA-4C8C-A9A0-FAB563FA1E49}" type="sibTrans" cxnId="{C4A35B18-B345-47DC-82C5-9431E894BCDF}">
      <dgm:prSet/>
      <dgm:spPr/>
      <dgm:t>
        <a:bodyPr/>
        <a:lstStyle/>
        <a:p>
          <a:endParaRPr lang="nl-NL">
            <a:ln>
              <a:noFill/>
            </a:ln>
          </a:endParaRPr>
        </a:p>
      </dgm:t>
    </dgm:pt>
    <dgm:pt modelId="{5F859853-5876-435A-A576-4271B61A046E}">
      <dgm:prSet phldrT="[Text]" custT="1"/>
      <dgm:spPr/>
      <dgm:t>
        <a:bodyPr/>
        <a:lstStyle/>
        <a:p>
          <a:r>
            <a:rPr lang="en-GB" sz="1400" b="1" err="1">
              <a:ln>
                <a:noFill/>
              </a:ln>
            </a:rPr>
            <a:t>Organi-sation</a:t>
          </a:r>
          <a:endParaRPr lang="nl-NL" sz="1400" b="1">
            <a:ln>
              <a:noFill/>
            </a:ln>
          </a:endParaRPr>
        </a:p>
      </dgm:t>
    </dgm:pt>
    <dgm:pt modelId="{C164591D-07D0-40D9-816B-01BE6C7B67B6}" type="parTrans" cxnId="{F3B62622-7720-4D40-ABB0-1C75BA55A05C}">
      <dgm:prSet/>
      <dgm:spPr/>
      <dgm:t>
        <a:bodyPr/>
        <a:lstStyle/>
        <a:p>
          <a:endParaRPr lang="nl-NL">
            <a:ln>
              <a:noFill/>
            </a:ln>
          </a:endParaRPr>
        </a:p>
      </dgm:t>
    </dgm:pt>
    <dgm:pt modelId="{9CF2D03F-E851-4117-8CD8-2916F20A20C5}" type="sibTrans" cxnId="{F3B62622-7720-4D40-ABB0-1C75BA55A05C}">
      <dgm:prSet/>
      <dgm:spPr/>
      <dgm:t>
        <a:bodyPr/>
        <a:lstStyle/>
        <a:p>
          <a:endParaRPr lang="nl-NL">
            <a:ln>
              <a:noFill/>
            </a:ln>
          </a:endParaRPr>
        </a:p>
      </dgm:t>
    </dgm:pt>
    <dgm:pt modelId="{EC442013-534D-4AF3-BC73-877BD3E55318}">
      <dgm:prSet phldrT="[Text]" custT="1"/>
      <dgm:spPr/>
      <dgm:t>
        <a:bodyPr/>
        <a:lstStyle/>
        <a:p>
          <a:r>
            <a:rPr lang="en-GB" sz="1400" b="1">
              <a:ln>
                <a:noFill/>
              </a:ln>
            </a:rPr>
            <a:t>Society</a:t>
          </a:r>
          <a:endParaRPr lang="nl-NL" sz="1400" b="1">
            <a:ln>
              <a:noFill/>
            </a:ln>
          </a:endParaRPr>
        </a:p>
      </dgm:t>
    </dgm:pt>
    <dgm:pt modelId="{11F4F229-9167-4B55-B20B-9C3CA42C274C}" type="parTrans" cxnId="{349C5988-181D-406F-A79F-CEDB259CD50F}">
      <dgm:prSet/>
      <dgm:spPr/>
      <dgm:t>
        <a:bodyPr/>
        <a:lstStyle/>
        <a:p>
          <a:endParaRPr lang="nl-NL">
            <a:ln>
              <a:noFill/>
            </a:ln>
          </a:endParaRPr>
        </a:p>
      </dgm:t>
    </dgm:pt>
    <dgm:pt modelId="{F09A7108-CE77-43E8-8E7E-834CB41C9C0A}" type="sibTrans" cxnId="{349C5988-181D-406F-A79F-CEDB259CD50F}">
      <dgm:prSet/>
      <dgm:spPr/>
      <dgm:t>
        <a:bodyPr/>
        <a:lstStyle/>
        <a:p>
          <a:endParaRPr lang="nl-NL">
            <a:ln>
              <a:noFill/>
            </a:ln>
          </a:endParaRPr>
        </a:p>
      </dgm:t>
    </dgm:pt>
    <dgm:pt modelId="{62C16971-0DAB-4D09-B263-0252983FA356}" type="pres">
      <dgm:prSet presAssocID="{5932A18C-4193-4DC3-B15B-4D5A25874789}" presName="composite" presStyleCnt="0">
        <dgm:presLayoutVars>
          <dgm:chMax val="3"/>
          <dgm:animLvl val="lvl"/>
          <dgm:resizeHandles val="exact"/>
        </dgm:presLayoutVars>
      </dgm:prSet>
      <dgm:spPr/>
    </dgm:pt>
    <dgm:pt modelId="{2DC06920-335E-4E9A-BAD3-7948312EE35A}" type="pres">
      <dgm:prSet presAssocID="{48BA4969-EEFA-4EF9-9F40-6A026A341799}" presName="gear1" presStyleLbl="node1" presStyleIdx="0" presStyleCnt="3">
        <dgm:presLayoutVars>
          <dgm:chMax val="1"/>
          <dgm:bulletEnabled val="1"/>
        </dgm:presLayoutVars>
      </dgm:prSet>
      <dgm:spPr/>
    </dgm:pt>
    <dgm:pt modelId="{BC755EA7-2B57-4092-92C2-FB628480C6E4}" type="pres">
      <dgm:prSet presAssocID="{48BA4969-EEFA-4EF9-9F40-6A026A341799}" presName="gear1srcNode" presStyleLbl="node1" presStyleIdx="0" presStyleCnt="3"/>
      <dgm:spPr/>
    </dgm:pt>
    <dgm:pt modelId="{1058B2AA-EC5D-41C8-92EA-7804FD1788CF}" type="pres">
      <dgm:prSet presAssocID="{48BA4969-EEFA-4EF9-9F40-6A026A341799}" presName="gear1dstNode" presStyleLbl="node1" presStyleIdx="0" presStyleCnt="3"/>
      <dgm:spPr/>
    </dgm:pt>
    <dgm:pt modelId="{77D25026-6495-45EC-BDCE-5C62842B8F84}" type="pres">
      <dgm:prSet presAssocID="{5F859853-5876-435A-A576-4271B61A046E}" presName="gear2" presStyleLbl="node1" presStyleIdx="1" presStyleCnt="3">
        <dgm:presLayoutVars>
          <dgm:chMax val="1"/>
          <dgm:bulletEnabled val="1"/>
        </dgm:presLayoutVars>
      </dgm:prSet>
      <dgm:spPr/>
    </dgm:pt>
    <dgm:pt modelId="{57D87CFA-324D-424C-A4D5-B24F6B27D66B}" type="pres">
      <dgm:prSet presAssocID="{5F859853-5876-435A-A576-4271B61A046E}" presName="gear2srcNode" presStyleLbl="node1" presStyleIdx="1" presStyleCnt="3"/>
      <dgm:spPr/>
    </dgm:pt>
    <dgm:pt modelId="{A07C690C-92D2-46DC-8A71-C6D3E7B15BFA}" type="pres">
      <dgm:prSet presAssocID="{5F859853-5876-435A-A576-4271B61A046E}" presName="gear2dstNode" presStyleLbl="node1" presStyleIdx="1" presStyleCnt="3"/>
      <dgm:spPr/>
    </dgm:pt>
    <dgm:pt modelId="{3B3D0CBF-0A24-432B-BD6C-FFF4C206BD32}" type="pres">
      <dgm:prSet presAssocID="{EC442013-534D-4AF3-BC73-877BD3E55318}" presName="gear3" presStyleLbl="node1" presStyleIdx="2" presStyleCnt="3"/>
      <dgm:spPr/>
    </dgm:pt>
    <dgm:pt modelId="{2EAD1FEF-FD42-4171-86A0-9275AC55D661}" type="pres">
      <dgm:prSet presAssocID="{EC442013-534D-4AF3-BC73-877BD3E55318}" presName="gear3tx" presStyleLbl="node1" presStyleIdx="2" presStyleCnt="3">
        <dgm:presLayoutVars>
          <dgm:chMax val="1"/>
          <dgm:bulletEnabled val="1"/>
        </dgm:presLayoutVars>
      </dgm:prSet>
      <dgm:spPr/>
    </dgm:pt>
    <dgm:pt modelId="{52D77676-87C1-4B59-821C-81312270B59F}" type="pres">
      <dgm:prSet presAssocID="{EC442013-534D-4AF3-BC73-877BD3E55318}" presName="gear3srcNode" presStyleLbl="node1" presStyleIdx="2" presStyleCnt="3"/>
      <dgm:spPr/>
    </dgm:pt>
    <dgm:pt modelId="{70AB851E-3916-4DE9-8747-AD31B5F95BDB}" type="pres">
      <dgm:prSet presAssocID="{EC442013-534D-4AF3-BC73-877BD3E55318}" presName="gear3dstNode" presStyleLbl="node1" presStyleIdx="2" presStyleCnt="3"/>
      <dgm:spPr/>
    </dgm:pt>
    <dgm:pt modelId="{F8D6F5B4-B07B-406A-8B93-3D31D854DE63}" type="pres">
      <dgm:prSet presAssocID="{54B8C0F4-7BAA-4C8C-A9A0-FAB563FA1E49}" presName="connector1" presStyleLbl="sibTrans2D1" presStyleIdx="0" presStyleCnt="3"/>
      <dgm:spPr/>
    </dgm:pt>
    <dgm:pt modelId="{45A0C0DD-B7A3-4CBD-AE80-796264B22FBA}" type="pres">
      <dgm:prSet presAssocID="{9CF2D03F-E851-4117-8CD8-2916F20A20C5}" presName="connector2" presStyleLbl="sibTrans2D1" presStyleIdx="1" presStyleCnt="3"/>
      <dgm:spPr/>
    </dgm:pt>
    <dgm:pt modelId="{A2AEFA5D-172A-4877-AC87-9102FA43A230}" type="pres">
      <dgm:prSet presAssocID="{F09A7108-CE77-43E8-8E7E-834CB41C9C0A}" presName="connector3" presStyleLbl="sibTrans2D1" presStyleIdx="2" presStyleCnt="3"/>
      <dgm:spPr/>
    </dgm:pt>
  </dgm:ptLst>
  <dgm:cxnLst>
    <dgm:cxn modelId="{08AB3706-7016-A94A-A255-59D7BBE9CC1E}" type="presOf" srcId="{48BA4969-EEFA-4EF9-9F40-6A026A341799}" destId="{2DC06920-335E-4E9A-BAD3-7948312EE35A}" srcOrd="0" destOrd="0" presId="urn:microsoft.com/office/officeart/2005/8/layout/gear1"/>
    <dgm:cxn modelId="{C4A35B18-B345-47DC-82C5-9431E894BCDF}" srcId="{5932A18C-4193-4DC3-B15B-4D5A25874789}" destId="{48BA4969-EEFA-4EF9-9F40-6A026A341799}" srcOrd="0" destOrd="0" parTransId="{8EA034E1-7460-4A2B-BB61-6939D012C0A2}" sibTransId="{54B8C0F4-7BAA-4C8C-A9A0-FAB563FA1E49}"/>
    <dgm:cxn modelId="{F3B62622-7720-4D40-ABB0-1C75BA55A05C}" srcId="{5932A18C-4193-4DC3-B15B-4D5A25874789}" destId="{5F859853-5876-435A-A576-4271B61A046E}" srcOrd="1" destOrd="0" parTransId="{C164591D-07D0-40D9-816B-01BE6C7B67B6}" sibTransId="{9CF2D03F-E851-4117-8CD8-2916F20A20C5}"/>
    <dgm:cxn modelId="{7CB22A22-0EA8-F141-9BAB-C9FD0D35CF30}" type="presOf" srcId="{EC442013-534D-4AF3-BC73-877BD3E55318}" destId="{52D77676-87C1-4B59-821C-81312270B59F}" srcOrd="2" destOrd="0" presId="urn:microsoft.com/office/officeart/2005/8/layout/gear1"/>
    <dgm:cxn modelId="{00FD0224-2FA8-F748-96C0-E00668669D5F}" type="presOf" srcId="{48BA4969-EEFA-4EF9-9F40-6A026A341799}" destId="{BC755EA7-2B57-4092-92C2-FB628480C6E4}" srcOrd="1" destOrd="0" presId="urn:microsoft.com/office/officeart/2005/8/layout/gear1"/>
    <dgm:cxn modelId="{D05CD069-66CF-724C-B57F-42C77BADC344}" type="presOf" srcId="{EC442013-534D-4AF3-BC73-877BD3E55318}" destId="{2EAD1FEF-FD42-4171-86A0-9275AC55D661}" srcOrd="1" destOrd="0" presId="urn:microsoft.com/office/officeart/2005/8/layout/gear1"/>
    <dgm:cxn modelId="{6F527781-6766-3948-B6B6-6E21D6DF7D90}" type="presOf" srcId="{5932A18C-4193-4DC3-B15B-4D5A25874789}" destId="{62C16971-0DAB-4D09-B263-0252983FA356}" srcOrd="0" destOrd="0" presId="urn:microsoft.com/office/officeart/2005/8/layout/gear1"/>
    <dgm:cxn modelId="{FF5F2188-7EF5-9B4B-9059-C9439C3CD008}" type="presOf" srcId="{5F859853-5876-435A-A576-4271B61A046E}" destId="{77D25026-6495-45EC-BDCE-5C62842B8F84}" srcOrd="0" destOrd="0" presId="urn:microsoft.com/office/officeart/2005/8/layout/gear1"/>
    <dgm:cxn modelId="{349C5988-181D-406F-A79F-CEDB259CD50F}" srcId="{5932A18C-4193-4DC3-B15B-4D5A25874789}" destId="{EC442013-534D-4AF3-BC73-877BD3E55318}" srcOrd="2" destOrd="0" parTransId="{11F4F229-9167-4B55-B20B-9C3CA42C274C}" sibTransId="{F09A7108-CE77-43E8-8E7E-834CB41C9C0A}"/>
    <dgm:cxn modelId="{150C8697-3B91-334D-AF1D-C89F781B8A5B}" type="presOf" srcId="{9CF2D03F-E851-4117-8CD8-2916F20A20C5}" destId="{45A0C0DD-B7A3-4CBD-AE80-796264B22FBA}" srcOrd="0" destOrd="0" presId="urn:microsoft.com/office/officeart/2005/8/layout/gear1"/>
    <dgm:cxn modelId="{21D0C99E-94E2-EA4C-B16E-E29010604E7F}" type="presOf" srcId="{EC442013-534D-4AF3-BC73-877BD3E55318}" destId="{3B3D0CBF-0A24-432B-BD6C-FFF4C206BD32}" srcOrd="0" destOrd="0" presId="urn:microsoft.com/office/officeart/2005/8/layout/gear1"/>
    <dgm:cxn modelId="{B0AE59B0-CAE5-7244-BE64-A078F57EF789}" type="presOf" srcId="{54B8C0F4-7BAA-4C8C-A9A0-FAB563FA1E49}" destId="{F8D6F5B4-B07B-406A-8B93-3D31D854DE63}" srcOrd="0" destOrd="0" presId="urn:microsoft.com/office/officeart/2005/8/layout/gear1"/>
    <dgm:cxn modelId="{C4FA9ABE-9FAF-5B4B-BDCB-9B20D6F4BF73}" type="presOf" srcId="{5F859853-5876-435A-A576-4271B61A046E}" destId="{A07C690C-92D2-46DC-8A71-C6D3E7B15BFA}" srcOrd="2" destOrd="0" presId="urn:microsoft.com/office/officeart/2005/8/layout/gear1"/>
    <dgm:cxn modelId="{AAAF26C0-F683-714E-AEF9-CAFE56515A65}" type="presOf" srcId="{48BA4969-EEFA-4EF9-9F40-6A026A341799}" destId="{1058B2AA-EC5D-41C8-92EA-7804FD1788CF}" srcOrd="2" destOrd="0" presId="urn:microsoft.com/office/officeart/2005/8/layout/gear1"/>
    <dgm:cxn modelId="{31D0DADE-7362-5D4A-B797-219F5B31E2A0}" type="presOf" srcId="{F09A7108-CE77-43E8-8E7E-834CB41C9C0A}" destId="{A2AEFA5D-172A-4877-AC87-9102FA43A230}" srcOrd="0" destOrd="0" presId="urn:microsoft.com/office/officeart/2005/8/layout/gear1"/>
    <dgm:cxn modelId="{3BB4ADE3-BEBC-2C47-87AF-E5164852A3B7}" type="presOf" srcId="{5F859853-5876-435A-A576-4271B61A046E}" destId="{57D87CFA-324D-424C-A4D5-B24F6B27D66B}" srcOrd="1" destOrd="0" presId="urn:microsoft.com/office/officeart/2005/8/layout/gear1"/>
    <dgm:cxn modelId="{1134B8E5-ECE5-6646-83FC-ED6F9279CFF9}" type="presOf" srcId="{EC442013-534D-4AF3-BC73-877BD3E55318}" destId="{70AB851E-3916-4DE9-8747-AD31B5F95BDB}" srcOrd="3" destOrd="0" presId="urn:microsoft.com/office/officeart/2005/8/layout/gear1"/>
    <dgm:cxn modelId="{19E071E1-0335-2E44-A73B-CF7D423C5F95}" type="presParOf" srcId="{62C16971-0DAB-4D09-B263-0252983FA356}" destId="{2DC06920-335E-4E9A-BAD3-7948312EE35A}" srcOrd="0" destOrd="0" presId="urn:microsoft.com/office/officeart/2005/8/layout/gear1"/>
    <dgm:cxn modelId="{EE78CEA7-A3E5-7D43-9550-B6B02EDEB7B5}" type="presParOf" srcId="{62C16971-0DAB-4D09-B263-0252983FA356}" destId="{BC755EA7-2B57-4092-92C2-FB628480C6E4}" srcOrd="1" destOrd="0" presId="urn:microsoft.com/office/officeart/2005/8/layout/gear1"/>
    <dgm:cxn modelId="{8CDB3FBD-B040-0240-80C7-A29BBA783D12}" type="presParOf" srcId="{62C16971-0DAB-4D09-B263-0252983FA356}" destId="{1058B2AA-EC5D-41C8-92EA-7804FD1788CF}" srcOrd="2" destOrd="0" presId="urn:microsoft.com/office/officeart/2005/8/layout/gear1"/>
    <dgm:cxn modelId="{AA907737-8383-504C-AD93-DFABA519B4CE}" type="presParOf" srcId="{62C16971-0DAB-4D09-B263-0252983FA356}" destId="{77D25026-6495-45EC-BDCE-5C62842B8F84}" srcOrd="3" destOrd="0" presId="urn:microsoft.com/office/officeart/2005/8/layout/gear1"/>
    <dgm:cxn modelId="{7A19EAF4-A435-8F46-9BC9-1E38F28A0F57}" type="presParOf" srcId="{62C16971-0DAB-4D09-B263-0252983FA356}" destId="{57D87CFA-324D-424C-A4D5-B24F6B27D66B}" srcOrd="4" destOrd="0" presId="urn:microsoft.com/office/officeart/2005/8/layout/gear1"/>
    <dgm:cxn modelId="{56B786A7-D5BB-C04A-AAB7-BC6448F45EE1}" type="presParOf" srcId="{62C16971-0DAB-4D09-B263-0252983FA356}" destId="{A07C690C-92D2-46DC-8A71-C6D3E7B15BFA}" srcOrd="5" destOrd="0" presId="urn:microsoft.com/office/officeart/2005/8/layout/gear1"/>
    <dgm:cxn modelId="{1CDA5CA2-2E3A-A445-9BB3-5D37B0D73CA5}" type="presParOf" srcId="{62C16971-0DAB-4D09-B263-0252983FA356}" destId="{3B3D0CBF-0A24-432B-BD6C-FFF4C206BD32}" srcOrd="6" destOrd="0" presId="urn:microsoft.com/office/officeart/2005/8/layout/gear1"/>
    <dgm:cxn modelId="{020F1964-BB0E-A349-BF4C-CC331FFE93CA}" type="presParOf" srcId="{62C16971-0DAB-4D09-B263-0252983FA356}" destId="{2EAD1FEF-FD42-4171-86A0-9275AC55D661}" srcOrd="7" destOrd="0" presId="urn:microsoft.com/office/officeart/2005/8/layout/gear1"/>
    <dgm:cxn modelId="{1B2C7CDE-BF58-C845-B878-7FA6975F7782}" type="presParOf" srcId="{62C16971-0DAB-4D09-B263-0252983FA356}" destId="{52D77676-87C1-4B59-821C-81312270B59F}" srcOrd="8" destOrd="0" presId="urn:microsoft.com/office/officeart/2005/8/layout/gear1"/>
    <dgm:cxn modelId="{529B27FF-6F07-0D45-9F6B-14B8C729A10B}" type="presParOf" srcId="{62C16971-0DAB-4D09-B263-0252983FA356}" destId="{70AB851E-3916-4DE9-8747-AD31B5F95BDB}" srcOrd="9" destOrd="0" presId="urn:microsoft.com/office/officeart/2005/8/layout/gear1"/>
    <dgm:cxn modelId="{DCC97767-9B30-334E-A767-67CA759B89A5}" type="presParOf" srcId="{62C16971-0DAB-4D09-B263-0252983FA356}" destId="{F8D6F5B4-B07B-406A-8B93-3D31D854DE63}" srcOrd="10" destOrd="0" presId="urn:microsoft.com/office/officeart/2005/8/layout/gear1"/>
    <dgm:cxn modelId="{E32A1BBA-B72F-5943-94E4-0E74D1E0D207}" type="presParOf" srcId="{62C16971-0DAB-4D09-B263-0252983FA356}" destId="{45A0C0DD-B7A3-4CBD-AE80-796264B22FBA}" srcOrd="11" destOrd="0" presId="urn:microsoft.com/office/officeart/2005/8/layout/gear1"/>
    <dgm:cxn modelId="{4C5F6B1B-62B1-0F41-A002-414387D8EC3C}" type="presParOf" srcId="{62C16971-0DAB-4D09-B263-0252983FA356}" destId="{A2AEFA5D-172A-4877-AC87-9102FA43A230}" srcOrd="12" destOrd="0" presId="urn:microsoft.com/office/officeart/2005/8/layout/gear1"/>
  </dgm:cxnLst>
  <dgm:bg>
    <a:noFill/>
  </dgm:bg>
  <dgm:whole>
    <a:ln w="19050">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6BF3CD7-F9AE-4C86-8D47-6BA867309D32}"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nl-NL"/>
        </a:p>
      </dgm:t>
    </dgm:pt>
    <dgm:pt modelId="{BB167231-90D3-49D4-A11C-9E1D978460E8}">
      <dgm:prSet phldrT="[Text]"/>
      <dgm:spPr>
        <a:solidFill>
          <a:schemeClr val="bg1">
            <a:lumMod val="75000"/>
          </a:schemeClr>
        </a:solidFill>
      </dgm:spPr>
      <dgm:t>
        <a:bodyPr/>
        <a:lstStyle/>
        <a:p>
          <a:r>
            <a:rPr lang="en-GB" sz="1600"/>
            <a:t>Society </a:t>
          </a:r>
          <a:endParaRPr lang="nl-NL" sz="1600"/>
        </a:p>
      </dgm:t>
    </dgm:pt>
    <dgm:pt modelId="{8742F49B-3903-4942-A29A-B3906277255F}" type="parTrans" cxnId="{5BAB275E-0D2A-4A45-91A9-6031DF7D8028}">
      <dgm:prSet/>
      <dgm:spPr/>
      <dgm:t>
        <a:bodyPr/>
        <a:lstStyle/>
        <a:p>
          <a:endParaRPr lang="nl-NL"/>
        </a:p>
      </dgm:t>
    </dgm:pt>
    <dgm:pt modelId="{2B4E9B0B-131D-4123-A328-24BE528C9461}" type="sibTrans" cxnId="{5BAB275E-0D2A-4A45-91A9-6031DF7D8028}">
      <dgm:prSet/>
      <dgm:spPr/>
      <dgm:t>
        <a:bodyPr/>
        <a:lstStyle/>
        <a:p>
          <a:endParaRPr lang="nl-NL"/>
        </a:p>
      </dgm:t>
    </dgm:pt>
    <dgm:pt modelId="{40FB71C8-8E34-42AB-A6F1-934D6500DC7C}">
      <dgm:prSet phldrT="[Text]" custT="1"/>
      <dgm:spPr>
        <a:solidFill>
          <a:schemeClr val="bg1">
            <a:lumMod val="75000"/>
          </a:schemeClr>
        </a:solidFill>
      </dgm:spPr>
      <dgm:t>
        <a:bodyPr/>
        <a:lstStyle/>
        <a:p>
          <a:r>
            <a:rPr lang="en-GB" sz="1400"/>
            <a:t>Role expectations and stereotypes</a:t>
          </a:r>
          <a:endParaRPr lang="nl-NL" sz="1400"/>
        </a:p>
      </dgm:t>
    </dgm:pt>
    <dgm:pt modelId="{97A06296-A6C9-4E7A-9A82-F00D0D3053D5}" type="parTrans" cxnId="{0BA53737-1422-4BF5-86FD-CE6A1E0C05C0}">
      <dgm:prSet/>
      <dgm:spPr/>
      <dgm:t>
        <a:bodyPr/>
        <a:lstStyle/>
        <a:p>
          <a:endParaRPr lang="nl-NL"/>
        </a:p>
      </dgm:t>
    </dgm:pt>
    <dgm:pt modelId="{005E5A30-573B-4F4C-8A2F-C6C4F1E77086}" type="sibTrans" cxnId="{0BA53737-1422-4BF5-86FD-CE6A1E0C05C0}">
      <dgm:prSet/>
      <dgm:spPr/>
      <dgm:t>
        <a:bodyPr/>
        <a:lstStyle/>
        <a:p>
          <a:endParaRPr lang="nl-NL"/>
        </a:p>
      </dgm:t>
    </dgm:pt>
    <dgm:pt modelId="{C9177EB3-0EFE-4949-954D-4654E3B81E2E}">
      <dgm:prSet phldrT="[Text]" custT="1"/>
      <dgm:spPr>
        <a:solidFill>
          <a:schemeClr val="bg1">
            <a:lumMod val="75000"/>
          </a:schemeClr>
        </a:solidFill>
      </dgm:spPr>
      <dgm:t>
        <a:bodyPr/>
        <a:lstStyle/>
        <a:p>
          <a:r>
            <a:rPr lang="en-GB" sz="1400"/>
            <a:t>Legislation and policies </a:t>
          </a:r>
          <a:endParaRPr lang="nl-NL" sz="1400"/>
        </a:p>
      </dgm:t>
    </dgm:pt>
    <dgm:pt modelId="{28A37D6B-8207-4067-8B77-024650353BAB}" type="parTrans" cxnId="{B07B45C3-6E9E-4E9C-BF41-FBEB4D66374C}">
      <dgm:prSet/>
      <dgm:spPr/>
      <dgm:t>
        <a:bodyPr/>
        <a:lstStyle/>
        <a:p>
          <a:endParaRPr lang="nl-NL"/>
        </a:p>
      </dgm:t>
    </dgm:pt>
    <dgm:pt modelId="{70C2B5A8-AB79-4E3E-8428-93CA4DAAC2BA}" type="sibTrans" cxnId="{B07B45C3-6E9E-4E9C-BF41-FBEB4D66374C}">
      <dgm:prSet/>
      <dgm:spPr/>
      <dgm:t>
        <a:bodyPr/>
        <a:lstStyle/>
        <a:p>
          <a:endParaRPr lang="nl-NL"/>
        </a:p>
      </dgm:t>
    </dgm:pt>
    <dgm:pt modelId="{0360BAA6-D8A4-461B-9C6D-31D6620BD30B}">
      <dgm:prSet phldrT="[Text]"/>
      <dgm:spPr>
        <a:solidFill>
          <a:schemeClr val="bg1">
            <a:lumMod val="65000"/>
          </a:schemeClr>
        </a:solidFill>
      </dgm:spPr>
      <dgm:t>
        <a:bodyPr/>
        <a:lstStyle/>
        <a:p>
          <a:r>
            <a:rPr lang="en-GB"/>
            <a:t>Organisation </a:t>
          </a:r>
          <a:endParaRPr lang="nl-NL"/>
        </a:p>
      </dgm:t>
    </dgm:pt>
    <dgm:pt modelId="{723CCFF2-A115-451A-9579-95472B0AD15C}" type="parTrans" cxnId="{F56617F1-359E-4C54-9054-6836AE22AC19}">
      <dgm:prSet/>
      <dgm:spPr/>
      <dgm:t>
        <a:bodyPr/>
        <a:lstStyle/>
        <a:p>
          <a:endParaRPr lang="nl-NL"/>
        </a:p>
      </dgm:t>
    </dgm:pt>
    <dgm:pt modelId="{387320BC-96FD-43A0-AEE1-6917A39B69B3}" type="sibTrans" cxnId="{F56617F1-359E-4C54-9054-6836AE22AC19}">
      <dgm:prSet/>
      <dgm:spPr/>
      <dgm:t>
        <a:bodyPr/>
        <a:lstStyle/>
        <a:p>
          <a:endParaRPr lang="nl-NL"/>
        </a:p>
      </dgm:t>
    </dgm:pt>
    <dgm:pt modelId="{6CA54A1B-4458-4735-A8C4-26012F6707B5}">
      <dgm:prSet phldrT="[Text]"/>
      <dgm:spPr>
        <a:solidFill>
          <a:schemeClr val="bg1">
            <a:lumMod val="50000"/>
          </a:schemeClr>
        </a:solidFill>
      </dgm:spPr>
      <dgm:t>
        <a:bodyPr/>
        <a:lstStyle/>
        <a:p>
          <a:r>
            <a:rPr lang="en-GB"/>
            <a:t>Individual </a:t>
          </a:r>
          <a:endParaRPr lang="nl-NL"/>
        </a:p>
      </dgm:t>
    </dgm:pt>
    <dgm:pt modelId="{61B449AA-EE3D-41D6-B657-DF3FC6562281}" type="parTrans" cxnId="{C2FE0D4B-5803-451E-A784-DB5638ABF0EA}">
      <dgm:prSet/>
      <dgm:spPr/>
      <dgm:t>
        <a:bodyPr/>
        <a:lstStyle/>
        <a:p>
          <a:endParaRPr lang="nl-NL"/>
        </a:p>
      </dgm:t>
    </dgm:pt>
    <dgm:pt modelId="{C8F34702-55A6-4FF6-AE51-255C7E673558}" type="sibTrans" cxnId="{C2FE0D4B-5803-451E-A784-DB5638ABF0EA}">
      <dgm:prSet/>
      <dgm:spPr/>
      <dgm:t>
        <a:bodyPr/>
        <a:lstStyle/>
        <a:p>
          <a:endParaRPr lang="nl-NL"/>
        </a:p>
      </dgm:t>
    </dgm:pt>
    <dgm:pt modelId="{D1F0076B-8358-4E91-82BA-0233A6AE274E}">
      <dgm:prSet phldrT="[Text]"/>
      <dgm:spPr>
        <a:solidFill>
          <a:schemeClr val="bg1">
            <a:lumMod val="50000"/>
          </a:schemeClr>
        </a:solidFill>
      </dgm:spPr>
      <dgm:t>
        <a:bodyPr/>
        <a:lstStyle/>
        <a:p>
          <a:r>
            <a:rPr lang="en-GB" noProof="0"/>
            <a:t>Lower self-confidence and ambition </a:t>
          </a:r>
        </a:p>
      </dgm:t>
    </dgm:pt>
    <dgm:pt modelId="{55C78925-1D01-4DA6-98DC-AC9190BF7D6D}" type="parTrans" cxnId="{7E073D4B-DA53-4AAD-BB23-A985FB96DEE2}">
      <dgm:prSet/>
      <dgm:spPr/>
      <dgm:t>
        <a:bodyPr/>
        <a:lstStyle/>
        <a:p>
          <a:endParaRPr lang="nl-NL"/>
        </a:p>
      </dgm:t>
    </dgm:pt>
    <dgm:pt modelId="{2934F14A-2487-461E-947D-116F0D23EA77}" type="sibTrans" cxnId="{7E073D4B-DA53-4AAD-BB23-A985FB96DEE2}">
      <dgm:prSet/>
      <dgm:spPr/>
      <dgm:t>
        <a:bodyPr/>
        <a:lstStyle/>
        <a:p>
          <a:endParaRPr lang="nl-NL"/>
        </a:p>
      </dgm:t>
    </dgm:pt>
    <dgm:pt modelId="{9A1C9474-24F3-4A88-BE5B-2892CF59931E}">
      <dgm:prSet phldrT="[Text]" custT="1"/>
      <dgm:spPr>
        <a:solidFill>
          <a:schemeClr val="bg1">
            <a:lumMod val="75000"/>
          </a:schemeClr>
        </a:solidFill>
      </dgm:spPr>
      <dgm:t>
        <a:bodyPr/>
        <a:lstStyle/>
        <a:p>
          <a:r>
            <a:rPr lang="en-GB" sz="1400" dirty="0"/>
            <a:t>Inadequate support infrastructure</a:t>
          </a:r>
          <a:endParaRPr lang="nl-NL" sz="1400" dirty="0"/>
        </a:p>
      </dgm:t>
    </dgm:pt>
    <dgm:pt modelId="{41CA7AEC-3B3B-4E14-8864-B403B5516E72}" type="parTrans" cxnId="{3133E52C-4BD1-4366-9013-9C3E92BDACA6}">
      <dgm:prSet/>
      <dgm:spPr/>
      <dgm:t>
        <a:bodyPr/>
        <a:lstStyle/>
        <a:p>
          <a:endParaRPr lang="nl-NL"/>
        </a:p>
      </dgm:t>
    </dgm:pt>
    <dgm:pt modelId="{F8FB2ACD-0B1E-4112-90F3-9A936AC53E6C}" type="sibTrans" cxnId="{3133E52C-4BD1-4366-9013-9C3E92BDACA6}">
      <dgm:prSet/>
      <dgm:spPr/>
      <dgm:t>
        <a:bodyPr/>
        <a:lstStyle/>
        <a:p>
          <a:endParaRPr lang="nl-NL"/>
        </a:p>
      </dgm:t>
    </dgm:pt>
    <dgm:pt modelId="{AA2422B4-D14C-4CB0-9DB5-6A0A37FB37D5}">
      <dgm:prSet phldrT="[Text]"/>
      <dgm:spPr>
        <a:solidFill>
          <a:schemeClr val="bg1">
            <a:lumMod val="65000"/>
          </a:schemeClr>
        </a:solidFill>
      </dgm:spPr>
      <dgm:t>
        <a:bodyPr/>
        <a:lstStyle/>
        <a:p>
          <a:r>
            <a:rPr lang="en-GB" dirty="0"/>
            <a:t>Non-inclusive, masculine culture  </a:t>
          </a:r>
          <a:endParaRPr lang="nl-NL" dirty="0"/>
        </a:p>
      </dgm:t>
    </dgm:pt>
    <dgm:pt modelId="{CA5F43C8-5C95-4506-AFB8-906FC67E43ED}" type="parTrans" cxnId="{F10DB448-294A-490C-AE85-A471D182BE99}">
      <dgm:prSet/>
      <dgm:spPr/>
      <dgm:t>
        <a:bodyPr/>
        <a:lstStyle/>
        <a:p>
          <a:endParaRPr lang="nl-NL"/>
        </a:p>
      </dgm:t>
    </dgm:pt>
    <dgm:pt modelId="{EECCD0DE-B892-4C75-9387-A53256966C73}" type="sibTrans" cxnId="{F10DB448-294A-490C-AE85-A471D182BE99}">
      <dgm:prSet/>
      <dgm:spPr/>
      <dgm:t>
        <a:bodyPr/>
        <a:lstStyle/>
        <a:p>
          <a:endParaRPr lang="nl-NL"/>
        </a:p>
      </dgm:t>
    </dgm:pt>
    <dgm:pt modelId="{9BAC8EF8-705E-4EA2-B504-4182F6B6122C}">
      <dgm:prSet phldrT="[Text]"/>
      <dgm:spPr>
        <a:solidFill>
          <a:schemeClr val="bg1">
            <a:lumMod val="65000"/>
          </a:schemeClr>
        </a:solidFill>
      </dgm:spPr>
      <dgm:t>
        <a:bodyPr/>
        <a:lstStyle/>
        <a:p>
          <a:r>
            <a:rPr lang="en-GB"/>
            <a:t>Gender bias in HR policies and programs</a:t>
          </a:r>
          <a:endParaRPr lang="nl-NL"/>
        </a:p>
      </dgm:t>
    </dgm:pt>
    <dgm:pt modelId="{48ADE0EA-86F9-4392-A126-0DC4FF6118C2}" type="parTrans" cxnId="{2F00255D-3B05-4230-A3D5-15B8DDE7A5E8}">
      <dgm:prSet/>
      <dgm:spPr/>
      <dgm:t>
        <a:bodyPr/>
        <a:lstStyle/>
        <a:p>
          <a:endParaRPr lang="nl-NL"/>
        </a:p>
      </dgm:t>
    </dgm:pt>
    <dgm:pt modelId="{1CCC392F-5A57-4D99-8387-040FAA8D6305}" type="sibTrans" cxnId="{2F00255D-3B05-4230-A3D5-15B8DDE7A5E8}">
      <dgm:prSet/>
      <dgm:spPr/>
      <dgm:t>
        <a:bodyPr/>
        <a:lstStyle/>
        <a:p>
          <a:endParaRPr lang="nl-NL"/>
        </a:p>
      </dgm:t>
    </dgm:pt>
    <dgm:pt modelId="{2D60A299-E130-4E3A-989B-456F5075751F}">
      <dgm:prSet phldrT="[Text]"/>
      <dgm:spPr>
        <a:solidFill>
          <a:schemeClr val="bg1">
            <a:lumMod val="50000"/>
          </a:schemeClr>
        </a:solidFill>
      </dgm:spPr>
      <dgm:t>
        <a:bodyPr/>
        <a:lstStyle/>
        <a:p>
          <a:r>
            <a:rPr lang="en-GB" noProof="0"/>
            <a:t>Double bind issues </a:t>
          </a:r>
        </a:p>
      </dgm:t>
    </dgm:pt>
    <dgm:pt modelId="{023231CA-7690-416C-AF6F-7935250F3C0D}" type="parTrans" cxnId="{A9D85E71-2D53-4160-863F-8FFCACE0B53F}">
      <dgm:prSet/>
      <dgm:spPr/>
      <dgm:t>
        <a:bodyPr/>
        <a:lstStyle/>
        <a:p>
          <a:endParaRPr lang="en-GB"/>
        </a:p>
      </dgm:t>
    </dgm:pt>
    <dgm:pt modelId="{967D32C2-0459-4ACE-AA79-50AC43F46B78}" type="sibTrans" cxnId="{A9D85E71-2D53-4160-863F-8FFCACE0B53F}">
      <dgm:prSet/>
      <dgm:spPr/>
      <dgm:t>
        <a:bodyPr/>
        <a:lstStyle/>
        <a:p>
          <a:endParaRPr lang="en-GB"/>
        </a:p>
      </dgm:t>
    </dgm:pt>
    <dgm:pt modelId="{F248D1B2-5E32-7141-B324-1A5ACEAAC682}">
      <dgm:prSet phldrT="[Text]" custT="1"/>
      <dgm:spPr>
        <a:solidFill>
          <a:schemeClr val="bg1">
            <a:lumMod val="75000"/>
          </a:schemeClr>
        </a:solidFill>
      </dgm:spPr>
      <dgm:t>
        <a:bodyPr/>
        <a:lstStyle/>
        <a:p>
          <a:r>
            <a:rPr lang="en-GB" sz="1400"/>
            <a:t>Absence of role models   </a:t>
          </a:r>
          <a:endParaRPr lang="nl-NL" sz="1400"/>
        </a:p>
      </dgm:t>
    </dgm:pt>
    <dgm:pt modelId="{729DE4AC-C144-0547-9979-1C1D1C9FB2EA}" type="parTrans" cxnId="{77E4467F-0D6B-5C4D-8423-E1C59C29C375}">
      <dgm:prSet/>
      <dgm:spPr/>
      <dgm:t>
        <a:bodyPr/>
        <a:lstStyle/>
        <a:p>
          <a:endParaRPr lang="en-GB"/>
        </a:p>
      </dgm:t>
    </dgm:pt>
    <dgm:pt modelId="{03246240-F0C6-D340-BB25-0E5D1216E95E}" type="sibTrans" cxnId="{77E4467F-0D6B-5C4D-8423-E1C59C29C375}">
      <dgm:prSet/>
      <dgm:spPr/>
      <dgm:t>
        <a:bodyPr/>
        <a:lstStyle/>
        <a:p>
          <a:endParaRPr lang="en-GB"/>
        </a:p>
      </dgm:t>
    </dgm:pt>
    <dgm:pt modelId="{3E8853BE-EC8A-BF49-BA71-1E51619F56A8}">
      <dgm:prSet phldrT="[Text]"/>
      <dgm:spPr>
        <a:solidFill>
          <a:schemeClr val="bg1">
            <a:lumMod val="65000"/>
          </a:schemeClr>
        </a:solidFill>
      </dgm:spPr>
      <dgm:t>
        <a:bodyPr/>
        <a:lstStyle/>
        <a:p>
          <a:r>
            <a:rPr lang="en-GB"/>
            <a:t>Tokenism </a:t>
          </a:r>
          <a:endParaRPr lang="nl-NL"/>
        </a:p>
      </dgm:t>
    </dgm:pt>
    <dgm:pt modelId="{392834E3-AF40-FF44-8D41-AFEE9EEB8D40}" type="parTrans" cxnId="{773B35D2-9864-B24D-94A8-010C89548952}">
      <dgm:prSet/>
      <dgm:spPr/>
      <dgm:t>
        <a:bodyPr/>
        <a:lstStyle/>
        <a:p>
          <a:endParaRPr lang="en-GB"/>
        </a:p>
      </dgm:t>
    </dgm:pt>
    <dgm:pt modelId="{5B336BBB-222E-2747-8943-367838C33299}" type="sibTrans" cxnId="{773B35D2-9864-B24D-94A8-010C89548952}">
      <dgm:prSet/>
      <dgm:spPr/>
      <dgm:t>
        <a:bodyPr/>
        <a:lstStyle/>
        <a:p>
          <a:endParaRPr lang="en-GB"/>
        </a:p>
      </dgm:t>
    </dgm:pt>
    <dgm:pt modelId="{90754846-CA76-164D-AE37-C2237461D2D0}">
      <dgm:prSet phldrT="[Text]"/>
      <dgm:spPr>
        <a:solidFill>
          <a:schemeClr val="bg1">
            <a:lumMod val="50000"/>
          </a:schemeClr>
        </a:solidFill>
      </dgm:spPr>
      <dgm:t>
        <a:bodyPr/>
        <a:lstStyle/>
        <a:p>
          <a:r>
            <a:rPr lang="en-GB" noProof="0"/>
            <a:t>Lack of role models </a:t>
          </a:r>
        </a:p>
      </dgm:t>
    </dgm:pt>
    <dgm:pt modelId="{1337A0CD-A1E6-694D-80FB-91D39651D41B}" type="parTrans" cxnId="{0543AA2E-9EF9-E24D-84FF-0411FCE8EAE8}">
      <dgm:prSet/>
      <dgm:spPr/>
      <dgm:t>
        <a:bodyPr/>
        <a:lstStyle/>
        <a:p>
          <a:endParaRPr lang="en-GB"/>
        </a:p>
      </dgm:t>
    </dgm:pt>
    <dgm:pt modelId="{25B5D579-06BF-BA4A-A026-2623AB3045E1}" type="sibTrans" cxnId="{0543AA2E-9EF9-E24D-84FF-0411FCE8EAE8}">
      <dgm:prSet/>
      <dgm:spPr/>
      <dgm:t>
        <a:bodyPr/>
        <a:lstStyle/>
        <a:p>
          <a:endParaRPr lang="en-GB"/>
        </a:p>
      </dgm:t>
    </dgm:pt>
    <dgm:pt modelId="{4772C490-1C2A-4C13-8FA4-E41F576BEE57}" type="pres">
      <dgm:prSet presAssocID="{C6BF3CD7-F9AE-4C86-8D47-6BA867309D32}" presName="linear" presStyleCnt="0">
        <dgm:presLayoutVars>
          <dgm:dir/>
          <dgm:resizeHandles val="exact"/>
        </dgm:presLayoutVars>
      </dgm:prSet>
      <dgm:spPr/>
    </dgm:pt>
    <dgm:pt modelId="{008149FD-5320-49B5-B3B4-711F0F26C297}" type="pres">
      <dgm:prSet presAssocID="{BB167231-90D3-49D4-A11C-9E1D978460E8}" presName="comp" presStyleCnt="0"/>
      <dgm:spPr/>
    </dgm:pt>
    <dgm:pt modelId="{A6206620-A462-4E8C-BE6C-B4C500F8A80A}" type="pres">
      <dgm:prSet presAssocID="{BB167231-90D3-49D4-A11C-9E1D978460E8}" presName="box" presStyleLbl="node1" presStyleIdx="0" presStyleCnt="3" custLinFactNeighborX="-15539" custLinFactNeighborY="-51"/>
      <dgm:spPr/>
    </dgm:pt>
    <dgm:pt modelId="{499CBFDB-A69F-4C5D-BAD0-3ABE6FFAB8F3}" type="pres">
      <dgm:prSet presAssocID="{BB167231-90D3-49D4-A11C-9E1D978460E8}" presName="img"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41000" r="-41000"/>
          </a:stretch>
        </a:blipFill>
      </dgm:spPr>
    </dgm:pt>
    <dgm:pt modelId="{33558800-7AAD-41B9-A42D-7C7D23E97771}" type="pres">
      <dgm:prSet presAssocID="{BB167231-90D3-49D4-A11C-9E1D978460E8}" presName="text" presStyleLbl="node1" presStyleIdx="0" presStyleCnt="3">
        <dgm:presLayoutVars>
          <dgm:bulletEnabled val="1"/>
        </dgm:presLayoutVars>
      </dgm:prSet>
      <dgm:spPr/>
    </dgm:pt>
    <dgm:pt modelId="{7FDA9AE5-1EA6-4F7D-AE20-8008E9FF36D2}" type="pres">
      <dgm:prSet presAssocID="{2B4E9B0B-131D-4123-A328-24BE528C9461}" presName="spacer" presStyleCnt="0"/>
      <dgm:spPr/>
    </dgm:pt>
    <dgm:pt modelId="{76C42C28-7F19-47B6-B3CD-5031F71ED0DD}" type="pres">
      <dgm:prSet presAssocID="{0360BAA6-D8A4-461B-9C6D-31D6620BD30B}" presName="comp" presStyleCnt="0"/>
      <dgm:spPr/>
    </dgm:pt>
    <dgm:pt modelId="{AFAD6BD3-3493-4FCA-A3C3-530AC339FDA6}" type="pres">
      <dgm:prSet presAssocID="{0360BAA6-D8A4-461B-9C6D-31D6620BD30B}" presName="box" presStyleLbl="node1" presStyleIdx="1" presStyleCnt="3"/>
      <dgm:spPr/>
    </dgm:pt>
    <dgm:pt modelId="{8AA23C39-B413-4E7E-9C9D-19FB562F1B28}" type="pres">
      <dgm:prSet presAssocID="{0360BAA6-D8A4-461B-9C6D-31D6620BD30B}" presName="img"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49000" r="-49000"/>
          </a:stretch>
        </a:blipFill>
      </dgm:spPr>
    </dgm:pt>
    <dgm:pt modelId="{C2500A74-1326-46A9-814C-7D32131ADE2F}" type="pres">
      <dgm:prSet presAssocID="{0360BAA6-D8A4-461B-9C6D-31D6620BD30B}" presName="text" presStyleLbl="node1" presStyleIdx="1" presStyleCnt="3">
        <dgm:presLayoutVars>
          <dgm:bulletEnabled val="1"/>
        </dgm:presLayoutVars>
      </dgm:prSet>
      <dgm:spPr/>
    </dgm:pt>
    <dgm:pt modelId="{0DF501A1-EFCB-410F-8C19-ED55CACE404C}" type="pres">
      <dgm:prSet presAssocID="{387320BC-96FD-43A0-AEE1-6917A39B69B3}" presName="spacer" presStyleCnt="0"/>
      <dgm:spPr/>
    </dgm:pt>
    <dgm:pt modelId="{DE43C4E1-BF6B-4104-9F4C-76038376A0D6}" type="pres">
      <dgm:prSet presAssocID="{6CA54A1B-4458-4735-A8C4-26012F6707B5}" presName="comp" presStyleCnt="0"/>
      <dgm:spPr/>
    </dgm:pt>
    <dgm:pt modelId="{4C5B3338-7FE8-477A-9F4F-5BF754B50B09}" type="pres">
      <dgm:prSet presAssocID="{6CA54A1B-4458-4735-A8C4-26012F6707B5}" presName="box" presStyleLbl="node1" presStyleIdx="2" presStyleCnt="3"/>
      <dgm:spPr/>
    </dgm:pt>
    <dgm:pt modelId="{491B9247-3DEA-4BC3-82FA-C6F8B5CB7BCD}" type="pres">
      <dgm:prSet presAssocID="{6CA54A1B-4458-4735-A8C4-26012F6707B5}"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48000" r="-48000"/>
          </a:stretch>
        </a:blipFill>
      </dgm:spPr>
    </dgm:pt>
    <dgm:pt modelId="{8DA172EB-91D1-4BBF-BBF0-962E36166813}" type="pres">
      <dgm:prSet presAssocID="{6CA54A1B-4458-4735-A8C4-26012F6707B5}" presName="text" presStyleLbl="node1" presStyleIdx="2" presStyleCnt="3">
        <dgm:presLayoutVars>
          <dgm:bulletEnabled val="1"/>
        </dgm:presLayoutVars>
      </dgm:prSet>
      <dgm:spPr/>
    </dgm:pt>
  </dgm:ptLst>
  <dgm:cxnLst>
    <dgm:cxn modelId="{D29B9F0C-DFD4-AA42-8221-91C81C9BEB7E}" type="presOf" srcId="{C9177EB3-0EFE-4949-954D-4654E3B81E2E}" destId="{33558800-7AAD-41B9-A42D-7C7D23E97771}" srcOrd="1" destOrd="4" presId="urn:microsoft.com/office/officeart/2005/8/layout/vList4"/>
    <dgm:cxn modelId="{589B980F-2D4A-8941-B5D6-32097B08F4E5}" type="presOf" srcId="{AA2422B4-D14C-4CB0-9DB5-6A0A37FB37D5}" destId="{C2500A74-1326-46A9-814C-7D32131ADE2F}" srcOrd="1" destOrd="1" presId="urn:microsoft.com/office/officeart/2005/8/layout/vList4"/>
    <dgm:cxn modelId="{91E74119-BCA0-2647-8CBE-B5F0FF2AACD1}" type="presOf" srcId="{BB167231-90D3-49D4-A11C-9E1D978460E8}" destId="{A6206620-A462-4E8C-BE6C-B4C500F8A80A}" srcOrd="0" destOrd="0" presId="urn:microsoft.com/office/officeart/2005/8/layout/vList4"/>
    <dgm:cxn modelId="{1D32EC24-2BCC-4A4F-8B07-5992B944EC5D}" type="presOf" srcId="{9BAC8EF8-705E-4EA2-B504-4182F6B6122C}" destId="{AFAD6BD3-3493-4FCA-A3C3-530AC339FDA6}" srcOrd="0" destOrd="2" presId="urn:microsoft.com/office/officeart/2005/8/layout/vList4"/>
    <dgm:cxn modelId="{708DAB29-DE49-874B-9CC9-8552860039DA}" type="presOf" srcId="{2D60A299-E130-4E3A-989B-456F5075751F}" destId="{8DA172EB-91D1-4BBF-BBF0-962E36166813}" srcOrd="1" destOrd="2" presId="urn:microsoft.com/office/officeart/2005/8/layout/vList4"/>
    <dgm:cxn modelId="{3133E52C-4BD1-4366-9013-9C3E92BDACA6}" srcId="{BB167231-90D3-49D4-A11C-9E1D978460E8}" destId="{9A1C9474-24F3-4A88-BE5B-2892CF59931E}" srcOrd="2" destOrd="0" parTransId="{41CA7AEC-3B3B-4E14-8864-B403B5516E72}" sibTransId="{F8FB2ACD-0B1E-4112-90F3-9A936AC53E6C}"/>
    <dgm:cxn modelId="{0543AA2E-9EF9-E24D-84FF-0411FCE8EAE8}" srcId="{6CA54A1B-4458-4735-A8C4-26012F6707B5}" destId="{90754846-CA76-164D-AE37-C2237461D2D0}" srcOrd="2" destOrd="0" parTransId="{1337A0CD-A1E6-694D-80FB-91D39651D41B}" sibTransId="{25B5D579-06BF-BA4A-A026-2623AB3045E1}"/>
    <dgm:cxn modelId="{D12BFB30-FA68-C84E-A31A-7EF99106F1EF}" type="presOf" srcId="{6CA54A1B-4458-4735-A8C4-26012F6707B5}" destId="{4C5B3338-7FE8-477A-9F4F-5BF754B50B09}" srcOrd="0" destOrd="0" presId="urn:microsoft.com/office/officeart/2005/8/layout/vList4"/>
    <dgm:cxn modelId="{E3F4B031-E775-2843-BF82-6EF90F03047C}" type="presOf" srcId="{3E8853BE-EC8A-BF49-BA71-1E51619F56A8}" destId="{C2500A74-1326-46A9-814C-7D32131ADE2F}" srcOrd="1" destOrd="3" presId="urn:microsoft.com/office/officeart/2005/8/layout/vList4"/>
    <dgm:cxn modelId="{C7E4FD31-F1F4-414D-866B-43518B322ED2}" type="presOf" srcId="{F248D1B2-5E32-7141-B324-1A5ACEAAC682}" destId="{33558800-7AAD-41B9-A42D-7C7D23E97771}" srcOrd="1" destOrd="2" presId="urn:microsoft.com/office/officeart/2005/8/layout/vList4"/>
    <dgm:cxn modelId="{0BA53737-1422-4BF5-86FD-CE6A1E0C05C0}" srcId="{BB167231-90D3-49D4-A11C-9E1D978460E8}" destId="{40FB71C8-8E34-42AB-A6F1-934D6500DC7C}" srcOrd="0" destOrd="0" parTransId="{97A06296-A6C9-4E7A-9A82-F00D0D3053D5}" sibTransId="{005E5A30-573B-4F4C-8A2F-C6C4F1E77086}"/>
    <dgm:cxn modelId="{2F00255D-3B05-4230-A3D5-15B8DDE7A5E8}" srcId="{0360BAA6-D8A4-461B-9C6D-31D6620BD30B}" destId="{9BAC8EF8-705E-4EA2-B504-4182F6B6122C}" srcOrd="1" destOrd="0" parTransId="{48ADE0EA-86F9-4392-A126-0DC4FF6118C2}" sibTransId="{1CCC392F-5A57-4D99-8387-040FAA8D6305}"/>
    <dgm:cxn modelId="{5BAB275E-0D2A-4A45-91A9-6031DF7D8028}" srcId="{C6BF3CD7-F9AE-4C86-8D47-6BA867309D32}" destId="{BB167231-90D3-49D4-A11C-9E1D978460E8}" srcOrd="0" destOrd="0" parTransId="{8742F49B-3903-4942-A29A-B3906277255F}" sibTransId="{2B4E9B0B-131D-4123-A328-24BE528C9461}"/>
    <dgm:cxn modelId="{E530F060-F962-FB45-A61A-E8F6BF86179B}" type="presOf" srcId="{C9177EB3-0EFE-4949-954D-4654E3B81E2E}" destId="{A6206620-A462-4E8C-BE6C-B4C500F8A80A}" srcOrd="0" destOrd="4" presId="urn:microsoft.com/office/officeart/2005/8/layout/vList4"/>
    <dgm:cxn modelId="{DB199362-B965-234D-AFFC-0F54EFCF1A65}" type="presOf" srcId="{D1F0076B-8358-4E91-82BA-0233A6AE274E}" destId="{8DA172EB-91D1-4BBF-BBF0-962E36166813}" srcOrd="1" destOrd="1" presId="urn:microsoft.com/office/officeart/2005/8/layout/vList4"/>
    <dgm:cxn modelId="{C5F04066-AE9A-4847-BEE4-745FA6911BBA}" type="presOf" srcId="{3E8853BE-EC8A-BF49-BA71-1E51619F56A8}" destId="{AFAD6BD3-3493-4FCA-A3C3-530AC339FDA6}" srcOrd="0" destOrd="3" presId="urn:microsoft.com/office/officeart/2005/8/layout/vList4"/>
    <dgm:cxn modelId="{F10DB448-294A-490C-AE85-A471D182BE99}" srcId="{0360BAA6-D8A4-461B-9C6D-31D6620BD30B}" destId="{AA2422B4-D14C-4CB0-9DB5-6A0A37FB37D5}" srcOrd="0" destOrd="0" parTransId="{CA5F43C8-5C95-4506-AFB8-906FC67E43ED}" sibTransId="{EECCD0DE-B892-4C75-9387-A53256966C73}"/>
    <dgm:cxn modelId="{B21C4D49-7A41-0846-8165-E985CB20D02E}" type="presOf" srcId="{D1F0076B-8358-4E91-82BA-0233A6AE274E}" destId="{4C5B3338-7FE8-477A-9F4F-5BF754B50B09}" srcOrd="0" destOrd="1" presId="urn:microsoft.com/office/officeart/2005/8/layout/vList4"/>
    <dgm:cxn modelId="{C2FE0D4B-5803-451E-A784-DB5638ABF0EA}" srcId="{C6BF3CD7-F9AE-4C86-8D47-6BA867309D32}" destId="{6CA54A1B-4458-4735-A8C4-26012F6707B5}" srcOrd="2" destOrd="0" parTransId="{61B449AA-EE3D-41D6-B657-DF3FC6562281}" sibTransId="{C8F34702-55A6-4FF6-AE51-255C7E673558}"/>
    <dgm:cxn modelId="{7E073D4B-DA53-4AAD-BB23-A985FB96DEE2}" srcId="{6CA54A1B-4458-4735-A8C4-26012F6707B5}" destId="{D1F0076B-8358-4E91-82BA-0233A6AE274E}" srcOrd="0" destOrd="0" parTransId="{55C78925-1D01-4DA6-98DC-AC9190BF7D6D}" sibTransId="{2934F14A-2487-461E-947D-116F0D23EA77}"/>
    <dgm:cxn modelId="{A9D85E71-2D53-4160-863F-8FFCACE0B53F}" srcId="{6CA54A1B-4458-4735-A8C4-26012F6707B5}" destId="{2D60A299-E130-4E3A-989B-456F5075751F}" srcOrd="1" destOrd="0" parTransId="{023231CA-7690-416C-AF6F-7935250F3C0D}" sibTransId="{967D32C2-0459-4ACE-AA79-50AC43F46B78}"/>
    <dgm:cxn modelId="{21AA4F7C-2DC4-194B-B525-E390B222A829}" type="presOf" srcId="{9BAC8EF8-705E-4EA2-B504-4182F6B6122C}" destId="{C2500A74-1326-46A9-814C-7D32131ADE2F}" srcOrd="1" destOrd="2" presId="urn:microsoft.com/office/officeart/2005/8/layout/vList4"/>
    <dgm:cxn modelId="{77E4467F-0D6B-5C4D-8423-E1C59C29C375}" srcId="{BB167231-90D3-49D4-A11C-9E1D978460E8}" destId="{F248D1B2-5E32-7141-B324-1A5ACEAAC682}" srcOrd="1" destOrd="0" parTransId="{729DE4AC-C144-0547-9979-1C1D1C9FB2EA}" sibTransId="{03246240-F0C6-D340-BB25-0E5D1216E95E}"/>
    <dgm:cxn modelId="{F5B0E086-D6D7-114D-B479-1F1131CF6B63}" type="presOf" srcId="{9A1C9474-24F3-4A88-BE5B-2892CF59931E}" destId="{A6206620-A462-4E8C-BE6C-B4C500F8A80A}" srcOrd="0" destOrd="3" presId="urn:microsoft.com/office/officeart/2005/8/layout/vList4"/>
    <dgm:cxn modelId="{FE375F8A-AE4E-BD4A-BCA5-779979440BA4}" type="presOf" srcId="{0360BAA6-D8A4-461B-9C6D-31D6620BD30B}" destId="{AFAD6BD3-3493-4FCA-A3C3-530AC339FDA6}" srcOrd="0" destOrd="0" presId="urn:microsoft.com/office/officeart/2005/8/layout/vList4"/>
    <dgm:cxn modelId="{4596E591-35AC-1C42-A771-0C4EC38F1AD9}" type="presOf" srcId="{40FB71C8-8E34-42AB-A6F1-934D6500DC7C}" destId="{A6206620-A462-4E8C-BE6C-B4C500F8A80A}" srcOrd="0" destOrd="1" presId="urn:microsoft.com/office/officeart/2005/8/layout/vList4"/>
    <dgm:cxn modelId="{53C53D9B-E37B-764C-A1AC-E4D5249DB623}" type="presOf" srcId="{F248D1B2-5E32-7141-B324-1A5ACEAAC682}" destId="{A6206620-A462-4E8C-BE6C-B4C500F8A80A}" srcOrd="0" destOrd="2" presId="urn:microsoft.com/office/officeart/2005/8/layout/vList4"/>
    <dgm:cxn modelId="{B8886DB0-3821-A14F-8AEE-5E278CC47D70}" type="presOf" srcId="{40FB71C8-8E34-42AB-A6F1-934D6500DC7C}" destId="{33558800-7AAD-41B9-A42D-7C7D23E97771}" srcOrd="1" destOrd="1" presId="urn:microsoft.com/office/officeart/2005/8/layout/vList4"/>
    <dgm:cxn modelId="{AFF22DC3-F396-7944-BEAC-604F2C057854}" type="presOf" srcId="{9A1C9474-24F3-4A88-BE5B-2892CF59931E}" destId="{33558800-7AAD-41B9-A42D-7C7D23E97771}" srcOrd="1" destOrd="3" presId="urn:microsoft.com/office/officeart/2005/8/layout/vList4"/>
    <dgm:cxn modelId="{B07B45C3-6E9E-4E9C-BF41-FBEB4D66374C}" srcId="{BB167231-90D3-49D4-A11C-9E1D978460E8}" destId="{C9177EB3-0EFE-4949-954D-4654E3B81E2E}" srcOrd="3" destOrd="0" parTransId="{28A37D6B-8207-4067-8B77-024650353BAB}" sibTransId="{70C2B5A8-AB79-4E3E-8428-93CA4DAAC2BA}"/>
    <dgm:cxn modelId="{FC4B23CA-88F7-1C45-B42E-8754B2ABF039}" type="presOf" srcId="{BB167231-90D3-49D4-A11C-9E1D978460E8}" destId="{33558800-7AAD-41B9-A42D-7C7D23E97771}" srcOrd="1" destOrd="0" presId="urn:microsoft.com/office/officeart/2005/8/layout/vList4"/>
    <dgm:cxn modelId="{16464CCC-170A-494B-97C5-3B727887D262}" type="presOf" srcId="{90754846-CA76-164D-AE37-C2237461D2D0}" destId="{8DA172EB-91D1-4BBF-BBF0-962E36166813}" srcOrd="1" destOrd="3" presId="urn:microsoft.com/office/officeart/2005/8/layout/vList4"/>
    <dgm:cxn modelId="{773B35D2-9864-B24D-94A8-010C89548952}" srcId="{0360BAA6-D8A4-461B-9C6D-31D6620BD30B}" destId="{3E8853BE-EC8A-BF49-BA71-1E51619F56A8}" srcOrd="2" destOrd="0" parTransId="{392834E3-AF40-FF44-8D41-AFEE9EEB8D40}" sibTransId="{5B336BBB-222E-2747-8943-367838C33299}"/>
    <dgm:cxn modelId="{7B216FD2-C5C8-E544-A624-4A56EFE0B588}" type="presOf" srcId="{90754846-CA76-164D-AE37-C2237461D2D0}" destId="{4C5B3338-7FE8-477A-9F4F-5BF754B50B09}" srcOrd="0" destOrd="3" presId="urn:microsoft.com/office/officeart/2005/8/layout/vList4"/>
    <dgm:cxn modelId="{F14993D4-F49B-AE4B-A335-13D3AA5DA850}" type="presOf" srcId="{AA2422B4-D14C-4CB0-9DB5-6A0A37FB37D5}" destId="{AFAD6BD3-3493-4FCA-A3C3-530AC339FDA6}" srcOrd="0" destOrd="1" presId="urn:microsoft.com/office/officeart/2005/8/layout/vList4"/>
    <dgm:cxn modelId="{A7139BDF-87C3-494D-80F3-E9E1EDEEFE40}" type="presOf" srcId="{6CA54A1B-4458-4735-A8C4-26012F6707B5}" destId="{8DA172EB-91D1-4BBF-BBF0-962E36166813}" srcOrd="1" destOrd="0" presId="urn:microsoft.com/office/officeart/2005/8/layout/vList4"/>
    <dgm:cxn modelId="{4FD19EE0-6E77-7A41-BD58-DBF2B7904471}" type="presOf" srcId="{C6BF3CD7-F9AE-4C86-8D47-6BA867309D32}" destId="{4772C490-1C2A-4C13-8FA4-E41F576BEE57}" srcOrd="0" destOrd="0" presId="urn:microsoft.com/office/officeart/2005/8/layout/vList4"/>
    <dgm:cxn modelId="{F56617F1-359E-4C54-9054-6836AE22AC19}" srcId="{C6BF3CD7-F9AE-4C86-8D47-6BA867309D32}" destId="{0360BAA6-D8A4-461B-9C6D-31D6620BD30B}" srcOrd="1" destOrd="0" parTransId="{723CCFF2-A115-451A-9579-95472B0AD15C}" sibTransId="{387320BC-96FD-43A0-AEE1-6917A39B69B3}"/>
    <dgm:cxn modelId="{7DAADDF1-3A00-9A43-9AFA-335F2988AD8E}" type="presOf" srcId="{2D60A299-E130-4E3A-989B-456F5075751F}" destId="{4C5B3338-7FE8-477A-9F4F-5BF754B50B09}" srcOrd="0" destOrd="2" presId="urn:microsoft.com/office/officeart/2005/8/layout/vList4"/>
    <dgm:cxn modelId="{6F5F09F4-AD69-FA42-9009-7514F0D1C653}" type="presOf" srcId="{0360BAA6-D8A4-461B-9C6D-31D6620BD30B}" destId="{C2500A74-1326-46A9-814C-7D32131ADE2F}" srcOrd="1" destOrd="0" presId="urn:microsoft.com/office/officeart/2005/8/layout/vList4"/>
    <dgm:cxn modelId="{3FC1C806-C6EA-284C-B9B3-12CCB5401104}" type="presParOf" srcId="{4772C490-1C2A-4C13-8FA4-E41F576BEE57}" destId="{008149FD-5320-49B5-B3B4-711F0F26C297}" srcOrd="0" destOrd="0" presId="urn:microsoft.com/office/officeart/2005/8/layout/vList4"/>
    <dgm:cxn modelId="{F8D0A662-E12E-E44B-B0F8-96DD0D627FFB}" type="presParOf" srcId="{008149FD-5320-49B5-B3B4-711F0F26C297}" destId="{A6206620-A462-4E8C-BE6C-B4C500F8A80A}" srcOrd="0" destOrd="0" presId="urn:microsoft.com/office/officeart/2005/8/layout/vList4"/>
    <dgm:cxn modelId="{A4D7DC93-E515-7E4D-90B6-893D11E0FF20}" type="presParOf" srcId="{008149FD-5320-49B5-B3B4-711F0F26C297}" destId="{499CBFDB-A69F-4C5D-BAD0-3ABE6FFAB8F3}" srcOrd="1" destOrd="0" presId="urn:microsoft.com/office/officeart/2005/8/layout/vList4"/>
    <dgm:cxn modelId="{2C258434-00B7-0E43-9DF5-7D6F3B02872F}" type="presParOf" srcId="{008149FD-5320-49B5-B3B4-711F0F26C297}" destId="{33558800-7AAD-41B9-A42D-7C7D23E97771}" srcOrd="2" destOrd="0" presId="urn:microsoft.com/office/officeart/2005/8/layout/vList4"/>
    <dgm:cxn modelId="{20279684-12CD-F944-9B16-92D717921B64}" type="presParOf" srcId="{4772C490-1C2A-4C13-8FA4-E41F576BEE57}" destId="{7FDA9AE5-1EA6-4F7D-AE20-8008E9FF36D2}" srcOrd="1" destOrd="0" presId="urn:microsoft.com/office/officeart/2005/8/layout/vList4"/>
    <dgm:cxn modelId="{083C11FA-41B2-0646-BA1B-74403A7ADED7}" type="presParOf" srcId="{4772C490-1C2A-4C13-8FA4-E41F576BEE57}" destId="{76C42C28-7F19-47B6-B3CD-5031F71ED0DD}" srcOrd="2" destOrd="0" presId="urn:microsoft.com/office/officeart/2005/8/layout/vList4"/>
    <dgm:cxn modelId="{4F64E829-10C3-BC49-8C95-279F73714CD6}" type="presParOf" srcId="{76C42C28-7F19-47B6-B3CD-5031F71ED0DD}" destId="{AFAD6BD3-3493-4FCA-A3C3-530AC339FDA6}" srcOrd="0" destOrd="0" presId="urn:microsoft.com/office/officeart/2005/8/layout/vList4"/>
    <dgm:cxn modelId="{C6E6407B-A320-8844-8AC8-1AAA160ED9F6}" type="presParOf" srcId="{76C42C28-7F19-47B6-B3CD-5031F71ED0DD}" destId="{8AA23C39-B413-4E7E-9C9D-19FB562F1B28}" srcOrd="1" destOrd="0" presId="urn:microsoft.com/office/officeart/2005/8/layout/vList4"/>
    <dgm:cxn modelId="{072576D9-1DAD-D94F-9043-7B3EB6917870}" type="presParOf" srcId="{76C42C28-7F19-47B6-B3CD-5031F71ED0DD}" destId="{C2500A74-1326-46A9-814C-7D32131ADE2F}" srcOrd="2" destOrd="0" presId="urn:microsoft.com/office/officeart/2005/8/layout/vList4"/>
    <dgm:cxn modelId="{A69FE18B-50E1-FF45-B165-ABA19D69CD36}" type="presParOf" srcId="{4772C490-1C2A-4C13-8FA4-E41F576BEE57}" destId="{0DF501A1-EFCB-410F-8C19-ED55CACE404C}" srcOrd="3" destOrd="0" presId="urn:microsoft.com/office/officeart/2005/8/layout/vList4"/>
    <dgm:cxn modelId="{5FFC370A-1338-7340-90F7-CA13FA765B47}" type="presParOf" srcId="{4772C490-1C2A-4C13-8FA4-E41F576BEE57}" destId="{DE43C4E1-BF6B-4104-9F4C-76038376A0D6}" srcOrd="4" destOrd="0" presId="urn:microsoft.com/office/officeart/2005/8/layout/vList4"/>
    <dgm:cxn modelId="{D85BA13A-9506-5B4F-B8F7-3DCF65837904}" type="presParOf" srcId="{DE43C4E1-BF6B-4104-9F4C-76038376A0D6}" destId="{4C5B3338-7FE8-477A-9F4F-5BF754B50B09}" srcOrd="0" destOrd="0" presId="urn:microsoft.com/office/officeart/2005/8/layout/vList4"/>
    <dgm:cxn modelId="{68E9585E-BF43-764A-A75A-AC41B24E1457}" type="presParOf" srcId="{DE43C4E1-BF6B-4104-9F4C-76038376A0D6}" destId="{491B9247-3DEA-4BC3-82FA-C6F8B5CB7BCD}" srcOrd="1" destOrd="0" presId="urn:microsoft.com/office/officeart/2005/8/layout/vList4"/>
    <dgm:cxn modelId="{DFD3BB20-FC1F-924E-A633-D49427B322D0}" type="presParOf" srcId="{DE43C4E1-BF6B-4104-9F4C-76038376A0D6}" destId="{8DA172EB-91D1-4BBF-BBF0-962E36166813}" srcOrd="2" destOrd="0" presId="urn:microsoft.com/office/officeart/2005/8/layout/vList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5B4C306-3084-4C45-BF61-897EE1387B9D}" type="doc">
      <dgm:prSet loTypeId="urn:microsoft.com/office/officeart/2005/8/layout/pyramid2" loCatId="pyramid" qsTypeId="urn:microsoft.com/office/officeart/2005/8/quickstyle/simple5" qsCatId="simple" csTypeId="urn:microsoft.com/office/officeart/2005/8/colors/accent1_2" csCatId="accent1" phldr="1"/>
      <dgm:spPr/>
    </dgm:pt>
    <dgm:pt modelId="{3C2884AC-20B4-534C-A693-91BC70511CC7}">
      <dgm:prSet phldrT="[Text]"/>
      <dgm:spPr/>
      <dgm:t>
        <a:bodyPr/>
        <a:lstStyle/>
        <a:p>
          <a:r>
            <a:rPr lang="en-GB"/>
            <a:t>CEO: 7% </a:t>
          </a:r>
        </a:p>
      </dgm:t>
    </dgm:pt>
    <dgm:pt modelId="{72DF37D0-79A5-F34F-864C-5226900701AF}" type="parTrans" cxnId="{9BF10118-EAA6-DF48-B89A-6A93B4018C04}">
      <dgm:prSet/>
      <dgm:spPr/>
      <dgm:t>
        <a:bodyPr/>
        <a:lstStyle/>
        <a:p>
          <a:endParaRPr lang="en-GB"/>
        </a:p>
      </dgm:t>
    </dgm:pt>
    <dgm:pt modelId="{87BBF880-0071-8A46-A09C-CD0144AC0968}" type="sibTrans" cxnId="{9BF10118-EAA6-DF48-B89A-6A93B4018C04}">
      <dgm:prSet/>
      <dgm:spPr/>
      <dgm:t>
        <a:bodyPr/>
        <a:lstStyle/>
        <a:p>
          <a:endParaRPr lang="en-GB"/>
        </a:p>
      </dgm:t>
    </dgm:pt>
    <dgm:pt modelId="{C95EA6F8-BCAF-A740-B8C7-09E225347D16}">
      <dgm:prSet phldrT="[Text]"/>
      <dgm:spPr/>
      <dgm:t>
        <a:bodyPr/>
        <a:lstStyle/>
        <a:p>
          <a:r>
            <a:rPr lang="en-GB"/>
            <a:t>CFO: 15%</a:t>
          </a:r>
        </a:p>
      </dgm:t>
    </dgm:pt>
    <dgm:pt modelId="{A72414E0-B98F-2447-B792-3B641A69E048}" type="parTrans" cxnId="{2E609A5F-2A30-184B-B4D8-90F46C7DAD67}">
      <dgm:prSet/>
      <dgm:spPr/>
      <dgm:t>
        <a:bodyPr/>
        <a:lstStyle/>
        <a:p>
          <a:endParaRPr lang="en-GB"/>
        </a:p>
      </dgm:t>
    </dgm:pt>
    <dgm:pt modelId="{512814E0-CAFD-3A4D-88E2-763972B6A9B4}" type="sibTrans" cxnId="{2E609A5F-2A30-184B-B4D8-90F46C7DAD67}">
      <dgm:prSet/>
      <dgm:spPr/>
      <dgm:t>
        <a:bodyPr/>
        <a:lstStyle/>
        <a:p>
          <a:endParaRPr lang="en-GB"/>
        </a:p>
      </dgm:t>
    </dgm:pt>
    <dgm:pt modelId="{6E6F6655-AFC4-D54D-BA53-D0A5A4955E14}">
      <dgm:prSet phldrT="[Text]"/>
      <dgm:spPr/>
      <dgm:t>
        <a:bodyPr/>
        <a:lstStyle/>
        <a:p>
          <a:r>
            <a:rPr lang="en-GB"/>
            <a:t>COO: 16%</a:t>
          </a:r>
        </a:p>
      </dgm:t>
    </dgm:pt>
    <dgm:pt modelId="{43883DBF-C09C-0944-99C7-0ABABE2B7906}" type="parTrans" cxnId="{23C94A34-5656-044C-94E5-6D78982BB54B}">
      <dgm:prSet/>
      <dgm:spPr/>
      <dgm:t>
        <a:bodyPr/>
        <a:lstStyle/>
        <a:p>
          <a:endParaRPr lang="en-GB"/>
        </a:p>
      </dgm:t>
    </dgm:pt>
    <dgm:pt modelId="{7ADBDB9B-27CE-D947-B0B6-A26DCA409074}" type="sibTrans" cxnId="{23C94A34-5656-044C-94E5-6D78982BB54B}">
      <dgm:prSet/>
      <dgm:spPr/>
      <dgm:t>
        <a:bodyPr/>
        <a:lstStyle/>
        <a:p>
          <a:endParaRPr lang="en-GB"/>
        </a:p>
      </dgm:t>
    </dgm:pt>
    <dgm:pt modelId="{1F123936-6BFD-4642-A540-B7EBA45E3592}">
      <dgm:prSet phldrT="[Text]"/>
      <dgm:spPr/>
      <dgm:t>
        <a:bodyPr/>
        <a:lstStyle/>
        <a:p>
          <a:r>
            <a:rPr lang="en-GB"/>
            <a:t>Executives : 19%</a:t>
          </a:r>
        </a:p>
      </dgm:t>
    </dgm:pt>
    <dgm:pt modelId="{0A525420-92F6-D444-BBB3-A23CF3BB583F}" type="parTrans" cxnId="{8BC81B00-251F-D441-9C02-DB8A39417B48}">
      <dgm:prSet/>
      <dgm:spPr/>
      <dgm:t>
        <a:bodyPr/>
        <a:lstStyle/>
        <a:p>
          <a:endParaRPr lang="en-GB"/>
        </a:p>
      </dgm:t>
    </dgm:pt>
    <dgm:pt modelId="{D9D7E951-277A-7447-8892-EB9658826E1A}" type="sibTrans" cxnId="{8BC81B00-251F-D441-9C02-DB8A39417B48}">
      <dgm:prSet/>
      <dgm:spPr/>
      <dgm:t>
        <a:bodyPr/>
        <a:lstStyle/>
        <a:p>
          <a:endParaRPr lang="en-GB"/>
        </a:p>
      </dgm:t>
    </dgm:pt>
    <dgm:pt modelId="{1D66516C-111A-F640-BF6B-5809FB90D553}">
      <dgm:prSet/>
      <dgm:spPr/>
      <dgm:t>
        <a:bodyPr/>
        <a:lstStyle/>
        <a:p>
          <a:r>
            <a:rPr lang="en-GB"/>
            <a:t>C-level total: 15%</a:t>
          </a:r>
        </a:p>
      </dgm:t>
    </dgm:pt>
    <dgm:pt modelId="{27D38D35-4064-D440-9A23-EEA2D1A7707C}" type="parTrans" cxnId="{0205EC52-2E38-B44D-BB50-016C4C58E7A6}">
      <dgm:prSet/>
      <dgm:spPr/>
      <dgm:t>
        <a:bodyPr/>
        <a:lstStyle/>
        <a:p>
          <a:endParaRPr lang="en-GB"/>
        </a:p>
      </dgm:t>
    </dgm:pt>
    <dgm:pt modelId="{3CCB5DF0-0316-5241-ABD9-275A63CE8C08}" type="sibTrans" cxnId="{0205EC52-2E38-B44D-BB50-016C4C58E7A6}">
      <dgm:prSet/>
      <dgm:spPr/>
      <dgm:t>
        <a:bodyPr/>
        <a:lstStyle/>
        <a:p>
          <a:endParaRPr lang="en-GB"/>
        </a:p>
      </dgm:t>
    </dgm:pt>
    <dgm:pt modelId="{EC8B038A-FE95-DC4A-B8EE-7C222B7CAF2D}" type="pres">
      <dgm:prSet presAssocID="{65B4C306-3084-4C45-BF61-897EE1387B9D}" presName="compositeShape" presStyleCnt="0">
        <dgm:presLayoutVars>
          <dgm:dir/>
          <dgm:resizeHandles/>
        </dgm:presLayoutVars>
      </dgm:prSet>
      <dgm:spPr/>
    </dgm:pt>
    <dgm:pt modelId="{79580708-0BEE-984D-BA27-73B6B2CEF729}" type="pres">
      <dgm:prSet presAssocID="{65B4C306-3084-4C45-BF61-897EE1387B9D}" presName="pyramid" presStyleLbl="node1" presStyleIdx="0" presStyleCnt="1"/>
      <dgm:spPr/>
    </dgm:pt>
    <dgm:pt modelId="{8CDF32C9-0204-A34F-9614-838A5DAD244A}" type="pres">
      <dgm:prSet presAssocID="{65B4C306-3084-4C45-BF61-897EE1387B9D}" presName="theList" presStyleCnt="0"/>
      <dgm:spPr/>
    </dgm:pt>
    <dgm:pt modelId="{D92E56C5-3CE6-7544-B17B-A8D4099952D8}" type="pres">
      <dgm:prSet presAssocID="{3C2884AC-20B4-534C-A693-91BC70511CC7}" presName="aNode" presStyleLbl="fgAcc1" presStyleIdx="0" presStyleCnt="5">
        <dgm:presLayoutVars>
          <dgm:bulletEnabled val="1"/>
        </dgm:presLayoutVars>
      </dgm:prSet>
      <dgm:spPr/>
    </dgm:pt>
    <dgm:pt modelId="{A31953BB-B25C-A346-81E6-1F4A6291A978}" type="pres">
      <dgm:prSet presAssocID="{3C2884AC-20B4-534C-A693-91BC70511CC7}" presName="aSpace" presStyleCnt="0"/>
      <dgm:spPr/>
    </dgm:pt>
    <dgm:pt modelId="{AE036CCD-4E98-3F42-9902-35BABA2D7EE6}" type="pres">
      <dgm:prSet presAssocID="{C95EA6F8-BCAF-A740-B8C7-09E225347D16}" presName="aNode" presStyleLbl="fgAcc1" presStyleIdx="1" presStyleCnt="5">
        <dgm:presLayoutVars>
          <dgm:bulletEnabled val="1"/>
        </dgm:presLayoutVars>
      </dgm:prSet>
      <dgm:spPr/>
    </dgm:pt>
    <dgm:pt modelId="{113B2ED4-8B08-ED49-9F07-B009C4F2628C}" type="pres">
      <dgm:prSet presAssocID="{C95EA6F8-BCAF-A740-B8C7-09E225347D16}" presName="aSpace" presStyleCnt="0"/>
      <dgm:spPr/>
    </dgm:pt>
    <dgm:pt modelId="{7534F602-A202-2C41-9830-35C485A37C0F}" type="pres">
      <dgm:prSet presAssocID="{6E6F6655-AFC4-D54D-BA53-D0A5A4955E14}" presName="aNode" presStyleLbl="fgAcc1" presStyleIdx="2" presStyleCnt="5">
        <dgm:presLayoutVars>
          <dgm:bulletEnabled val="1"/>
        </dgm:presLayoutVars>
      </dgm:prSet>
      <dgm:spPr/>
    </dgm:pt>
    <dgm:pt modelId="{5353EEF6-F5B2-DF43-816F-3CCB42B68EBB}" type="pres">
      <dgm:prSet presAssocID="{6E6F6655-AFC4-D54D-BA53-D0A5A4955E14}" presName="aSpace" presStyleCnt="0"/>
      <dgm:spPr/>
    </dgm:pt>
    <dgm:pt modelId="{482AE4D6-462B-FD46-8F24-89FEA80AC3E7}" type="pres">
      <dgm:prSet presAssocID="{1D66516C-111A-F640-BF6B-5809FB90D553}" presName="aNode" presStyleLbl="fgAcc1" presStyleIdx="3" presStyleCnt="5">
        <dgm:presLayoutVars>
          <dgm:bulletEnabled val="1"/>
        </dgm:presLayoutVars>
      </dgm:prSet>
      <dgm:spPr/>
    </dgm:pt>
    <dgm:pt modelId="{6E5676BF-8988-164F-9F2E-A2890D50E4CA}" type="pres">
      <dgm:prSet presAssocID="{1D66516C-111A-F640-BF6B-5809FB90D553}" presName="aSpace" presStyleCnt="0"/>
      <dgm:spPr/>
    </dgm:pt>
    <dgm:pt modelId="{38AB04A8-8147-5D4E-AA02-CE03AE8FBFD2}" type="pres">
      <dgm:prSet presAssocID="{1F123936-6BFD-4642-A540-B7EBA45E3592}" presName="aNode" presStyleLbl="fgAcc1" presStyleIdx="4" presStyleCnt="5">
        <dgm:presLayoutVars>
          <dgm:bulletEnabled val="1"/>
        </dgm:presLayoutVars>
      </dgm:prSet>
      <dgm:spPr/>
    </dgm:pt>
    <dgm:pt modelId="{D69E88A1-BD1F-094E-B6E9-3BC058E9FA06}" type="pres">
      <dgm:prSet presAssocID="{1F123936-6BFD-4642-A540-B7EBA45E3592}" presName="aSpace" presStyleCnt="0"/>
      <dgm:spPr/>
    </dgm:pt>
  </dgm:ptLst>
  <dgm:cxnLst>
    <dgm:cxn modelId="{8BC81B00-251F-D441-9C02-DB8A39417B48}" srcId="{65B4C306-3084-4C45-BF61-897EE1387B9D}" destId="{1F123936-6BFD-4642-A540-B7EBA45E3592}" srcOrd="4" destOrd="0" parTransId="{0A525420-92F6-D444-BBB3-A23CF3BB583F}" sibTransId="{D9D7E951-277A-7447-8892-EB9658826E1A}"/>
    <dgm:cxn modelId="{D16A8907-E2C9-6548-B346-6A2DAEB2FD1D}" type="presOf" srcId="{65B4C306-3084-4C45-BF61-897EE1387B9D}" destId="{EC8B038A-FE95-DC4A-B8EE-7C222B7CAF2D}" srcOrd="0" destOrd="0" presId="urn:microsoft.com/office/officeart/2005/8/layout/pyramid2"/>
    <dgm:cxn modelId="{9BF10118-EAA6-DF48-B89A-6A93B4018C04}" srcId="{65B4C306-3084-4C45-BF61-897EE1387B9D}" destId="{3C2884AC-20B4-534C-A693-91BC70511CC7}" srcOrd="0" destOrd="0" parTransId="{72DF37D0-79A5-F34F-864C-5226900701AF}" sibTransId="{87BBF880-0071-8A46-A09C-CD0144AC0968}"/>
    <dgm:cxn modelId="{23C94A34-5656-044C-94E5-6D78982BB54B}" srcId="{65B4C306-3084-4C45-BF61-897EE1387B9D}" destId="{6E6F6655-AFC4-D54D-BA53-D0A5A4955E14}" srcOrd="2" destOrd="0" parTransId="{43883DBF-C09C-0944-99C7-0ABABE2B7906}" sibTransId="{7ADBDB9B-27CE-D947-B0B6-A26DCA409074}"/>
    <dgm:cxn modelId="{2E609A5F-2A30-184B-B4D8-90F46C7DAD67}" srcId="{65B4C306-3084-4C45-BF61-897EE1387B9D}" destId="{C95EA6F8-BCAF-A740-B8C7-09E225347D16}" srcOrd="1" destOrd="0" parTransId="{A72414E0-B98F-2447-B792-3B641A69E048}" sibTransId="{512814E0-CAFD-3A4D-88E2-763972B6A9B4}"/>
    <dgm:cxn modelId="{0205EC52-2E38-B44D-BB50-016C4C58E7A6}" srcId="{65B4C306-3084-4C45-BF61-897EE1387B9D}" destId="{1D66516C-111A-F640-BF6B-5809FB90D553}" srcOrd="3" destOrd="0" parTransId="{27D38D35-4064-D440-9A23-EEA2D1A7707C}" sibTransId="{3CCB5DF0-0316-5241-ABD9-275A63CE8C08}"/>
    <dgm:cxn modelId="{812D6D8A-1FA4-F247-97C6-9C313CEFF36D}" type="presOf" srcId="{6E6F6655-AFC4-D54D-BA53-D0A5A4955E14}" destId="{7534F602-A202-2C41-9830-35C485A37C0F}" srcOrd="0" destOrd="0" presId="urn:microsoft.com/office/officeart/2005/8/layout/pyramid2"/>
    <dgm:cxn modelId="{54FA6E8B-C790-3F49-B3B1-9886EAD531AF}" type="presOf" srcId="{1F123936-6BFD-4642-A540-B7EBA45E3592}" destId="{38AB04A8-8147-5D4E-AA02-CE03AE8FBFD2}" srcOrd="0" destOrd="0" presId="urn:microsoft.com/office/officeart/2005/8/layout/pyramid2"/>
    <dgm:cxn modelId="{D91706B2-8292-3345-8F53-2DF7364B2C8C}" type="presOf" srcId="{1D66516C-111A-F640-BF6B-5809FB90D553}" destId="{482AE4D6-462B-FD46-8F24-89FEA80AC3E7}" srcOrd="0" destOrd="0" presId="urn:microsoft.com/office/officeart/2005/8/layout/pyramid2"/>
    <dgm:cxn modelId="{9062E5EE-3D11-DD43-A6A8-711F23993325}" type="presOf" srcId="{3C2884AC-20B4-534C-A693-91BC70511CC7}" destId="{D92E56C5-3CE6-7544-B17B-A8D4099952D8}" srcOrd="0" destOrd="0" presId="urn:microsoft.com/office/officeart/2005/8/layout/pyramid2"/>
    <dgm:cxn modelId="{8908A5FB-9AFE-444B-955A-EC12D87F0D23}" type="presOf" srcId="{C95EA6F8-BCAF-A740-B8C7-09E225347D16}" destId="{AE036CCD-4E98-3F42-9902-35BABA2D7EE6}" srcOrd="0" destOrd="0" presId="urn:microsoft.com/office/officeart/2005/8/layout/pyramid2"/>
    <dgm:cxn modelId="{3BF69440-76AD-5A41-B00E-B6AE2B53FAE8}" type="presParOf" srcId="{EC8B038A-FE95-DC4A-B8EE-7C222B7CAF2D}" destId="{79580708-0BEE-984D-BA27-73B6B2CEF729}" srcOrd="0" destOrd="0" presId="urn:microsoft.com/office/officeart/2005/8/layout/pyramid2"/>
    <dgm:cxn modelId="{9B396335-C1A9-174F-A18A-4A51FAD811F8}" type="presParOf" srcId="{EC8B038A-FE95-DC4A-B8EE-7C222B7CAF2D}" destId="{8CDF32C9-0204-A34F-9614-838A5DAD244A}" srcOrd="1" destOrd="0" presId="urn:microsoft.com/office/officeart/2005/8/layout/pyramid2"/>
    <dgm:cxn modelId="{A90558D5-F5D4-5541-8D52-947C9FCD5769}" type="presParOf" srcId="{8CDF32C9-0204-A34F-9614-838A5DAD244A}" destId="{D92E56C5-3CE6-7544-B17B-A8D4099952D8}" srcOrd="0" destOrd="0" presId="urn:microsoft.com/office/officeart/2005/8/layout/pyramid2"/>
    <dgm:cxn modelId="{AB60F2D3-298D-3C40-8D72-7D3084DB7C29}" type="presParOf" srcId="{8CDF32C9-0204-A34F-9614-838A5DAD244A}" destId="{A31953BB-B25C-A346-81E6-1F4A6291A978}" srcOrd="1" destOrd="0" presId="urn:microsoft.com/office/officeart/2005/8/layout/pyramid2"/>
    <dgm:cxn modelId="{4BFD2941-2C0C-C044-AB1B-C8615A19B6E7}" type="presParOf" srcId="{8CDF32C9-0204-A34F-9614-838A5DAD244A}" destId="{AE036CCD-4E98-3F42-9902-35BABA2D7EE6}" srcOrd="2" destOrd="0" presId="urn:microsoft.com/office/officeart/2005/8/layout/pyramid2"/>
    <dgm:cxn modelId="{7B99C1A0-4F85-C44D-A4EE-BC78A1843B23}" type="presParOf" srcId="{8CDF32C9-0204-A34F-9614-838A5DAD244A}" destId="{113B2ED4-8B08-ED49-9F07-B009C4F2628C}" srcOrd="3" destOrd="0" presId="urn:microsoft.com/office/officeart/2005/8/layout/pyramid2"/>
    <dgm:cxn modelId="{9F3CC0E4-DC28-314B-932A-6855F661FD13}" type="presParOf" srcId="{8CDF32C9-0204-A34F-9614-838A5DAD244A}" destId="{7534F602-A202-2C41-9830-35C485A37C0F}" srcOrd="4" destOrd="0" presId="urn:microsoft.com/office/officeart/2005/8/layout/pyramid2"/>
    <dgm:cxn modelId="{90EC5D0D-B130-2443-8F3C-9DD7A46D2185}" type="presParOf" srcId="{8CDF32C9-0204-A34F-9614-838A5DAD244A}" destId="{5353EEF6-F5B2-DF43-816F-3CCB42B68EBB}" srcOrd="5" destOrd="0" presId="urn:microsoft.com/office/officeart/2005/8/layout/pyramid2"/>
    <dgm:cxn modelId="{419228A5-D583-E845-AAE5-677EAE581AC3}" type="presParOf" srcId="{8CDF32C9-0204-A34F-9614-838A5DAD244A}" destId="{482AE4D6-462B-FD46-8F24-89FEA80AC3E7}" srcOrd="6" destOrd="0" presId="urn:microsoft.com/office/officeart/2005/8/layout/pyramid2"/>
    <dgm:cxn modelId="{D78F370D-24D5-D244-B377-F048A77A4988}" type="presParOf" srcId="{8CDF32C9-0204-A34F-9614-838A5DAD244A}" destId="{6E5676BF-8988-164F-9F2E-A2890D50E4CA}" srcOrd="7" destOrd="0" presId="urn:microsoft.com/office/officeart/2005/8/layout/pyramid2"/>
    <dgm:cxn modelId="{4EE83010-6AFE-1148-A6E1-2ABE85FA56E8}" type="presParOf" srcId="{8CDF32C9-0204-A34F-9614-838A5DAD244A}" destId="{38AB04A8-8147-5D4E-AA02-CE03AE8FBFD2}" srcOrd="8" destOrd="0" presId="urn:microsoft.com/office/officeart/2005/8/layout/pyramid2"/>
    <dgm:cxn modelId="{D88CA1AA-05C3-5A4B-8C64-7AA120AB631D}" type="presParOf" srcId="{8CDF32C9-0204-A34F-9614-838A5DAD244A}" destId="{D69E88A1-BD1F-094E-B6E9-3BC058E9FA06}" srcOrd="9"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5B4C306-3084-4C45-BF61-897EE1387B9D}" type="doc">
      <dgm:prSet loTypeId="urn:microsoft.com/office/officeart/2005/8/layout/pyramid2" loCatId="pyramid" qsTypeId="urn:microsoft.com/office/officeart/2005/8/quickstyle/simple5" qsCatId="simple" csTypeId="urn:microsoft.com/office/officeart/2005/8/colors/accent1_2" csCatId="accent1" phldr="1"/>
      <dgm:spPr/>
    </dgm:pt>
    <dgm:pt modelId="{3C2884AC-20B4-534C-A693-91BC70511CC7}">
      <dgm:prSet phldrT="[Text]"/>
      <dgm:spPr/>
      <dgm:t>
        <a:bodyPr/>
        <a:lstStyle/>
        <a:p>
          <a:r>
            <a:rPr lang="en-GB"/>
            <a:t>Chair: 9%</a:t>
          </a:r>
        </a:p>
      </dgm:t>
    </dgm:pt>
    <dgm:pt modelId="{72DF37D0-79A5-F34F-864C-5226900701AF}" type="parTrans" cxnId="{9BF10118-EAA6-DF48-B89A-6A93B4018C04}">
      <dgm:prSet/>
      <dgm:spPr/>
      <dgm:t>
        <a:bodyPr/>
        <a:lstStyle/>
        <a:p>
          <a:endParaRPr lang="en-GB"/>
        </a:p>
      </dgm:t>
    </dgm:pt>
    <dgm:pt modelId="{87BBF880-0071-8A46-A09C-CD0144AC0968}" type="sibTrans" cxnId="{9BF10118-EAA6-DF48-B89A-6A93B4018C04}">
      <dgm:prSet/>
      <dgm:spPr/>
      <dgm:t>
        <a:bodyPr/>
        <a:lstStyle/>
        <a:p>
          <a:endParaRPr lang="en-GB"/>
        </a:p>
      </dgm:t>
    </dgm:pt>
    <dgm:pt modelId="{6E6F6655-AFC4-D54D-BA53-D0A5A4955E14}">
      <dgm:prSet phldrT="[Text]"/>
      <dgm:spPr/>
      <dgm:t>
        <a:bodyPr/>
        <a:lstStyle/>
        <a:p>
          <a:r>
            <a:rPr lang="en-GB"/>
            <a:t>Committee Chair: 32%</a:t>
          </a:r>
        </a:p>
      </dgm:t>
    </dgm:pt>
    <dgm:pt modelId="{43883DBF-C09C-0944-99C7-0ABABE2B7906}" type="parTrans" cxnId="{23C94A34-5656-044C-94E5-6D78982BB54B}">
      <dgm:prSet/>
      <dgm:spPr/>
      <dgm:t>
        <a:bodyPr/>
        <a:lstStyle/>
        <a:p>
          <a:endParaRPr lang="en-GB"/>
        </a:p>
      </dgm:t>
    </dgm:pt>
    <dgm:pt modelId="{7ADBDB9B-27CE-D947-B0B6-A26DCA409074}" type="sibTrans" cxnId="{23C94A34-5656-044C-94E5-6D78982BB54B}">
      <dgm:prSet/>
      <dgm:spPr/>
      <dgm:t>
        <a:bodyPr/>
        <a:lstStyle/>
        <a:p>
          <a:endParaRPr lang="en-GB"/>
        </a:p>
      </dgm:t>
    </dgm:pt>
    <dgm:pt modelId="{1F123936-6BFD-4642-A540-B7EBA45E3592}">
      <dgm:prSet phldrT="[Text]"/>
      <dgm:spPr/>
      <dgm:t>
        <a:bodyPr/>
        <a:lstStyle/>
        <a:p>
          <a:r>
            <a:rPr lang="en-GB"/>
            <a:t>Committee Member: 36%</a:t>
          </a:r>
        </a:p>
      </dgm:t>
    </dgm:pt>
    <dgm:pt modelId="{0A525420-92F6-D444-BBB3-A23CF3BB583F}" type="parTrans" cxnId="{8BC81B00-251F-D441-9C02-DB8A39417B48}">
      <dgm:prSet/>
      <dgm:spPr/>
      <dgm:t>
        <a:bodyPr/>
        <a:lstStyle/>
        <a:p>
          <a:endParaRPr lang="en-GB"/>
        </a:p>
      </dgm:t>
    </dgm:pt>
    <dgm:pt modelId="{D9D7E951-277A-7447-8892-EB9658826E1A}" type="sibTrans" cxnId="{8BC81B00-251F-D441-9C02-DB8A39417B48}">
      <dgm:prSet/>
      <dgm:spPr/>
      <dgm:t>
        <a:bodyPr/>
        <a:lstStyle/>
        <a:p>
          <a:endParaRPr lang="en-GB"/>
        </a:p>
      </dgm:t>
    </dgm:pt>
    <dgm:pt modelId="{24037074-66BA-3F49-8F6C-206FD864E309}">
      <dgm:prSet phldrT="[Text]"/>
      <dgm:spPr/>
      <dgm:t>
        <a:bodyPr/>
        <a:lstStyle/>
        <a:p>
          <a:r>
            <a:rPr lang="en-GB"/>
            <a:t>SB/NED: 35%</a:t>
          </a:r>
        </a:p>
      </dgm:t>
    </dgm:pt>
    <dgm:pt modelId="{F6BC69ED-7E2D-D346-A181-59C95882A98F}" type="parTrans" cxnId="{CAAC19A2-1D5A-7F46-958E-728F4EAD84BC}">
      <dgm:prSet/>
      <dgm:spPr/>
      <dgm:t>
        <a:bodyPr/>
        <a:lstStyle/>
        <a:p>
          <a:endParaRPr lang="en-GB"/>
        </a:p>
      </dgm:t>
    </dgm:pt>
    <dgm:pt modelId="{8864AF32-1A65-F04F-A959-F18587A7F31C}" type="sibTrans" cxnId="{CAAC19A2-1D5A-7F46-958E-728F4EAD84BC}">
      <dgm:prSet/>
      <dgm:spPr/>
      <dgm:t>
        <a:bodyPr/>
        <a:lstStyle/>
        <a:p>
          <a:endParaRPr lang="en-GB"/>
        </a:p>
      </dgm:t>
    </dgm:pt>
    <dgm:pt modelId="{EC8B038A-FE95-DC4A-B8EE-7C222B7CAF2D}" type="pres">
      <dgm:prSet presAssocID="{65B4C306-3084-4C45-BF61-897EE1387B9D}" presName="compositeShape" presStyleCnt="0">
        <dgm:presLayoutVars>
          <dgm:dir/>
          <dgm:resizeHandles/>
        </dgm:presLayoutVars>
      </dgm:prSet>
      <dgm:spPr/>
    </dgm:pt>
    <dgm:pt modelId="{79580708-0BEE-984D-BA27-73B6B2CEF729}" type="pres">
      <dgm:prSet presAssocID="{65B4C306-3084-4C45-BF61-897EE1387B9D}" presName="pyramid" presStyleLbl="node1" presStyleIdx="0" presStyleCnt="1"/>
      <dgm:spPr/>
    </dgm:pt>
    <dgm:pt modelId="{8CDF32C9-0204-A34F-9614-838A5DAD244A}" type="pres">
      <dgm:prSet presAssocID="{65B4C306-3084-4C45-BF61-897EE1387B9D}" presName="theList" presStyleCnt="0"/>
      <dgm:spPr/>
    </dgm:pt>
    <dgm:pt modelId="{D92E56C5-3CE6-7544-B17B-A8D4099952D8}" type="pres">
      <dgm:prSet presAssocID="{3C2884AC-20B4-534C-A693-91BC70511CC7}" presName="aNode" presStyleLbl="fgAcc1" presStyleIdx="0" presStyleCnt="4">
        <dgm:presLayoutVars>
          <dgm:bulletEnabled val="1"/>
        </dgm:presLayoutVars>
      </dgm:prSet>
      <dgm:spPr/>
    </dgm:pt>
    <dgm:pt modelId="{A31953BB-B25C-A346-81E6-1F4A6291A978}" type="pres">
      <dgm:prSet presAssocID="{3C2884AC-20B4-534C-A693-91BC70511CC7}" presName="aSpace" presStyleCnt="0"/>
      <dgm:spPr/>
    </dgm:pt>
    <dgm:pt modelId="{7534F602-A202-2C41-9830-35C485A37C0F}" type="pres">
      <dgm:prSet presAssocID="{6E6F6655-AFC4-D54D-BA53-D0A5A4955E14}" presName="aNode" presStyleLbl="fgAcc1" presStyleIdx="1" presStyleCnt="4">
        <dgm:presLayoutVars>
          <dgm:bulletEnabled val="1"/>
        </dgm:presLayoutVars>
      </dgm:prSet>
      <dgm:spPr/>
    </dgm:pt>
    <dgm:pt modelId="{5353EEF6-F5B2-DF43-816F-3CCB42B68EBB}" type="pres">
      <dgm:prSet presAssocID="{6E6F6655-AFC4-D54D-BA53-D0A5A4955E14}" presName="aSpace" presStyleCnt="0"/>
      <dgm:spPr/>
    </dgm:pt>
    <dgm:pt modelId="{38AB04A8-8147-5D4E-AA02-CE03AE8FBFD2}" type="pres">
      <dgm:prSet presAssocID="{1F123936-6BFD-4642-A540-B7EBA45E3592}" presName="aNode" presStyleLbl="fgAcc1" presStyleIdx="2" presStyleCnt="4">
        <dgm:presLayoutVars>
          <dgm:bulletEnabled val="1"/>
        </dgm:presLayoutVars>
      </dgm:prSet>
      <dgm:spPr/>
    </dgm:pt>
    <dgm:pt modelId="{D69E88A1-BD1F-094E-B6E9-3BC058E9FA06}" type="pres">
      <dgm:prSet presAssocID="{1F123936-6BFD-4642-A540-B7EBA45E3592}" presName="aSpace" presStyleCnt="0"/>
      <dgm:spPr/>
    </dgm:pt>
    <dgm:pt modelId="{EB87AB73-4D24-6E44-9851-24E6400AD1DA}" type="pres">
      <dgm:prSet presAssocID="{24037074-66BA-3F49-8F6C-206FD864E309}" presName="aNode" presStyleLbl="fgAcc1" presStyleIdx="3" presStyleCnt="4">
        <dgm:presLayoutVars>
          <dgm:bulletEnabled val="1"/>
        </dgm:presLayoutVars>
      </dgm:prSet>
      <dgm:spPr/>
    </dgm:pt>
    <dgm:pt modelId="{CB054564-EBAA-174D-981A-D3423D7070AE}" type="pres">
      <dgm:prSet presAssocID="{24037074-66BA-3F49-8F6C-206FD864E309}" presName="aSpace" presStyleCnt="0"/>
      <dgm:spPr/>
    </dgm:pt>
  </dgm:ptLst>
  <dgm:cxnLst>
    <dgm:cxn modelId="{8BC81B00-251F-D441-9C02-DB8A39417B48}" srcId="{65B4C306-3084-4C45-BF61-897EE1387B9D}" destId="{1F123936-6BFD-4642-A540-B7EBA45E3592}" srcOrd="2" destOrd="0" parTransId="{0A525420-92F6-D444-BBB3-A23CF3BB583F}" sibTransId="{D9D7E951-277A-7447-8892-EB9658826E1A}"/>
    <dgm:cxn modelId="{D16A8907-E2C9-6548-B346-6A2DAEB2FD1D}" type="presOf" srcId="{65B4C306-3084-4C45-BF61-897EE1387B9D}" destId="{EC8B038A-FE95-DC4A-B8EE-7C222B7CAF2D}" srcOrd="0" destOrd="0" presId="urn:microsoft.com/office/officeart/2005/8/layout/pyramid2"/>
    <dgm:cxn modelId="{9BF10118-EAA6-DF48-B89A-6A93B4018C04}" srcId="{65B4C306-3084-4C45-BF61-897EE1387B9D}" destId="{3C2884AC-20B4-534C-A693-91BC70511CC7}" srcOrd="0" destOrd="0" parTransId="{72DF37D0-79A5-F34F-864C-5226900701AF}" sibTransId="{87BBF880-0071-8A46-A09C-CD0144AC0968}"/>
    <dgm:cxn modelId="{23C94A34-5656-044C-94E5-6D78982BB54B}" srcId="{65B4C306-3084-4C45-BF61-897EE1387B9D}" destId="{6E6F6655-AFC4-D54D-BA53-D0A5A4955E14}" srcOrd="1" destOrd="0" parTransId="{43883DBF-C09C-0944-99C7-0ABABE2B7906}" sibTransId="{7ADBDB9B-27CE-D947-B0B6-A26DCA409074}"/>
    <dgm:cxn modelId="{649EF934-3B06-0D47-BF5B-EA18FF8198F1}" type="presOf" srcId="{3C2884AC-20B4-534C-A693-91BC70511CC7}" destId="{D92E56C5-3CE6-7544-B17B-A8D4099952D8}" srcOrd="0" destOrd="0" presId="urn:microsoft.com/office/officeart/2005/8/layout/pyramid2"/>
    <dgm:cxn modelId="{51A74A44-5DBA-7049-A62C-8BFCE605440E}" type="presOf" srcId="{24037074-66BA-3F49-8F6C-206FD864E309}" destId="{EB87AB73-4D24-6E44-9851-24E6400AD1DA}" srcOrd="0" destOrd="0" presId="urn:microsoft.com/office/officeart/2005/8/layout/pyramid2"/>
    <dgm:cxn modelId="{B0019282-6DD7-3446-B6B5-6EFAA7EF9C1F}" type="presOf" srcId="{6E6F6655-AFC4-D54D-BA53-D0A5A4955E14}" destId="{7534F602-A202-2C41-9830-35C485A37C0F}" srcOrd="0" destOrd="0" presId="urn:microsoft.com/office/officeart/2005/8/layout/pyramid2"/>
    <dgm:cxn modelId="{CAAC19A2-1D5A-7F46-958E-728F4EAD84BC}" srcId="{65B4C306-3084-4C45-BF61-897EE1387B9D}" destId="{24037074-66BA-3F49-8F6C-206FD864E309}" srcOrd="3" destOrd="0" parTransId="{F6BC69ED-7E2D-D346-A181-59C95882A98F}" sibTransId="{8864AF32-1A65-F04F-A959-F18587A7F31C}"/>
    <dgm:cxn modelId="{1A5C52EB-0B51-6E45-9732-D5CAD302342E}" type="presOf" srcId="{1F123936-6BFD-4642-A540-B7EBA45E3592}" destId="{38AB04A8-8147-5D4E-AA02-CE03AE8FBFD2}" srcOrd="0" destOrd="0" presId="urn:microsoft.com/office/officeart/2005/8/layout/pyramid2"/>
    <dgm:cxn modelId="{6A46792C-18DA-6E4E-A1F8-46E28F86F094}" type="presParOf" srcId="{EC8B038A-FE95-DC4A-B8EE-7C222B7CAF2D}" destId="{79580708-0BEE-984D-BA27-73B6B2CEF729}" srcOrd="0" destOrd="0" presId="urn:microsoft.com/office/officeart/2005/8/layout/pyramid2"/>
    <dgm:cxn modelId="{C76AD709-83C0-F94B-90FF-7076705A9647}" type="presParOf" srcId="{EC8B038A-FE95-DC4A-B8EE-7C222B7CAF2D}" destId="{8CDF32C9-0204-A34F-9614-838A5DAD244A}" srcOrd="1" destOrd="0" presId="urn:microsoft.com/office/officeart/2005/8/layout/pyramid2"/>
    <dgm:cxn modelId="{20044FFD-E804-5340-8A56-2B214611AE83}" type="presParOf" srcId="{8CDF32C9-0204-A34F-9614-838A5DAD244A}" destId="{D92E56C5-3CE6-7544-B17B-A8D4099952D8}" srcOrd="0" destOrd="0" presId="urn:microsoft.com/office/officeart/2005/8/layout/pyramid2"/>
    <dgm:cxn modelId="{FD229353-527E-174F-8FB1-A7EFE6369577}" type="presParOf" srcId="{8CDF32C9-0204-A34F-9614-838A5DAD244A}" destId="{A31953BB-B25C-A346-81E6-1F4A6291A978}" srcOrd="1" destOrd="0" presId="urn:microsoft.com/office/officeart/2005/8/layout/pyramid2"/>
    <dgm:cxn modelId="{8B6C8F65-E5AC-DC41-AA2B-408D973DD6EE}" type="presParOf" srcId="{8CDF32C9-0204-A34F-9614-838A5DAD244A}" destId="{7534F602-A202-2C41-9830-35C485A37C0F}" srcOrd="2" destOrd="0" presId="urn:microsoft.com/office/officeart/2005/8/layout/pyramid2"/>
    <dgm:cxn modelId="{D3B3ADB8-D3D2-6542-B7D7-A259850044E3}" type="presParOf" srcId="{8CDF32C9-0204-A34F-9614-838A5DAD244A}" destId="{5353EEF6-F5B2-DF43-816F-3CCB42B68EBB}" srcOrd="3" destOrd="0" presId="urn:microsoft.com/office/officeart/2005/8/layout/pyramid2"/>
    <dgm:cxn modelId="{97ADA0AE-A2C8-EB45-8F3E-CD87B8643A01}" type="presParOf" srcId="{8CDF32C9-0204-A34F-9614-838A5DAD244A}" destId="{38AB04A8-8147-5D4E-AA02-CE03AE8FBFD2}" srcOrd="4" destOrd="0" presId="urn:microsoft.com/office/officeart/2005/8/layout/pyramid2"/>
    <dgm:cxn modelId="{87C87E84-537F-8D46-A870-19394E20E1EB}" type="presParOf" srcId="{8CDF32C9-0204-A34F-9614-838A5DAD244A}" destId="{D69E88A1-BD1F-094E-B6E9-3BC058E9FA06}" srcOrd="5" destOrd="0" presId="urn:microsoft.com/office/officeart/2005/8/layout/pyramid2"/>
    <dgm:cxn modelId="{5454C556-6355-C940-BD0E-0EEA77DC9D4B}" type="presParOf" srcId="{8CDF32C9-0204-A34F-9614-838A5DAD244A}" destId="{EB87AB73-4D24-6E44-9851-24E6400AD1DA}" srcOrd="6" destOrd="0" presId="urn:microsoft.com/office/officeart/2005/8/layout/pyramid2"/>
    <dgm:cxn modelId="{D47C523F-457E-6643-8FBE-2D9941E2D740}" type="presParOf" srcId="{8CDF32C9-0204-A34F-9614-838A5DAD244A}" destId="{CB054564-EBAA-174D-981A-D3423D7070AE}" srcOrd="7" destOrd="0" presId="urn:microsoft.com/office/officeart/2005/8/layout/pyramid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D2988E-0B6F-9C4F-BFAF-BA55AEC2F87D}">
      <dsp:nvSpPr>
        <dsp:cNvPr id="0" name=""/>
        <dsp:cNvSpPr/>
      </dsp:nvSpPr>
      <dsp:spPr>
        <a:xfrm rot="5400000">
          <a:off x="1677634" y="-774658"/>
          <a:ext cx="2764656" cy="4319385"/>
        </a:xfrm>
        <a:prstGeom prst="round2SameRect">
          <a:avLst/>
        </a:prstGeom>
        <a:solidFill>
          <a:schemeClr val="tx2">
            <a:lumMod val="20000"/>
            <a:lumOff val="80000"/>
            <a:alpha val="9000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endParaRPr lang="nl-NL" sz="1400" kern="1200"/>
        </a:p>
        <a:p>
          <a:pPr marL="57150" lvl="1" indent="-57150" algn="l" defTabSz="488950">
            <a:lnSpc>
              <a:spcPct val="90000"/>
            </a:lnSpc>
            <a:spcBef>
              <a:spcPct val="0"/>
            </a:spcBef>
            <a:spcAft>
              <a:spcPct val="15000"/>
            </a:spcAft>
            <a:buChar char="•"/>
          </a:pPr>
          <a:r>
            <a:rPr lang="en-US" sz="1100" b="1" kern="1200"/>
            <a:t>Human capital theory</a:t>
          </a:r>
          <a:endParaRPr lang="nl-NL" sz="1400" kern="1200"/>
        </a:p>
        <a:p>
          <a:pPr marL="114300" lvl="2" indent="-57150" algn="l" defTabSz="488950">
            <a:lnSpc>
              <a:spcPct val="90000"/>
            </a:lnSpc>
            <a:spcBef>
              <a:spcPct val="0"/>
            </a:spcBef>
            <a:spcAft>
              <a:spcPct val="15000"/>
            </a:spcAft>
            <a:buChar char="•"/>
          </a:pPr>
          <a:r>
            <a:rPr lang="en-US" sz="1100" b="0" i="1" kern="1200"/>
            <a:t>Working experience</a:t>
          </a:r>
          <a:endParaRPr lang="nl-NL" sz="1100" b="0" i="1" kern="1200"/>
        </a:p>
        <a:p>
          <a:pPr marL="171450" lvl="3" indent="-57150" algn="l" defTabSz="488950">
            <a:lnSpc>
              <a:spcPct val="90000"/>
            </a:lnSpc>
            <a:spcBef>
              <a:spcPct val="0"/>
            </a:spcBef>
            <a:spcAft>
              <a:spcPct val="15000"/>
            </a:spcAft>
            <a:buChar char="•"/>
          </a:pPr>
          <a:r>
            <a:rPr lang="en-US" sz="1100" b="0" i="1" kern="1200"/>
            <a:t> </a:t>
          </a:r>
          <a:r>
            <a:rPr lang="en-US" sz="1100" b="0" i="0" kern="1200"/>
            <a:t>Same entry level but diverging career paths</a:t>
          </a:r>
          <a:endParaRPr lang="nl-NL" sz="1100" b="0" i="0" kern="1200"/>
        </a:p>
        <a:p>
          <a:pPr marL="114300" lvl="2" indent="-57150" algn="l" defTabSz="488950">
            <a:lnSpc>
              <a:spcPct val="90000"/>
            </a:lnSpc>
            <a:spcBef>
              <a:spcPct val="0"/>
            </a:spcBef>
            <a:spcAft>
              <a:spcPct val="15000"/>
            </a:spcAft>
            <a:buChar char="•"/>
          </a:pPr>
          <a:r>
            <a:rPr lang="en-US" sz="1100" b="0" i="1" kern="1200"/>
            <a:t>Educational credits</a:t>
          </a:r>
          <a:endParaRPr lang="nl-NL" sz="1100" b="0" i="1" kern="1200"/>
        </a:p>
        <a:p>
          <a:pPr marL="171450" lvl="3" indent="-57150" algn="l" defTabSz="488950">
            <a:lnSpc>
              <a:spcPct val="90000"/>
            </a:lnSpc>
            <a:spcBef>
              <a:spcPct val="0"/>
            </a:spcBef>
            <a:spcAft>
              <a:spcPct val="15000"/>
            </a:spcAft>
            <a:buChar char="•"/>
          </a:pPr>
          <a:r>
            <a:rPr lang="en-US" sz="1100" b="0" i="0" kern="1200"/>
            <a:t>Senior male gatekeepers controlling training opportunities</a:t>
          </a:r>
          <a:endParaRPr lang="nl-NL" sz="1100" b="0" i="0" kern="1200"/>
        </a:p>
        <a:p>
          <a:pPr marL="57150" lvl="1" indent="-57150" algn="l" defTabSz="488950">
            <a:lnSpc>
              <a:spcPct val="90000"/>
            </a:lnSpc>
            <a:spcBef>
              <a:spcPct val="0"/>
            </a:spcBef>
            <a:spcAft>
              <a:spcPct val="15000"/>
            </a:spcAft>
            <a:buChar char="•"/>
          </a:pPr>
          <a:r>
            <a:rPr lang="nl-NL" sz="1100" b="1" kern="1200"/>
            <a:t>Status </a:t>
          </a:r>
          <a:r>
            <a:rPr lang="nl-NL" sz="1100" b="1" kern="1200" err="1"/>
            <a:t>characteristics</a:t>
          </a:r>
          <a:r>
            <a:rPr lang="nl-NL" sz="1100" b="1" kern="1200"/>
            <a:t> </a:t>
          </a:r>
          <a:r>
            <a:rPr lang="nl-NL" sz="1100" b="1" kern="1200" err="1"/>
            <a:t>theory</a:t>
          </a:r>
          <a:endParaRPr lang="nl-NL" sz="1100" b="1" kern="1200"/>
        </a:p>
        <a:p>
          <a:pPr marL="114300" lvl="2" indent="-57150" algn="l" defTabSz="488950">
            <a:lnSpc>
              <a:spcPct val="90000"/>
            </a:lnSpc>
            <a:spcBef>
              <a:spcPct val="0"/>
            </a:spcBef>
            <a:spcAft>
              <a:spcPct val="15000"/>
            </a:spcAft>
            <a:buChar char="•"/>
          </a:pPr>
          <a:r>
            <a:rPr lang="nl-NL" sz="1100" i="1" kern="1200"/>
            <a:t>Gender bias and </a:t>
          </a:r>
          <a:r>
            <a:rPr lang="nl-NL" sz="1100" i="1" kern="1200" err="1"/>
            <a:t>confirmation</a:t>
          </a:r>
          <a:r>
            <a:rPr lang="nl-NL" sz="1100" i="1" kern="1200"/>
            <a:t> standard</a:t>
          </a:r>
        </a:p>
        <a:p>
          <a:pPr marL="171450" lvl="3" indent="-57150" algn="l" defTabSz="488950">
            <a:lnSpc>
              <a:spcPct val="90000"/>
            </a:lnSpc>
            <a:spcBef>
              <a:spcPct val="0"/>
            </a:spcBef>
            <a:spcAft>
              <a:spcPct val="15000"/>
            </a:spcAft>
            <a:buChar char="•"/>
          </a:pPr>
          <a:r>
            <a:rPr lang="nl-NL" sz="1100" kern="1200" err="1"/>
            <a:t>Higher</a:t>
          </a:r>
          <a:r>
            <a:rPr lang="nl-NL" sz="1100" kern="1200"/>
            <a:t> </a:t>
          </a:r>
          <a:r>
            <a:rPr lang="nl-NL" sz="1100" kern="1200" err="1"/>
            <a:t>burden</a:t>
          </a:r>
          <a:r>
            <a:rPr lang="nl-NL" sz="1100" kern="1200"/>
            <a:t> of </a:t>
          </a:r>
          <a:r>
            <a:rPr lang="nl-NL" sz="1100" kern="1200" err="1"/>
            <a:t>proof</a:t>
          </a:r>
          <a:r>
            <a:rPr lang="nl-NL" sz="1100" kern="1200"/>
            <a:t> and </a:t>
          </a:r>
          <a:r>
            <a:rPr lang="nl-NL" sz="1100" kern="1200" err="1"/>
            <a:t>overqualification</a:t>
          </a:r>
          <a:endParaRPr lang="nl-NL" sz="1100" kern="1200"/>
        </a:p>
        <a:p>
          <a:pPr marL="57150" lvl="1" indent="-57150" algn="l" defTabSz="488950">
            <a:lnSpc>
              <a:spcPct val="90000"/>
            </a:lnSpc>
            <a:spcBef>
              <a:spcPct val="0"/>
            </a:spcBef>
            <a:spcAft>
              <a:spcPct val="15000"/>
            </a:spcAft>
            <a:buChar char="•"/>
          </a:pPr>
          <a:r>
            <a:rPr lang="nl-NL" sz="1100" b="1" kern="1200" err="1"/>
            <a:t>Discrimination</a:t>
          </a:r>
          <a:r>
            <a:rPr lang="nl-NL" sz="1100" b="1" kern="1200"/>
            <a:t> </a:t>
          </a:r>
          <a:r>
            <a:rPr lang="nl-NL" sz="1100" b="1" kern="1200" err="1"/>
            <a:t>theory</a:t>
          </a:r>
          <a:endParaRPr lang="nl-NL" sz="1100" b="1" kern="1200"/>
        </a:p>
        <a:p>
          <a:pPr marL="114300" lvl="2" indent="-57150" algn="l" defTabSz="488950">
            <a:lnSpc>
              <a:spcPct val="90000"/>
            </a:lnSpc>
            <a:spcBef>
              <a:spcPct val="0"/>
            </a:spcBef>
            <a:spcAft>
              <a:spcPct val="15000"/>
            </a:spcAft>
            <a:buChar char="•"/>
          </a:pPr>
          <a:r>
            <a:rPr lang="en-US" sz="1100" b="0" i="1" kern="1200"/>
            <a:t>Gender stereotyping</a:t>
          </a:r>
          <a:endParaRPr lang="nl-NL" sz="1100" b="0" i="1" kern="1200"/>
        </a:p>
        <a:p>
          <a:pPr marL="114300" lvl="2" indent="-57150" algn="l" defTabSz="488950">
            <a:lnSpc>
              <a:spcPct val="90000"/>
            </a:lnSpc>
            <a:spcBef>
              <a:spcPct val="0"/>
            </a:spcBef>
            <a:spcAft>
              <a:spcPct val="15000"/>
            </a:spcAft>
            <a:buChar char="•"/>
          </a:pPr>
          <a:r>
            <a:rPr lang="nl-NL" sz="1100" kern="1200" err="1"/>
            <a:t>Working</a:t>
          </a:r>
          <a:r>
            <a:rPr lang="nl-NL" sz="1100" kern="1200"/>
            <a:t> </a:t>
          </a:r>
          <a:r>
            <a:rPr lang="nl-NL" sz="1100" kern="1200" err="1"/>
            <a:t>mothers</a:t>
          </a:r>
          <a:r>
            <a:rPr lang="nl-NL" sz="1100" kern="1200"/>
            <a:t> </a:t>
          </a:r>
          <a:r>
            <a:rPr lang="nl-NL" sz="1100" kern="1200" err="1"/>
            <a:t>not</a:t>
          </a:r>
          <a:r>
            <a:rPr lang="nl-NL" sz="1100" kern="1200"/>
            <a:t> competent, </a:t>
          </a:r>
          <a:r>
            <a:rPr lang="nl-NL" sz="1100" kern="1200" err="1"/>
            <a:t>serious</a:t>
          </a:r>
          <a:r>
            <a:rPr lang="nl-NL" sz="1100" kern="1200"/>
            <a:t>, </a:t>
          </a:r>
          <a:r>
            <a:rPr lang="nl-NL" sz="1100" kern="1200" err="1"/>
            <a:t>reliable</a:t>
          </a:r>
          <a:r>
            <a:rPr lang="nl-NL" sz="1100" kern="1200"/>
            <a:t> </a:t>
          </a:r>
          <a:r>
            <a:rPr lang="nl-NL" sz="1100" kern="1200" err="1"/>
            <a:t>enough</a:t>
          </a:r>
          <a:r>
            <a:rPr lang="nl-NL" sz="1100" kern="1200"/>
            <a:t>… </a:t>
          </a:r>
          <a:endParaRPr lang="nl-NL" sz="1100" b="1" kern="1200"/>
        </a:p>
        <a:p>
          <a:pPr marL="57150" lvl="1" indent="-57150" algn="l" defTabSz="488950">
            <a:lnSpc>
              <a:spcPct val="90000"/>
            </a:lnSpc>
            <a:spcBef>
              <a:spcPct val="0"/>
            </a:spcBef>
            <a:spcAft>
              <a:spcPct val="15000"/>
            </a:spcAft>
            <a:buChar char="•"/>
          </a:pPr>
          <a:r>
            <a:rPr lang="nl-NL" sz="1100" b="1" kern="1200"/>
            <a:t>Male </a:t>
          </a:r>
          <a:r>
            <a:rPr lang="nl-NL" sz="1100" b="1" kern="1200" err="1"/>
            <a:t>defined</a:t>
          </a:r>
          <a:r>
            <a:rPr lang="nl-NL" sz="1100" b="1" kern="1200"/>
            <a:t> benchmarks</a:t>
          </a:r>
        </a:p>
        <a:p>
          <a:pPr marL="114300" lvl="2" indent="-57150" algn="l" defTabSz="488950">
            <a:lnSpc>
              <a:spcPct val="90000"/>
            </a:lnSpc>
            <a:spcBef>
              <a:spcPct val="0"/>
            </a:spcBef>
            <a:spcAft>
              <a:spcPct val="15000"/>
            </a:spcAft>
            <a:buChar char="•"/>
          </a:pPr>
          <a:r>
            <a:rPr lang="nl-NL" sz="1100" kern="1200" err="1"/>
            <a:t>Women</a:t>
          </a:r>
          <a:r>
            <a:rPr lang="nl-NL" sz="1100" kern="1200"/>
            <a:t> </a:t>
          </a:r>
          <a:r>
            <a:rPr lang="nl-NL" sz="1100" kern="1200" err="1"/>
            <a:t>who</a:t>
          </a:r>
          <a:r>
            <a:rPr lang="nl-NL" sz="1100" kern="1200"/>
            <a:t> act </a:t>
          </a:r>
          <a:r>
            <a:rPr lang="nl-NL" sz="1100" kern="1200" err="1"/>
            <a:t>like</a:t>
          </a:r>
          <a:r>
            <a:rPr lang="nl-NL" sz="1100" kern="1200"/>
            <a:t> </a:t>
          </a:r>
          <a:r>
            <a:rPr lang="nl-NL" sz="1100" kern="1200" err="1"/>
            <a:t>women</a:t>
          </a:r>
          <a:r>
            <a:rPr lang="nl-NL" sz="1100" kern="1200"/>
            <a:t>, </a:t>
          </a:r>
          <a:r>
            <a:rPr lang="nl-NL" sz="1100" kern="1200" err="1"/>
            <a:t>considered</a:t>
          </a:r>
          <a:r>
            <a:rPr lang="nl-NL" sz="1100" kern="1200"/>
            <a:t> incompetent...</a:t>
          </a:r>
        </a:p>
        <a:p>
          <a:pPr marL="114300" lvl="2" indent="-57150" algn="l" defTabSz="488950">
            <a:lnSpc>
              <a:spcPct val="90000"/>
            </a:lnSpc>
            <a:spcBef>
              <a:spcPct val="0"/>
            </a:spcBef>
            <a:spcAft>
              <a:spcPct val="15000"/>
            </a:spcAft>
            <a:buChar char="•"/>
          </a:pPr>
          <a:r>
            <a:rPr lang="nl-NL" sz="1100" kern="1200" err="1"/>
            <a:t>Women</a:t>
          </a:r>
          <a:r>
            <a:rPr lang="nl-NL" sz="1100" kern="1200"/>
            <a:t> </a:t>
          </a:r>
          <a:r>
            <a:rPr lang="nl-NL" sz="1100" kern="1200" err="1"/>
            <a:t>who</a:t>
          </a:r>
          <a:r>
            <a:rPr lang="nl-NL" sz="1100" kern="1200"/>
            <a:t> act </a:t>
          </a:r>
          <a:r>
            <a:rPr lang="nl-NL" sz="1100" kern="1200" err="1"/>
            <a:t>like</a:t>
          </a:r>
          <a:r>
            <a:rPr lang="nl-NL" sz="1100" kern="1200"/>
            <a:t> men, </a:t>
          </a:r>
          <a:r>
            <a:rPr lang="nl-NL" sz="1100" kern="1200" err="1"/>
            <a:t>not</a:t>
          </a:r>
          <a:r>
            <a:rPr lang="nl-NL" sz="1100" kern="1200"/>
            <a:t> taken </a:t>
          </a:r>
          <a:r>
            <a:rPr lang="nl-NL" sz="1100" kern="1200" err="1"/>
            <a:t>seriously</a:t>
          </a:r>
          <a:r>
            <a:rPr lang="nl-NL" sz="1100" kern="1200"/>
            <a:t>..</a:t>
          </a:r>
        </a:p>
        <a:p>
          <a:pPr marL="114300" lvl="1" indent="-114300" algn="l" defTabSz="622300">
            <a:lnSpc>
              <a:spcPct val="90000"/>
            </a:lnSpc>
            <a:spcBef>
              <a:spcPct val="0"/>
            </a:spcBef>
            <a:spcAft>
              <a:spcPct val="15000"/>
            </a:spcAft>
            <a:buChar char="•"/>
          </a:pPr>
          <a:endParaRPr lang="nl-NL" sz="1400" b="1" kern="1200"/>
        </a:p>
        <a:p>
          <a:pPr marL="228600" lvl="2" indent="-114300" algn="l" defTabSz="622300">
            <a:lnSpc>
              <a:spcPct val="90000"/>
            </a:lnSpc>
            <a:spcBef>
              <a:spcPct val="0"/>
            </a:spcBef>
            <a:spcAft>
              <a:spcPct val="15000"/>
            </a:spcAft>
            <a:buChar char="•"/>
          </a:pPr>
          <a:endParaRPr lang="nl-NL" sz="1400" kern="1200"/>
        </a:p>
      </dsp:txBody>
      <dsp:txXfrm rot="-5400000">
        <a:off x="900270" y="137665"/>
        <a:ext cx="4184426" cy="2494738"/>
      </dsp:txXfrm>
    </dsp:sp>
    <dsp:sp modelId="{7DBFC95F-15FF-E84D-9F02-0256106DF9A3}">
      <dsp:nvSpPr>
        <dsp:cNvPr id="0" name=""/>
        <dsp:cNvSpPr/>
      </dsp:nvSpPr>
      <dsp:spPr>
        <a:xfrm>
          <a:off x="0" y="0"/>
          <a:ext cx="900112" cy="2767360"/>
        </a:xfrm>
        <a:prstGeom prst="roundRect">
          <a:avLst/>
        </a:prstGeom>
        <a:solidFill>
          <a:schemeClr val="accent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nl-NL" sz="2600" kern="1200" err="1"/>
            <a:t>Firm</a:t>
          </a:r>
          <a:endParaRPr lang="nl-NL" sz="2600" kern="1200"/>
        </a:p>
      </dsp:txBody>
      <dsp:txXfrm>
        <a:off x="43940" y="43940"/>
        <a:ext cx="812232" cy="26794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A7CBD7-1D6A-7E44-AC5B-45DEE6F08C18}">
      <dsp:nvSpPr>
        <dsp:cNvPr id="0" name=""/>
        <dsp:cNvSpPr/>
      </dsp:nvSpPr>
      <dsp:spPr>
        <a:xfrm rot="5400000">
          <a:off x="2561943" y="-503903"/>
          <a:ext cx="1797812" cy="3257269"/>
        </a:xfrm>
        <a:prstGeom prst="round2SameRect">
          <a:avLst/>
        </a:prstGeom>
        <a:solidFill>
          <a:schemeClr val="tx2">
            <a:lumMod val="20000"/>
            <a:lumOff val="80000"/>
            <a:alpha val="9000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r>
            <a:rPr lang="nl-NL" sz="1100" b="1" kern="1200"/>
            <a:t>The ‘</a:t>
          </a:r>
          <a:r>
            <a:rPr lang="nl-NL" sz="1100" b="1" kern="1200" err="1"/>
            <a:t>glass</a:t>
          </a:r>
          <a:r>
            <a:rPr lang="nl-NL" sz="1100" b="1" kern="1200"/>
            <a:t> </a:t>
          </a:r>
          <a:r>
            <a:rPr lang="nl-NL" sz="1100" b="1" kern="1200" err="1"/>
            <a:t>ceiling</a:t>
          </a:r>
          <a:r>
            <a:rPr lang="nl-NL" sz="1100" b="1" kern="1200"/>
            <a:t>’ effect</a:t>
          </a:r>
        </a:p>
        <a:p>
          <a:pPr marL="114300" lvl="2" indent="-57150" algn="l" defTabSz="488950">
            <a:lnSpc>
              <a:spcPct val="90000"/>
            </a:lnSpc>
            <a:spcBef>
              <a:spcPct val="0"/>
            </a:spcBef>
            <a:spcAft>
              <a:spcPct val="15000"/>
            </a:spcAft>
            <a:buChar char="•"/>
          </a:pPr>
          <a:r>
            <a:rPr lang="nl-NL" sz="1100" i="1" kern="1200"/>
            <a:t>‘</a:t>
          </a:r>
          <a:r>
            <a:rPr lang="nl-NL" sz="1100" i="1" kern="1200" err="1"/>
            <a:t>Objective</a:t>
          </a:r>
          <a:r>
            <a:rPr lang="nl-NL" sz="1100" i="1" kern="1200"/>
            <a:t>’ corporate </a:t>
          </a:r>
          <a:r>
            <a:rPr lang="nl-NL" sz="1100" i="1" kern="1200" err="1"/>
            <a:t>barriers</a:t>
          </a:r>
          <a:endParaRPr lang="nl-NL" sz="1100" i="1" kern="1200"/>
        </a:p>
        <a:p>
          <a:pPr marL="171450" lvl="3" indent="-57150" algn="l" defTabSz="488950">
            <a:lnSpc>
              <a:spcPct val="90000"/>
            </a:lnSpc>
            <a:spcBef>
              <a:spcPct val="0"/>
            </a:spcBef>
            <a:spcAft>
              <a:spcPct val="15000"/>
            </a:spcAft>
            <a:buChar char="•"/>
          </a:pPr>
          <a:r>
            <a:rPr lang="nl-NL" sz="1100" kern="1200"/>
            <a:t>Training </a:t>
          </a:r>
          <a:r>
            <a:rPr lang="nl-NL" sz="1100" kern="1200" err="1"/>
            <a:t>policies</a:t>
          </a:r>
          <a:endParaRPr lang="nl-NL" sz="1100" kern="1200"/>
        </a:p>
        <a:p>
          <a:pPr marL="171450" lvl="3" indent="-57150" algn="l" defTabSz="488950">
            <a:lnSpc>
              <a:spcPct val="90000"/>
            </a:lnSpc>
            <a:spcBef>
              <a:spcPct val="0"/>
            </a:spcBef>
            <a:spcAft>
              <a:spcPct val="15000"/>
            </a:spcAft>
            <a:buChar char="•"/>
          </a:pPr>
          <a:r>
            <a:rPr lang="nl-NL" sz="1100" kern="1200"/>
            <a:t>Promotion </a:t>
          </a:r>
          <a:r>
            <a:rPr lang="nl-NL" sz="1100" kern="1200" err="1"/>
            <a:t>policies</a:t>
          </a:r>
          <a:endParaRPr lang="nl-NL" sz="1100" kern="1200"/>
        </a:p>
        <a:p>
          <a:pPr marL="171450" lvl="3" indent="-57150" algn="l" defTabSz="488950">
            <a:lnSpc>
              <a:spcPct val="90000"/>
            </a:lnSpc>
            <a:spcBef>
              <a:spcPct val="0"/>
            </a:spcBef>
            <a:spcAft>
              <a:spcPct val="15000"/>
            </a:spcAft>
            <a:buChar char="•"/>
          </a:pPr>
          <a:r>
            <a:rPr lang="nl-NL" sz="1100" kern="1200" err="1"/>
            <a:t>Compensation</a:t>
          </a:r>
          <a:r>
            <a:rPr lang="nl-NL" sz="1100" kern="1200"/>
            <a:t> </a:t>
          </a:r>
          <a:r>
            <a:rPr lang="nl-NL" sz="1100" kern="1200" err="1"/>
            <a:t>policies</a:t>
          </a:r>
          <a:endParaRPr lang="nl-NL" sz="1100" kern="1200"/>
        </a:p>
        <a:p>
          <a:pPr marL="114300" lvl="2" indent="-57150" algn="l" defTabSz="488950">
            <a:lnSpc>
              <a:spcPct val="90000"/>
            </a:lnSpc>
            <a:spcBef>
              <a:spcPct val="0"/>
            </a:spcBef>
            <a:spcAft>
              <a:spcPct val="15000"/>
            </a:spcAft>
            <a:buChar char="•"/>
          </a:pPr>
          <a:r>
            <a:rPr lang="nl-NL" sz="1100" i="1" kern="1200" dirty="0"/>
            <a:t>‘</a:t>
          </a:r>
          <a:r>
            <a:rPr lang="nl-NL" sz="1100" i="1" kern="1200" dirty="0" err="1"/>
            <a:t>Subjective</a:t>
          </a:r>
          <a:r>
            <a:rPr lang="nl-NL" sz="1100" i="1" kern="1200" dirty="0"/>
            <a:t>’ </a:t>
          </a:r>
          <a:r>
            <a:rPr lang="nl-NL" sz="1100" i="1" kern="1200" dirty="0" err="1"/>
            <a:t>cultural</a:t>
          </a:r>
          <a:r>
            <a:rPr lang="nl-NL" sz="1100" i="1" kern="1200" dirty="0"/>
            <a:t> </a:t>
          </a:r>
          <a:r>
            <a:rPr lang="nl-NL" sz="1100" i="1" kern="1200" dirty="0" err="1"/>
            <a:t>and</a:t>
          </a:r>
          <a:r>
            <a:rPr lang="nl-NL" sz="1100" i="1" kern="1200" dirty="0"/>
            <a:t> </a:t>
          </a:r>
          <a:r>
            <a:rPr lang="nl-NL" sz="1100" i="1" kern="1200" dirty="0" err="1"/>
            <a:t>behavioural</a:t>
          </a:r>
          <a:r>
            <a:rPr lang="nl-NL" sz="1100" i="1" kern="1200" dirty="0"/>
            <a:t> </a:t>
          </a:r>
          <a:r>
            <a:rPr lang="nl-NL" sz="1100" i="1" kern="1200" dirty="0" err="1"/>
            <a:t>barriers</a:t>
          </a:r>
          <a:endParaRPr lang="nl-NL" sz="1100" i="1" kern="1200" dirty="0"/>
        </a:p>
        <a:p>
          <a:pPr marL="171450" lvl="3" indent="-57150" algn="l" defTabSz="488950">
            <a:lnSpc>
              <a:spcPct val="90000"/>
            </a:lnSpc>
            <a:spcBef>
              <a:spcPct val="0"/>
            </a:spcBef>
            <a:spcAft>
              <a:spcPct val="15000"/>
            </a:spcAft>
            <a:buChar char="•"/>
          </a:pPr>
          <a:r>
            <a:rPr lang="nl-NL" sz="1100" kern="1200"/>
            <a:t>Gender </a:t>
          </a:r>
          <a:r>
            <a:rPr lang="nl-NL" sz="1100" kern="1200" err="1"/>
            <a:t>stereotyping</a:t>
          </a:r>
          <a:endParaRPr lang="nl-NL" sz="1100" kern="1200"/>
        </a:p>
        <a:p>
          <a:pPr marL="171450" lvl="3" indent="-57150" algn="l" defTabSz="488950">
            <a:lnSpc>
              <a:spcPct val="90000"/>
            </a:lnSpc>
            <a:spcBef>
              <a:spcPct val="0"/>
            </a:spcBef>
            <a:spcAft>
              <a:spcPct val="15000"/>
            </a:spcAft>
            <a:buChar char="•"/>
          </a:pPr>
          <a:r>
            <a:rPr lang="en-US" sz="1100" kern="1200"/>
            <a:t>Old boys network maintaining status quo</a:t>
          </a:r>
          <a:endParaRPr lang="nl-NL" sz="1100" kern="1200"/>
        </a:p>
      </dsp:txBody>
      <dsp:txXfrm rot="-5400000">
        <a:off x="1832215" y="313587"/>
        <a:ext cx="3169507" cy="1622288"/>
      </dsp:txXfrm>
    </dsp:sp>
    <dsp:sp modelId="{083193DD-CDAA-3F43-AC0B-77AB7C9BAF9C}">
      <dsp:nvSpPr>
        <dsp:cNvPr id="0" name=""/>
        <dsp:cNvSpPr/>
      </dsp:nvSpPr>
      <dsp:spPr>
        <a:xfrm>
          <a:off x="0" y="196801"/>
          <a:ext cx="1832214" cy="1855859"/>
        </a:xfrm>
        <a:prstGeom prst="roundRect">
          <a:avLst/>
        </a:prstGeom>
        <a:solidFill>
          <a:schemeClr val="accent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nl-NL" sz="2100" kern="1200"/>
            <a:t>Top management</a:t>
          </a:r>
        </a:p>
      </dsp:txBody>
      <dsp:txXfrm>
        <a:off x="89441" y="286242"/>
        <a:ext cx="1653332" cy="16769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C06920-335E-4E9A-BAD3-7948312EE35A}">
      <dsp:nvSpPr>
        <dsp:cNvPr id="0" name=""/>
        <dsp:cNvSpPr/>
      </dsp:nvSpPr>
      <dsp:spPr>
        <a:xfrm>
          <a:off x="1623202" y="1831006"/>
          <a:ext cx="1983914" cy="1983914"/>
        </a:xfrm>
        <a:prstGeom prst="gear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a:ln>
                <a:noFill/>
              </a:ln>
            </a:rPr>
            <a:t>Individual</a:t>
          </a:r>
          <a:endParaRPr lang="nl-NL" sz="2200" kern="1200">
            <a:ln>
              <a:noFill/>
            </a:ln>
          </a:endParaRPr>
        </a:p>
      </dsp:txBody>
      <dsp:txXfrm>
        <a:off x="2022057" y="2295728"/>
        <a:ext cx="1186204" cy="1019773"/>
      </dsp:txXfrm>
    </dsp:sp>
    <dsp:sp modelId="{77D25026-6495-45EC-BDCE-5C62842B8F84}">
      <dsp:nvSpPr>
        <dsp:cNvPr id="0" name=""/>
        <dsp:cNvSpPr/>
      </dsp:nvSpPr>
      <dsp:spPr>
        <a:xfrm>
          <a:off x="468925" y="1362081"/>
          <a:ext cx="1442846" cy="1442846"/>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err="1">
              <a:ln>
                <a:noFill/>
              </a:ln>
            </a:rPr>
            <a:t>Organi-sation</a:t>
          </a:r>
          <a:endParaRPr lang="nl-NL" sz="1400" b="1" kern="1200">
            <a:ln>
              <a:noFill/>
            </a:ln>
          </a:endParaRPr>
        </a:p>
      </dsp:txBody>
      <dsp:txXfrm>
        <a:off x="832166" y="1727517"/>
        <a:ext cx="716364" cy="711974"/>
      </dsp:txXfrm>
    </dsp:sp>
    <dsp:sp modelId="{3B3D0CBF-0A24-432B-BD6C-FFF4C206BD32}">
      <dsp:nvSpPr>
        <dsp:cNvPr id="0" name=""/>
        <dsp:cNvSpPr/>
      </dsp:nvSpPr>
      <dsp:spPr>
        <a:xfrm rot="20700000">
          <a:off x="1277066" y="366664"/>
          <a:ext cx="1413695" cy="1413695"/>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a:ln>
                <a:noFill/>
              </a:ln>
            </a:rPr>
            <a:t>Society</a:t>
          </a:r>
          <a:endParaRPr lang="nl-NL" sz="1400" b="1" kern="1200">
            <a:ln>
              <a:noFill/>
            </a:ln>
          </a:endParaRPr>
        </a:p>
      </dsp:txBody>
      <dsp:txXfrm rot="-20700000">
        <a:off x="1587131" y="676729"/>
        <a:ext cx="793565" cy="793565"/>
      </dsp:txXfrm>
    </dsp:sp>
    <dsp:sp modelId="{F8D6F5B4-B07B-406A-8B93-3D31D854DE63}">
      <dsp:nvSpPr>
        <dsp:cNvPr id="0" name=""/>
        <dsp:cNvSpPr/>
      </dsp:nvSpPr>
      <dsp:spPr>
        <a:xfrm>
          <a:off x="1464313" y="1535225"/>
          <a:ext cx="2539410" cy="2539410"/>
        </a:xfrm>
        <a:prstGeom prst="circularArrow">
          <a:avLst>
            <a:gd name="adj1" fmla="val 4688"/>
            <a:gd name="adj2" fmla="val 299029"/>
            <a:gd name="adj3" fmla="val 2500454"/>
            <a:gd name="adj4" fmla="val 15895547"/>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5A0C0DD-B7A3-4CBD-AE80-796264B22FBA}">
      <dsp:nvSpPr>
        <dsp:cNvPr id="0" name=""/>
        <dsp:cNvSpPr/>
      </dsp:nvSpPr>
      <dsp:spPr>
        <a:xfrm>
          <a:off x="213399" y="1045353"/>
          <a:ext cx="1845040" cy="1845040"/>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AEFA5D-172A-4877-AC87-9102FA43A230}">
      <dsp:nvSpPr>
        <dsp:cNvPr id="0" name=""/>
        <dsp:cNvSpPr/>
      </dsp:nvSpPr>
      <dsp:spPr>
        <a:xfrm>
          <a:off x="950064" y="59531"/>
          <a:ext cx="1989325" cy="1989325"/>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06620-A462-4E8C-BE6C-B4C500F8A80A}">
      <dsp:nvSpPr>
        <dsp:cNvPr id="0" name=""/>
        <dsp:cNvSpPr/>
      </dsp:nvSpPr>
      <dsp:spPr>
        <a:xfrm>
          <a:off x="0" y="0"/>
          <a:ext cx="4392488" cy="1257101"/>
        </a:xfrm>
        <a:prstGeom prst="roundRect">
          <a:avLst>
            <a:gd name="adj" fmla="val 10000"/>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711200">
            <a:lnSpc>
              <a:spcPct val="90000"/>
            </a:lnSpc>
            <a:spcBef>
              <a:spcPct val="0"/>
            </a:spcBef>
            <a:spcAft>
              <a:spcPct val="35000"/>
            </a:spcAft>
            <a:buNone/>
          </a:pPr>
          <a:r>
            <a:rPr lang="en-GB" sz="1600" kern="1200"/>
            <a:t>Society </a:t>
          </a:r>
          <a:endParaRPr lang="nl-NL" sz="1600" kern="1200"/>
        </a:p>
        <a:p>
          <a:pPr marL="114300" lvl="1" indent="-114300" algn="l" defTabSz="622300">
            <a:lnSpc>
              <a:spcPct val="90000"/>
            </a:lnSpc>
            <a:spcBef>
              <a:spcPct val="0"/>
            </a:spcBef>
            <a:spcAft>
              <a:spcPct val="15000"/>
            </a:spcAft>
            <a:buChar char="•"/>
          </a:pPr>
          <a:r>
            <a:rPr lang="en-GB" sz="1400" kern="1200"/>
            <a:t>Role expectations and stereotypes</a:t>
          </a:r>
          <a:endParaRPr lang="nl-NL" sz="1400" kern="1200"/>
        </a:p>
        <a:p>
          <a:pPr marL="114300" lvl="1" indent="-114300" algn="l" defTabSz="622300">
            <a:lnSpc>
              <a:spcPct val="90000"/>
            </a:lnSpc>
            <a:spcBef>
              <a:spcPct val="0"/>
            </a:spcBef>
            <a:spcAft>
              <a:spcPct val="15000"/>
            </a:spcAft>
            <a:buChar char="•"/>
          </a:pPr>
          <a:r>
            <a:rPr lang="en-GB" sz="1400" kern="1200"/>
            <a:t>Absence of role models   </a:t>
          </a:r>
          <a:endParaRPr lang="nl-NL" sz="1400" kern="1200"/>
        </a:p>
        <a:p>
          <a:pPr marL="114300" lvl="1" indent="-114300" algn="l" defTabSz="622300">
            <a:lnSpc>
              <a:spcPct val="90000"/>
            </a:lnSpc>
            <a:spcBef>
              <a:spcPct val="0"/>
            </a:spcBef>
            <a:spcAft>
              <a:spcPct val="15000"/>
            </a:spcAft>
            <a:buChar char="•"/>
          </a:pPr>
          <a:r>
            <a:rPr lang="en-GB" sz="1400" kern="1200" dirty="0"/>
            <a:t>Inadequate support infrastructure</a:t>
          </a:r>
          <a:endParaRPr lang="nl-NL" sz="1400" kern="1200" dirty="0"/>
        </a:p>
        <a:p>
          <a:pPr marL="114300" lvl="1" indent="-114300" algn="l" defTabSz="622300">
            <a:lnSpc>
              <a:spcPct val="90000"/>
            </a:lnSpc>
            <a:spcBef>
              <a:spcPct val="0"/>
            </a:spcBef>
            <a:spcAft>
              <a:spcPct val="15000"/>
            </a:spcAft>
            <a:buChar char="•"/>
          </a:pPr>
          <a:r>
            <a:rPr lang="en-GB" sz="1400" kern="1200"/>
            <a:t>Legislation and policies </a:t>
          </a:r>
          <a:endParaRPr lang="nl-NL" sz="1400" kern="1200"/>
        </a:p>
      </dsp:txBody>
      <dsp:txXfrm>
        <a:off x="1004207" y="0"/>
        <a:ext cx="3388280" cy="1257101"/>
      </dsp:txXfrm>
    </dsp:sp>
    <dsp:sp modelId="{499CBFDB-A69F-4C5D-BAD0-3ABE6FFAB8F3}">
      <dsp:nvSpPr>
        <dsp:cNvPr id="0" name=""/>
        <dsp:cNvSpPr/>
      </dsp:nvSpPr>
      <dsp:spPr>
        <a:xfrm>
          <a:off x="125710" y="125710"/>
          <a:ext cx="878497" cy="1005681"/>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1000" r="-4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AD6BD3-3493-4FCA-A3C3-530AC339FDA6}">
      <dsp:nvSpPr>
        <dsp:cNvPr id="0" name=""/>
        <dsp:cNvSpPr/>
      </dsp:nvSpPr>
      <dsp:spPr>
        <a:xfrm>
          <a:off x="0" y="1382811"/>
          <a:ext cx="4392488" cy="1257101"/>
        </a:xfrm>
        <a:prstGeom prst="roundRect">
          <a:avLst>
            <a:gd name="adj" fmla="val 10000"/>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GB" sz="1900" kern="1200"/>
            <a:t>Organisation </a:t>
          </a:r>
          <a:endParaRPr lang="nl-NL" sz="1900" kern="1200"/>
        </a:p>
        <a:p>
          <a:pPr marL="114300" lvl="1" indent="-114300" algn="l" defTabSz="666750">
            <a:lnSpc>
              <a:spcPct val="90000"/>
            </a:lnSpc>
            <a:spcBef>
              <a:spcPct val="0"/>
            </a:spcBef>
            <a:spcAft>
              <a:spcPct val="15000"/>
            </a:spcAft>
            <a:buChar char="•"/>
          </a:pPr>
          <a:r>
            <a:rPr lang="en-GB" sz="1500" kern="1200" dirty="0"/>
            <a:t>Non-inclusive, masculine culture  </a:t>
          </a:r>
          <a:endParaRPr lang="nl-NL" sz="1500" kern="1200" dirty="0"/>
        </a:p>
        <a:p>
          <a:pPr marL="114300" lvl="1" indent="-114300" algn="l" defTabSz="666750">
            <a:lnSpc>
              <a:spcPct val="90000"/>
            </a:lnSpc>
            <a:spcBef>
              <a:spcPct val="0"/>
            </a:spcBef>
            <a:spcAft>
              <a:spcPct val="15000"/>
            </a:spcAft>
            <a:buChar char="•"/>
          </a:pPr>
          <a:r>
            <a:rPr lang="en-GB" sz="1500" kern="1200"/>
            <a:t>Gender bias in HR policies and programs</a:t>
          </a:r>
          <a:endParaRPr lang="nl-NL" sz="1500" kern="1200"/>
        </a:p>
        <a:p>
          <a:pPr marL="114300" lvl="1" indent="-114300" algn="l" defTabSz="666750">
            <a:lnSpc>
              <a:spcPct val="90000"/>
            </a:lnSpc>
            <a:spcBef>
              <a:spcPct val="0"/>
            </a:spcBef>
            <a:spcAft>
              <a:spcPct val="15000"/>
            </a:spcAft>
            <a:buChar char="•"/>
          </a:pPr>
          <a:r>
            <a:rPr lang="en-GB" sz="1500" kern="1200"/>
            <a:t>Tokenism </a:t>
          </a:r>
          <a:endParaRPr lang="nl-NL" sz="1500" kern="1200"/>
        </a:p>
      </dsp:txBody>
      <dsp:txXfrm>
        <a:off x="1004207" y="1382811"/>
        <a:ext cx="3388280" cy="1257101"/>
      </dsp:txXfrm>
    </dsp:sp>
    <dsp:sp modelId="{8AA23C39-B413-4E7E-9C9D-19FB562F1B28}">
      <dsp:nvSpPr>
        <dsp:cNvPr id="0" name=""/>
        <dsp:cNvSpPr/>
      </dsp:nvSpPr>
      <dsp:spPr>
        <a:xfrm>
          <a:off x="125710" y="1508521"/>
          <a:ext cx="878497" cy="1005681"/>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49000" r="-4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5B3338-7FE8-477A-9F4F-5BF754B50B09}">
      <dsp:nvSpPr>
        <dsp:cNvPr id="0" name=""/>
        <dsp:cNvSpPr/>
      </dsp:nvSpPr>
      <dsp:spPr>
        <a:xfrm>
          <a:off x="0" y="2765623"/>
          <a:ext cx="4392488" cy="1257101"/>
        </a:xfrm>
        <a:prstGeom prst="roundRect">
          <a:avLst>
            <a:gd name="adj" fmla="val 10000"/>
          </a:avLst>
        </a:prstGeom>
        <a:solidFill>
          <a:schemeClr val="bg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GB" sz="1900" kern="1200"/>
            <a:t>Individual </a:t>
          </a:r>
          <a:endParaRPr lang="nl-NL" sz="1900" kern="1200"/>
        </a:p>
        <a:p>
          <a:pPr marL="114300" lvl="1" indent="-114300" algn="l" defTabSz="666750">
            <a:lnSpc>
              <a:spcPct val="90000"/>
            </a:lnSpc>
            <a:spcBef>
              <a:spcPct val="0"/>
            </a:spcBef>
            <a:spcAft>
              <a:spcPct val="15000"/>
            </a:spcAft>
            <a:buChar char="•"/>
          </a:pPr>
          <a:r>
            <a:rPr lang="en-GB" sz="1500" kern="1200" noProof="0"/>
            <a:t>Lower self-confidence and ambition </a:t>
          </a:r>
        </a:p>
        <a:p>
          <a:pPr marL="114300" lvl="1" indent="-114300" algn="l" defTabSz="666750">
            <a:lnSpc>
              <a:spcPct val="90000"/>
            </a:lnSpc>
            <a:spcBef>
              <a:spcPct val="0"/>
            </a:spcBef>
            <a:spcAft>
              <a:spcPct val="15000"/>
            </a:spcAft>
            <a:buChar char="•"/>
          </a:pPr>
          <a:r>
            <a:rPr lang="en-GB" sz="1500" kern="1200" noProof="0"/>
            <a:t>Double bind issues </a:t>
          </a:r>
        </a:p>
        <a:p>
          <a:pPr marL="114300" lvl="1" indent="-114300" algn="l" defTabSz="666750">
            <a:lnSpc>
              <a:spcPct val="90000"/>
            </a:lnSpc>
            <a:spcBef>
              <a:spcPct val="0"/>
            </a:spcBef>
            <a:spcAft>
              <a:spcPct val="15000"/>
            </a:spcAft>
            <a:buChar char="•"/>
          </a:pPr>
          <a:r>
            <a:rPr lang="en-GB" sz="1500" kern="1200" noProof="0"/>
            <a:t>Lack of role models </a:t>
          </a:r>
        </a:p>
      </dsp:txBody>
      <dsp:txXfrm>
        <a:off x="1004207" y="2765623"/>
        <a:ext cx="3388280" cy="1257101"/>
      </dsp:txXfrm>
    </dsp:sp>
    <dsp:sp modelId="{491B9247-3DEA-4BC3-82FA-C6F8B5CB7BCD}">
      <dsp:nvSpPr>
        <dsp:cNvPr id="0" name=""/>
        <dsp:cNvSpPr/>
      </dsp:nvSpPr>
      <dsp:spPr>
        <a:xfrm>
          <a:off x="125710" y="2891333"/>
          <a:ext cx="878497" cy="1005681"/>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48000" r="-4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580708-0BEE-984D-BA27-73B6B2CEF729}">
      <dsp:nvSpPr>
        <dsp:cNvPr id="0" name=""/>
        <dsp:cNvSpPr/>
      </dsp:nvSpPr>
      <dsp:spPr>
        <a:xfrm>
          <a:off x="0" y="0"/>
          <a:ext cx="4086086" cy="4351338"/>
        </a:xfrm>
        <a:prstGeom prst="triangl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92E56C5-3CE6-7544-B17B-A8D4099952D8}">
      <dsp:nvSpPr>
        <dsp:cNvPr id="0" name=""/>
        <dsp:cNvSpPr/>
      </dsp:nvSpPr>
      <dsp:spPr>
        <a:xfrm>
          <a:off x="2043043" y="435558"/>
          <a:ext cx="2655956" cy="618705"/>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CEO: 7% </a:t>
          </a:r>
        </a:p>
      </dsp:txBody>
      <dsp:txXfrm>
        <a:off x="2073246" y="465761"/>
        <a:ext cx="2595550" cy="558299"/>
      </dsp:txXfrm>
    </dsp:sp>
    <dsp:sp modelId="{AE036CCD-4E98-3F42-9902-35BABA2D7EE6}">
      <dsp:nvSpPr>
        <dsp:cNvPr id="0" name=""/>
        <dsp:cNvSpPr/>
      </dsp:nvSpPr>
      <dsp:spPr>
        <a:xfrm>
          <a:off x="2043043" y="1131602"/>
          <a:ext cx="2655956" cy="618705"/>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CFO: 15%</a:t>
          </a:r>
        </a:p>
      </dsp:txBody>
      <dsp:txXfrm>
        <a:off x="2073246" y="1161805"/>
        <a:ext cx="2595550" cy="558299"/>
      </dsp:txXfrm>
    </dsp:sp>
    <dsp:sp modelId="{7534F602-A202-2C41-9830-35C485A37C0F}">
      <dsp:nvSpPr>
        <dsp:cNvPr id="0" name=""/>
        <dsp:cNvSpPr/>
      </dsp:nvSpPr>
      <dsp:spPr>
        <a:xfrm>
          <a:off x="2043043" y="1827646"/>
          <a:ext cx="2655956" cy="618705"/>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COO: 16%</a:t>
          </a:r>
        </a:p>
      </dsp:txBody>
      <dsp:txXfrm>
        <a:off x="2073246" y="1857849"/>
        <a:ext cx="2595550" cy="558299"/>
      </dsp:txXfrm>
    </dsp:sp>
    <dsp:sp modelId="{482AE4D6-462B-FD46-8F24-89FEA80AC3E7}">
      <dsp:nvSpPr>
        <dsp:cNvPr id="0" name=""/>
        <dsp:cNvSpPr/>
      </dsp:nvSpPr>
      <dsp:spPr>
        <a:xfrm>
          <a:off x="2043043" y="2523691"/>
          <a:ext cx="2655956" cy="618705"/>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C-level total: 15%</a:t>
          </a:r>
        </a:p>
      </dsp:txBody>
      <dsp:txXfrm>
        <a:off x="2073246" y="2553894"/>
        <a:ext cx="2595550" cy="558299"/>
      </dsp:txXfrm>
    </dsp:sp>
    <dsp:sp modelId="{38AB04A8-8147-5D4E-AA02-CE03AE8FBFD2}">
      <dsp:nvSpPr>
        <dsp:cNvPr id="0" name=""/>
        <dsp:cNvSpPr/>
      </dsp:nvSpPr>
      <dsp:spPr>
        <a:xfrm>
          <a:off x="2043043" y="3219735"/>
          <a:ext cx="2655956" cy="618705"/>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Executives : 19%</a:t>
          </a:r>
        </a:p>
      </dsp:txBody>
      <dsp:txXfrm>
        <a:off x="2073246" y="3249938"/>
        <a:ext cx="2595550" cy="55829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580708-0BEE-984D-BA27-73B6B2CEF729}">
      <dsp:nvSpPr>
        <dsp:cNvPr id="0" name=""/>
        <dsp:cNvSpPr/>
      </dsp:nvSpPr>
      <dsp:spPr>
        <a:xfrm>
          <a:off x="88780" y="0"/>
          <a:ext cx="4351338" cy="4351338"/>
        </a:xfrm>
        <a:prstGeom prst="triangl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92E56C5-3CE6-7544-B17B-A8D4099952D8}">
      <dsp:nvSpPr>
        <dsp:cNvPr id="0" name=""/>
        <dsp:cNvSpPr/>
      </dsp:nvSpPr>
      <dsp:spPr>
        <a:xfrm>
          <a:off x="2264449" y="435558"/>
          <a:ext cx="2828369" cy="77338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Chair: 9%</a:t>
          </a:r>
        </a:p>
      </dsp:txBody>
      <dsp:txXfrm>
        <a:off x="2302202" y="473311"/>
        <a:ext cx="2752863" cy="697876"/>
      </dsp:txXfrm>
    </dsp:sp>
    <dsp:sp modelId="{7534F602-A202-2C41-9830-35C485A37C0F}">
      <dsp:nvSpPr>
        <dsp:cNvPr id="0" name=""/>
        <dsp:cNvSpPr/>
      </dsp:nvSpPr>
      <dsp:spPr>
        <a:xfrm>
          <a:off x="2264449" y="1305613"/>
          <a:ext cx="2828369" cy="77338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Committee Chair: 32%</a:t>
          </a:r>
        </a:p>
      </dsp:txBody>
      <dsp:txXfrm>
        <a:off x="2302202" y="1343366"/>
        <a:ext cx="2752863" cy="697876"/>
      </dsp:txXfrm>
    </dsp:sp>
    <dsp:sp modelId="{38AB04A8-8147-5D4E-AA02-CE03AE8FBFD2}">
      <dsp:nvSpPr>
        <dsp:cNvPr id="0" name=""/>
        <dsp:cNvSpPr/>
      </dsp:nvSpPr>
      <dsp:spPr>
        <a:xfrm>
          <a:off x="2264449" y="2175669"/>
          <a:ext cx="2828369" cy="77338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Committee Member: 36%</a:t>
          </a:r>
        </a:p>
      </dsp:txBody>
      <dsp:txXfrm>
        <a:off x="2302202" y="2213422"/>
        <a:ext cx="2752863" cy="697876"/>
      </dsp:txXfrm>
    </dsp:sp>
    <dsp:sp modelId="{EB87AB73-4D24-6E44-9851-24E6400AD1DA}">
      <dsp:nvSpPr>
        <dsp:cNvPr id="0" name=""/>
        <dsp:cNvSpPr/>
      </dsp:nvSpPr>
      <dsp:spPr>
        <a:xfrm>
          <a:off x="2264449" y="3045724"/>
          <a:ext cx="2828369" cy="77338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SB/NED: 35%</a:t>
          </a:r>
        </a:p>
      </dsp:txBody>
      <dsp:txXfrm>
        <a:off x="2302202" y="3083477"/>
        <a:ext cx="2752863" cy="69787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19F3FFE-0E71-47CD-9A31-1B196B2E77BD}" type="datetimeFigureOut">
              <a:rPr lang="fr-BE" smtClean="0"/>
              <a:t>27-06-23</a:t>
            </a:fld>
            <a:endParaRPr lang="fr-BE"/>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BE"/>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25E5FEA-5ABC-4DF1-8955-B7073B82C9A1}" type="slidenum">
              <a:rPr lang="fr-BE" smtClean="0"/>
              <a:t>‹#›</a:t>
            </a:fld>
            <a:endParaRPr lang="fr-BE"/>
          </a:p>
        </p:txBody>
      </p:sp>
    </p:spTree>
    <p:extLst>
      <p:ext uri="{BB962C8B-B14F-4D97-AF65-F5344CB8AC3E}">
        <p14:creationId xmlns:p14="http://schemas.microsoft.com/office/powerpoint/2010/main" val="12746269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DF58B9-D733-44D0-BEF7-492B38660D06}" type="datetimeFigureOut">
              <a:rPr lang="x-none" smtClean="0"/>
              <a:t>27/06/2023</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02A6CF-D2F3-4EDC-8421-D203C1D3343E}" type="slidenum">
              <a:rPr lang="x-none" smtClean="0"/>
              <a:t>‹#›</a:t>
            </a:fld>
            <a:endParaRPr lang="x-none"/>
          </a:p>
        </p:txBody>
      </p:sp>
    </p:spTree>
    <p:extLst>
      <p:ext uri="{BB962C8B-B14F-4D97-AF65-F5344CB8AC3E}">
        <p14:creationId xmlns:p14="http://schemas.microsoft.com/office/powerpoint/2010/main" val="153203766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4A20C397-A0A4-427F-A272-84E591D02A94}" type="slidenum">
              <a:rPr lang="es-ES" smtClean="0"/>
              <a:t>2</a:t>
            </a:fld>
            <a:endParaRPr lang="es-ES"/>
          </a:p>
        </p:txBody>
      </p:sp>
    </p:spTree>
    <p:extLst>
      <p:ext uri="{BB962C8B-B14F-4D97-AF65-F5344CB8AC3E}">
        <p14:creationId xmlns:p14="http://schemas.microsoft.com/office/powerpoint/2010/main" val="677900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4A20C397-A0A4-427F-A272-84E591D02A94}" type="slidenum">
              <a:rPr lang="es-ES" smtClean="0"/>
              <a:t>14</a:t>
            </a:fld>
            <a:endParaRPr lang="es-ES"/>
          </a:p>
        </p:txBody>
      </p:sp>
    </p:spTree>
    <p:extLst>
      <p:ext uri="{BB962C8B-B14F-4D97-AF65-F5344CB8AC3E}">
        <p14:creationId xmlns:p14="http://schemas.microsoft.com/office/powerpoint/2010/main" val="3004802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15</a:t>
            </a:fld>
            <a:endParaRPr lang="es-ES" dirty="0"/>
          </a:p>
        </p:txBody>
      </p:sp>
    </p:spTree>
    <p:extLst>
      <p:ext uri="{BB962C8B-B14F-4D97-AF65-F5344CB8AC3E}">
        <p14:creationId xmlns:p14="http://schemas.microsoft.com/office/powerpoint/2010/main" val="334555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16</a:t>
            </a:fld>
            <a:endParaRPr lang="es-ES" dirty="0"/>
          </a:p>
        </p:txBody>
      </p:sp>
    </p:spTree>
    <p:extLst>
      <p:ext uri="{BB962C8B-B14F-4D97-AF65-F5344CB8AC3E}">
        <p14:creationId xmlns:p14="http://schemas.microsoft.com/office/powerpoint/2010/main" val="2901182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4A20C397-A0A4-427F-A272-84E591D02A94}" type="slidenum">
              <a:rPr lang="es-ES" smtClean="0"/>
              <a:t>17</a:t>
            </a:fld>
            <a:endParaRPr lang="es-ES"/>
          </a:p>
        </p:txBody>
      </p:sp>
    </p:spTree>
    <p:extLst>
      <p:ext uri="{BB962C8B-B14F-4D97-AF65-F5344CB8AC3E}">
        <p14:creationId xmlns:p14="http://schemas.microsoft.com/office/powerpoint/2010/main" val="3090872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18</a:t>
            </a:fld>
            <a:endParaRPr lang="es-ES" dirty="0"/>
          </a:p>
        </p:txBody>
      </p:sp>
    </p:spTree>
    <p:extLst>
      <p:ext uri="{BB962C8B-B14F-4D97-AF65-F5344CB8AC3E}">
        <p14:creationId xmlns:p14="http://schemas.microsoft.com/office/powerpoint/2010/main" val="3569577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19</a:t>
            </a:fld>
            <a:endParaRPr lang="es-ES" dirty="0"/>
          </a:p>
        </p:txBody>
      </p:sp>
    </p:spTree>
    <p:extLst>
      <p:ext uri="{BB962C8B-B14F-4D97-AF65-F5344CB8AC3E}">
        <p14:creationId xmlns:p14="http://schemas.microsoft.com/office/powerpoint/2010/main" val="2860945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20</a:t>
            </a:fld>
            <a:endParaRPr lang="es-ES" dirty="0"/>
          </a:p>
        </p:txBody>
      </p:sp>
    </p:spTree>
    <p:extLst>
      <p:ext uri="{BB962C8B-B14F-4D97-AF65-F5344CB8AC3E}">
        <p14:creationId xmlns:p14="http://schemas.microsoft.com/office/powerpoint/2010/main" val="625717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21</a:t>
            </a:fld>
            <a:endParaRPr lang="es-ES" dirty="0"/>
          </a:p>
        </p:txBody>
      </p:sp>
    </p:spTree>
    <p:extLst>
      <p:ext uri="{BB962C8B-B14F-4D97-AF65-F5344CB8AC3E}">
        <p14:creationId xmlns:p14="http://schemas.microsoft.com/office/powerpoint/2010/main" val="2953527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22</a:t>
            </a:fld>
            <a:endParaRPr lang="es-ES" dirty="0"/>
          </a:p>
        </p:txBody>
      </p:sp>
    </p:spTree>
    <p:extLst>
      <p:ext uri="{BB962C8B-B14F-4D97-AF65-F5344CB8AC3E}">
        <p14:creationId xmlns:p14="http://schemas.microsoft.com/office/powerpoint/2010/main" val="3852316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23</a:t>
            </a:fld>
            <a:endParaRPr lang="es-ES" dirty="0"/>
          </a:p>
        </p:txBody>
      </p:sp>
    </p:spTree>
    <p:extLst>
      <p:ext uri="{BB962C8B-B14F-4D97-AF65-F5344CB8AC3E}">
        <p14:creationId xmlns:p14="http://schemas.microsoft.com/office/powerpoint/2010/main" val="3596732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24</a:t>
            </a:fld>
            <a:endParaRPr lang="es-ES" dirty="0"/>
          </a:p>
        </p:txBody>
      </p:sp>
    </p:spTree>
    <p:extLst>
      <p:ext uri="{BB962C8B-B14F-4D97-AF65-F5344CB8AC3E}">
        <p14:creationId xmlns:p14="http://schemas.microsoft.com/office/powerpoint/2010/main" val="30564420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25</a:t>
            </a:fld>
            <a:endParaRPr lang="es-ES" dirty="0"/>
          </a:p>
        </p:txBody>
      </p:sp>
    </p:spTree>
    <p:extLst>
      <p:ext uri="{BB962C8B-B14F-4D97-AF65-F5344CB8AC3E}">
        <p14:creationId xmlns:p14="http://schemas.microsoft.com/office/powerpoint/2010/main" val="229163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26</a:t>
            </a:fld>
            <a:endParaRPr lang="es-ES" dirty="0"/>
          </a:p>
        </p:txBody>
      </p:sp>
    </p:spTree>
    <p:extLst>
      <p:ext uri="{BB962C8B-B14F-4D97-AF65-F5344CB8AC3E}">
        <p14:creationId xmlns:p14="http://schemas.microsoft.com/office/powerpoint/2010/main" val="3201714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27</a:t>
            </a:fld>
            <a:endParaRPr lang="es-ES" dirty="0"/>
          </a:p>
        </p:txBody>
      </p:sp>
    </p:spTree>
    <p:extLst>
      <p:ext uri="{BB962C8B-B14F-4D97-AF65-F5344CB8AC3E}">
        <p14:creationId xmlns:p14="http://schemas.microsoft.com/office/powerpoint/2010/main" val="353390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28</a:t>
            </a:fld>
            <a:endParaRPr lang="es-ES" dirty="0"/>
          </a:p>
        </p:txBody>
      </p:sp>
    </p:spTree>
    <p:extLst>
      <p:ext uri="{BB962C8B-B14F-4D97-AF65-F5344CB8AC3E}">
        <p14:creationId xmlns:p14="http://schemas.microsoft.com/office/powerpoint/2010/main" val="19935534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4A20C397-A0A4-427F-A272-84E591D02A94}" type="slidenum">
              <a:rPr lang="es-ES" smtClean="0"/>
              <a:t>29</a:t>
            </a:fld>
            <a:endParaRPr lang="es-ES"/>
          </a:p>
        </p:txBody>
      </p:sp>
    </p:spTree>
    <p:extLst>
      <p:ext uri="{BB962C8B-B14F-4D97-AF65-F5344CB8AC3E}">
        <p14:creationId xmlns:p14="http://schemas.microsoft.com/office/powerpoint/2010/main" val="3954896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887B0E-175D-5945-9269-77B04F846D57}"/>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x-none"/>
          </a:p>
        </p:txBody>
      </p:sp>
      <p:sp>
        <p:nvSpPr>
          <p:cNvPr id="3" name="Untertitel 2">
            <a:extLst>
              <a:ext uri="{FF2B5EF4-FFF2-40B4-BE49-F238E27FC236}">
                <a16:creationId xmlns:a16="http://schemas.microsoft.com/office/drawing/2014/main" id="{807ACEF4-EF69-004C-B1DC-16F666627F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x-none"/>
          </a:p>
        </p:txBody>
      </p:sp>
      <p:sp>
        <p:nvSpPr>
          <p:cNvPr id="4" name="Datumsplatzhalter 3">
            <a:extLst>
              <a:ext uri="{FF2B5EF4-FFF2-40B4-BE49-F238E27FC236}">
                <a16:creationId xmlns:a16="http://schemas.microsoft.com/office/drawing/2014/main" id="{80193FED-8330-9E40-A0AB-66632259DAA0}"/>
              </a:ext>
            </a:extLst>
          </p:cNvPr>
          <p:cNvSpPr>
            <a:spLocks noGrp="1"/>
          </p:cNvSpPr>
          <p:nvPr>
            <p:ph type="dt" sz="half" idx="10"/>
          </p:nvPr>
        </p:nvSpPr>
        <p:spPr/>
        <p:txBody>
          <a:bodyPr/>
          <a:lstStyle/>
          <a:p>
            <a:fld id="{11405F43-4CC8-4706-B989-AD782D659756}" type="datetime1">
              <a:rPr lang="fr-FR" smtClean="0"/>
              <a:t>27/06/2023</a:t>
            </a:fld>
            <a:endParaRPr lang="x-none"/>
          </a:p>
        </p:txBody>
      </p:sp>
      <p:sp>
        <p:nvSpPr>
          <p:cNvPr id="5" name="Fußzeilenplatzhalter 4">
            <a:extLst>
              <a:ext uri="{FF2B5EF4-FFF2-40B4-BE49-F238E27FC236}">
                <a16:creationId xmlns:a16="http://schemas.microsoft.com/office/drawing/2014/main" id="{645D0C02-0EAC-194A-8DA1-4DB9AACB2970}"/>
              </a:ext>
            </a:extLst>
          </p:cNvPr>
          <p:cNvSpPr>
            <a:spLocks noGrp="1"/>
          </p:cNvSpPr>
          <p:nvPr>
            <p:ph type="ftr" sz="quarter" idx="11"/>
          </p:nvPr>
        </p:nvSpPr>
        <p:spPr/>
        <p:txBody>
          <a:bodyPr/>
          <a:lstStyle/>
          <a:p>
            <a:r>
              <a:rPr lang="en-US"/>
              <a:t>Advisory Committee meeting – 09 March 2022 </a:t>
            </a:r>
            <a:endParaRPr lang="x-none"/>
          </a:p>
        </p:txBody>
      </p:sp>
      <p:sp>
        <p:nvSpPr>
          <p:cNvPr id="6" name="Foliennummernplatzhalter 5">
            <a:extLst>
              <a:ext uri="{FF2B5EF4-FFF2-40B4-BE49-F238E27FC236}">
                <a16:creationId xmlns:a16="http://schemas.microsoft.com/office/drawing/2014/main" id="{79EE5877-6A6C-A54D-88B7-1D7576B07050}"/>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4124544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65DFFB-7423-6048-94C5-AC277D0A659F}"/>
              </a:ext>
            </a:extLst>
          </p:cNvPr>
          <p:cNvSpPr>
            <a:spLocks noGrp="1"/>
          </p:cNvSpPr>
          <p:nvPr>
            <p:ph type="title"/>
          </p:nvPr>
        </p:nvSpPr>
        <p:spPr/>
        <p:txBody>
          <a:bodyPr/>
          <a:lstStyle/>
          <a:p>
            <a:r>
              <a:rPr lang="de-DE"/>
              <a:t>Mastertitelformat bearbeiten</a:t>
            </a:r>
            <a:endParaRPr lang="x-none"/>
          </a:p>
        </p:txBody>
      </p:sp>
      <p:sp>
        <p:nvSpPr>
          <p:cNvPr id="3" name="Inhaltsplatzhalter 2">
            <a:extLst>
              <a:ext uri="{FF2B5EF4-FFF2-40B4-BE49-F238E27FC236}">
                <a16:creationId xmlns:a16="http://schemas.microsoft.com/office/drawing/2014/main" id="{0AC84D8D-C548-3844-BC87-1EF64C010AD0}"/>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x-none"/>
          </a:p>
        </p:txBody>
      </p:sp>
      <p:sp>
        <p:nvSpPr>
          <p:cNvPr id="4" name="Datumsplatzhalter 3">
            <a:extLst>
              <a:ext uri="{FF2B5EF4-FFF2-40B4-BE49-F238E27FC236}">
                <a16:creationId xmlns:a16="http://schemas.microsoft.com/office/drawing/2014/main" id="{432E9CC1-EE05-7840-BE78-1145F4C06FAF}"/>
              </a:ext>
            </a:extLst>
          </p:cNvPr>
          <p:cNvSpPr>
            <a:spLocks noGrp="1"/>
          </p:cNvSpPr>
          <p:nvPr>
            <p:ph type="dt" sz="half" idx="10"/>
          </p:nvPr>
        </p:nvSpPr>
        <p:spPr/>
        <p:txBody>
          <a:bodyPr/>
          <a:lstStyle/>
          <a:p>
            <a:fld id="{BA7F1170-7409-420C-86AE-DE5A8129D7E4}" type="datetime1">
              <a:rPr lang="fr-FR" smtClean="0"/>
              <a:t>27/06/2023</a:t>
            </a:fld>
            <a:endParaRPr lang="x-none"/>
          </a:p>
        </p:txBody>
      </p:sp>
      <p:sp>
        <p:nvSpPr>
          <p:cNvPr id="5" name="Fußzeilenplatzhalter 4">
            <a:extLst>
              <a:ext uri="{FF2B5EF4-FFF2-40B4-BE49-F238E27FC236}">
                <a16:creationId xmlns:a16="http://schemas.microsoft.com/office/drawing/2014/main" id="{0F484AB2-2AE4-A945-8118-12A4BDB9FA0F}"/>
              </a:ext>
            </a:extLst>
          </p:cNvPr>
          <p:cNvSpPr>
            <a:spLocks noGrp="1"/>
          </p:cNvSpPr>
          <p:nvPr>
            <p:ph type="ftr" sz="quarter" idx="11"/>
          </p:nvPr>
        </p:nvSpPr>
        <p:spPr/>
        <p:txBody>
          <a:bodyPr/>
          <a:lstStyle/>
          <a:p>
            <a:r>
              <a:rPr lang="en-US"/>
              <a:t>Advisory Committee meeting – 09 March 2022 </a:t>
            </a:r>
            <a:endParaRPr lang="x-none"/>
          </a:p>
        </p:txBody>
      </p:sp>
      <p:sp>
        <p:nvSpPr>
          <p:cNvPr id="6" name="Foliennummernplatzhalter 5">
            <a:extLst>
              <a:ext uri="{FF2B5EF4-FFF2-40B4-BE49-F238E27FC236}">
                <a16:creationId xmlns:a16="http://schemas.microsoft.com/office/drawing/2014/main" id="{0612B1A6-1F57-DA4E-B276-89E99EA8A347}"/>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4107720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2415A5-C1B3-474D-BCD2-FE6650C039D0}"/>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x-none"/>
          </a:p>
        </p:txBody>
      </p:sp>
      <p:sp>
        <p:nvSpPr>
          <p:cNvPr id="3" name="Textplatzhalter 2">
            <a:extLst>
              <a:ext uri="{FF2B5EF4-FFF2-40B4-BE49-F238E27FC236}">
                <a16:creationId xmlns:a16="http://schemas.microsoft.com/office/drawing/2014/main" id="{4B573F27-BDFE-7047-B43F-C1D5F8B9C8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3F13092C-FAE0-8B4A-B52D-21A463151CFB}"/>
              </a:ext>
            </a:extLst>
          </p:cNvPr>
          <p:cNvSpPr>
            <a:spLocks noGrp="1"/>
          </p:cNvSpPr>
          <p:nvPr>
            <p:ph type="dt" sz="half" idx="10"/>
          </p:nvPr>
        </p:nvSpPr>
        <p:spPr/>
        <p:txBody>
          <a:bodyPr/>
          <a:lstStyle/>
          <a:p>
            <a:fld id="{A79DF3CA-627C-4725-98B4-79EFCF6DA838}" type="datetime1">
              <a:rPr lang="fr-FR" smtClean="0"/>
              <a:t>27/06/2023</a:t>
            </a:fld>
            <a:endParaRPr lang="x-none"/>
          </a:p>
        </p:txBody>
      </p:sp>
      <p:sp>
        <p:nvSpPr>
          <p:cNvPr id="5" name="Fußzeilenplatzhalter 4">
            <a:extLst>
              <a:ext uri="{FF2B5EF4-FFF2-40B4-BE49-F238E27FC236}">
                <a16:creationId xmlns:a16="http://schemas.microsoft.com/office/drawing/2014/main" id="{C5C920EB-2773-CC44-B014-2E62BB467F53}"/>
              </a:ext>
            </a:extLst>
          </p:cNvPr>
          <p:cNvSpPr>
            <a:spLocks noGrp="1"/>
          </p:cNvSpPr>
          <p:nvPr>
            <p:ph type="ftr" sz="quarter" idx="11"/>
          </p:nvPr>
        </p:nvSpPr>
        <p:spPr/>
        <p:txBody>
          <a:bodyPr/>
          <a:lstStyle/>
          <a:p>
            <a:r>
              <a:rPr lang="en-US"/>
              <a:t>Advisory Committee meeting – 09 March 2022 </a:t>
            </a:r>
            <a:endParaRPr lang="x-none"/>
          </a:p>
        </p:txBody>
      </p:sp>
      <p:sp>
        <p:nvSpPr>
          <p:cNvPr id="6" name="Foliennummernplatzhalter 5">
            <a:extLst>
              <a:ext uri="{FF2B5EF4-FFF2-40B4-BE49-F238E27FC236}">
                <a16:creationId xmlns:a16="http://schemas.microsoft.com/office/drawing/2014/main" id="{8684E1DC-74C5-EB4E-96F3-E5BBA86E49AA}"/>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1102675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A163DD-3207-C649-B9CD-BCD4430451C0}"/>
              </a:ext>
            </a:extLst>
          </p:cNvPr>
          <p:cNvSpPr>
            <a:spLocks noGrp="1"/>
          </p:cNvSpPr>
          <p:nvPr>
            <p:ph type="title"/>
          </p:nvPr>
        </p:nvSpPr>
        <p:spPr/>
        <p:txBody>
          <a:bodyPr/>
          <a:lstStyle/>
          <a:p>
            <a:r>
              <a:rPr lang="de-DE"/>
              <a:t>Mastertitelformat bearbeiten</a:t>
            </a:r>
            <a:endParaRPr lang="x-none"/>
          </a:p>
        </p:txBody>
      </p:sp>
      <p:sp>
        <p:nvSpPr>
          <p:cNvPr id="3" name="Inhaltsplatzhalter 2">
            <a:extLst>
              <a:ext uri="{FF2B5EF4-FFF2-40B4-BE49-F238E27FC236}">
                <a16:creationId xmlns:a16="http://schemas.microsoft.com/office/drawing/2014/main" id="{FA8AEC1D-3BA3-AF40-8781-5F55EF589E0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x-none"/>
          </a:p>
        </p:txBody>
      </p:sp>
      <p:sp>
        <p:nvSpPr>
          <p:cNvPr id="4" name="Inhaltsplatzhalter 3">
            <a:extLst>
              <a:ext uri="{FF2B5EF4-FFF2-40B4-BE49-F238E27FC236}">
                <a16:creationId xmlns:a16="http://schemas.microsoft.com/office/drawing/2014/main" id="{F5AFAB1C-0ADD-8043-9122-CDEB96BBE6D5}"/>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x-none"/>
          </a:p>
        </p:txBody>
      </p:sp>
      <p:sp>
        <p:nvSpPr>
          <p:cNvPr id="5" name="Datumsplatzhalter 4">
            <a:extLst>
              <a:ext uri="{FF2B5EF4-FFF2-40B4-BE49-F238E27FC236}">
                <a16:creationId xmlns:a16="http://schemas.microsoft.com/office/drawing/2014/main" id="{8567C035-FF42-E546-B0B9-C39332430D08}"/>
              </a:ext>
            </a:extLst>
          </p:cNvPr>
          <p:cNvSpPr>
            <a:spLocks noGrp="1"/>
          </p:cNvSpPr>
          <p:nvPr>
            <p:ph type="dt" sz="half" idx="10"/>
          </p:nvPr>
        </p:nvSpPr>
        <p:spPr/>
        <p:txBody>
          <a:bodyPr/>
          <a:lstStyle/>
          <a:p>
            <a:fld id="{CB3D5465-685A-49F8-9089-42EC6828A70D}" type="datetime1">
              <a:rPr lang="fr-FR" smtClean="0"/>
              <a:t>27/06/2023</a:t>
            </a:fld>
            <a:endParaRPr lang="x-none"/>
          </a:p>
        </p:txBody>
      </p:sp>
      <p:sp>
        <p:nvSpPr>
          <p:cNvPr id="6" name="Fußzeilenplatzhalter 5">
            <a:extLst>
              <a:ext uri="{FF2B5EF4-FFF2-40B4-BE49-F238E27FC236}">
                <a16:creationId xmlns:a16="http://schemas.microsoft.com/office/drawing/2014/main" id="{8558E22F-F143-C44C-9862-900C831C23BE}"/>
              </a:ext>
            </a:extLst>
          </p:cNvPr>
          <p:cNvSpPr>
            <a:spLocks noGrp="1"/>
          </p:cNvSpPr>
          <p:nvPr>
            <p:ph type="ftr" sz="quarter" idx="11"/>
          </p:nvPr>
        </p:nvSpPr>
        <p:spPr/>
        <p:txBody>
          <a:bodyPr/>
          <a:lstStyle/>
          <a:p>
            <a:r>
              <a:rPr lang="en-US"/>
              <a:t>Advisory Committee meeting – 09 March 2022 </a:t>
            </a:r>
            <a:endParaRPr lang="x-none"/>
          </a:p>
        </p:txBody>
      </p:sp>
      <p:sp>
        <p:nvSpPr>
          <p:cNvPr id="7" name="Foliennummernplatzhalter 6">
            <a:extLst>
              <a:ext uri="{FF2B5EF4-FFF2-40B4-BE49-F238E27FC236}">
                <a16:creationId xmlns:a16="http://schemas.microsoft.com/office/drawing/2014/main" id="{43171F28-F9E0-074E-9281-F360F9992AD3}"/>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2544338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0D7CAB-783E-AC49-B446-15A3AF29361B}"/>
              </a:ext>
            </a:extLst>
          </p:cNvPr>
          <p:cNvSpPr>
            <a:spLocks noGrp="1"/>
          </p:cNvSpPr>
          <p:nvPr>
            <p:ph type="title"/>
          </p:nvPr>
        </p:nvSpPr>
        <p:spPr>
          <a:xfrm>
            <a:off x="839788" y="365125"/>
            <a:ext cx="10515600" cy="1325563"/>
          </a:xfrm>
        </p:spPr>
        <p:txBody>
          <a:bodyPr/>
          <a:lstStyle/>
          <a:p>
            <a:r>
              <a:rPr lang="de-DE"/>
              <a:t>Mastertitelformat bearbeiten</a:t>
            </a:r>
            <a:endParaRPr lang="x-none"/>
          </a:p>
        </p:txBody>
      </p:sp>
      <p:sp>
        <p:nvSpPr>
          <p:cNvPr id="3" name="Textplatzhalter 2">
            <a:extLst>
              <a:ext uri="{FF2B5EF4-FFF2-40B4-BE49-F238E27FC236}">
                <a16:creationId xmlns:a16="http://schemas.microsoft.com/office/drawing/2014/main" id="{CBCA2B23-5FD8-634A-9960-55DA789F60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3DD95C59-EDFA-7444-AEB9-699277219D08}"/>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x-none"/>
          </a:p>
        </p:txBody>
      </p:sp>
      <p:sp>
        <p:nvSpPr>
          <p:cNvPr id="5" name="Textplatzhalter 4">
            <a:extLst>
              <a:ext uri="{FF2B5EF4-FFF2-40B4-BE49-F238E27FC236}">
                <a16:creationId xmlns:a16="http://schemas.microsoft.com/office/drawing/2014/main" id="{77DE37C0-03DE-9C46-9EBD-AAFA285A0C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64B4BB2-3990-6A46-A9A7-71E05ACB3726}"/>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x-none"/>
          </a:p>
        </p:txBody>
      </p:sp>
      <p:sp>
        <p:nvSpPr>
          <p:cNvPr id="7" name="Datumsplatzhalter 6">
            <a:extLst>
              <a:ext uri="{FF2B5EF4-FFF2-40B4-BE49-F238E27FC236}">
                <a16:creationId xmlns:a16="http://schemas.microsoft.com/office/drawing/2014/main" id="{B943A634-D38F-8143-99D5-321FEAA8C064}"/>
              </a:ext>
            </a:extLst>
          </p:cNvPr>
          <p:cNvSpPr>
            <a:spLocks noGrp="1"/>
          </p:cNvSpPr>
          <p:nvPr>
            <p:ph type="dt" sz="half" idx="10"/>
          </p:nvPr>
        </p:nvSpPr>
        <p:spPr/>
        <p:txBody>
          <a:bodyPr/>
          <a:lstStyle/>
          <a:p>
            <a:fld id="{87685307-327C-4427-960E-07F220D8F416}" type="datetime1">
              <a:rPr lang="fr-FR" smtClean="0"/>
              <a:t>27/06/2023</a:t>
            </a:fld>
            <a:endParaRPr lang="x-none"/>
          </a:p>
        </p:txBody>
      </p:sp>
      <p:sp>
        <p:nvSpPr>
          <p:cNvPr id="8" name="Fußzeilenplatzhalter 7">
            <a:extLst>
              <a:ext uri="{FF2B5EF4-FFF2-40B4-BE49-F238E27FC236}">
                <a16:creationId xmlns:a16="http://schemas.microsoft.com/office/drawing/2014/main" id="{782BB357-AA17-474F-ABB2-91A546A28C18}"/>
              </a:ext>
            </a:extLst>
          </p:cNvPr>
          <p:cNvSpPr>
            <a:spLocks noGrp="1"/>
          </p:cNvSpPr>
          <p:nvPr>
            <p:ph type="ftr" sz="quarter" idx="11"/>
          </p:nvPr>
        </p:nvSpPr>
        <p:spPr/>
        <p:txBody>
          <a:bodyPr/>
          <a:lstStyle/>
          <a:p>
            <a:r>
              <a:rPr lang="en-US"/>
              <a:t>Advisory Committee meeting – 09 March 2022 </a:t>
            </a:r>
            <a:endParaRPr lang="x-none"/>
          </a:p>
        </p:txBody>
      </p:sp>
      <p:sp>
        <p:nvSpPr>
          <p:cNvPr id="9" name="Foliennummernplatzhalter 8">
            <a:extLst>
              <a:ext uri="{FF2B5EF4-FFF2-40B4-BE49-F238E27FC236}">
                <a16:creationId xmlns:a16="http://schemas.microsoft.com/office/drawing/2014/main" id="{216874A7-0932-A64E-BACE-4E3EA1242395}"/>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4193285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4F71B3-B731-E940-9215-C34E899E2EE8}"/>
              </a:ext>
            </a:extLst>
          </p:cNvPr>
          <p:cNvSpPr>
            <a:spLocks noGrp="1"/>
          </p:cNvSpPr>
          <p:nvPr>
            <p:ph type="title"/>
          </p:nvPr>
        </p:nvSpPr>
        <p:spPr/>
        <p:txBody>
          <a:bodyPr/>
          <a:lstStyle/>
          <a:p>
            <a:r>
              <a:rPr lang="de-DE"/>
              <a:t>Mastertitelformat bearbeiten</a:t>
            </a:r>
            <a:endParaRPr lang="x-none"/>
          </a:p>
        </p:txBody>
      </p:sp>
      <p:sp>
        <p:nvSpPr>
          <p:cNvPr id="3" name="Datumsplatzhalter 2">
            <a:extLst>
              <a:ext uri="{FF2B5EF4-FFF2-40B4-BE49-F238E27FC236}">
                <a16:creationId xmlns:a16="http://schemas.microsoft.com/office/drawing/2014/main" id="{B4B22C6E-894E-7842-A74C-DD0AB6C839E4}"/>
              </a:ext>
            </a:extLst>
          </p:cNvPr>
          <p:cNvSpPr>
            <a:spLocks noGrp="1"/>
          </p:cNvSpPr>
          <p:nvPr>
            <p:ph type="dt" sz="half" idx="10"/>
          </p:nvPr>
        </p:nvSpPr>
        <p:spPr/>
        <p:txBody>
          <a:bodyPr/>
          <a:lstStyle/>
          <a:p>
            <a:fld id="{54A3D306-B6C0-48A1-9B9D-904BB4F2F683}" type="datetime1">
              <a:rPr lang="fr-FR" smtClean="0"/>
              <a:t>27/06/2023</a:t>
            </a:fld>
            <a:endParaRPr lang="x-none"/>
          </a:p>
        </p:txBody>
      </p:sp>
      <p:sp>
        <p:nvSpPr>
          <p:cNvPr id="4" name="Fußzeilenplatzhalter 3">
            <a:extLst>
              <a:ext uri="{FF2B5EF4-FFF2-40B4-BE49-F238E27FC236}">
                <a16:creationId xmlns:a16="http://schemas.microsoft.com/office/drawing/2014/main" id="{C429C7BD-9B7A-694E-999A-518D93CAC47B}"/>
              </a:ext>
            </a:extLst>
          </p:cNvPr>
          <p:cNvSpPr>
            <a:spLocks noGrp="1"/>
          </p:cNvSpPr>
          <p:nvPr>
            <p:ph type="ftr" sz="quarter" idx="11"/>
          </p:nvPr>
        </p:nvSpPr>
        <p:spPr/>
        <p:txBody>
          <a:bodyPr/>
          <a:lstStyle/>
          <a:p>
            <a:r>
              <a:rPr lang="en-US"/>
              <a:t>Advisory Committee meeting – 09 March 2022 </a:t>
            </a:r>
            <a:endParaRPr lang="x-none"/>
          </a:p>
        </p:txBody>
      </p:sp>
      <p:sp>
        <p:nvSpPr>
          <p:cNvPr id="5" name="Foliennummernplatzhalter 4">
            <a:extLst>
              <a:ext uri="{FF2B5EF4-FFF2-40B4-BE49-F238E27FC236}">
                <a16:creationId xmlns:a16="http://schemas.microsoft.com/office/drawing/2014/main" id="{60FD4B0A-4192-1A47-85EE-C34EA451CE14}"/>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936274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40F78FC4-EE20-AC48-AD93-61E864316A65}"/>
              </a:ext>
            </a:extLst>
          </p:cNvPr>
          <p:cNvSpPr>
            <a:spLocks noGrp="1"/>
          </p:cNvSpPr>
          <p:nvPr>
            <p:ph type="dt" sz="half" idx="10"/>
          </p:nvPr>
        </p:nvSpPr>
        <p:spPr/>
        <p:txBody>
          <a:bodyPr/>
          <a:lstStyle/>
          <a:p>
            <a:fld id="{E9E829D4-757C-487A-A03A-0618A70CC8B2}" type="datetime1">
              <a:rPr lang="fr-FR" smtClean="0"/>
              <a:t>27/06/2023</a:t>
            </a:fld>
            <a:endParaRPr lang="x-none"/>
          </a:p>
        </p:txBody>
      </p:sp>
      <p:sp>
        <p:nvSpPr>
          <p:cNvPr id="3" name="Fußzeilenplatzhalter 2">
            <a:extLst>
              <a:ext uri="{FF2B5EF4-FFF2-40B4-BE49-F238E27FC236}">
                <a16:creationId xmlns:a16="http://schemas.microsoft.com/office/drawing/2014/main" id="{A1FC9A2C-C309-0B4A-8F71-14F9D1DACEC8}"/>
              </a:ext>
            </a:extLst>
          </p:cNvPr>
          <p:cNvSpPr>
            <a:spLocks noGrp="1"/>
          </p:cNvSpPr>
          <p:nvPr>
            <p:ph type="ftr" sz="quarter" idx="11"/>
          </p:nvPr>
        </p:nvSpPr>
        <p:spPr/>
        <p:txBody>
          <a:bodyPr/>
          <a:lstStyle/>
          <a:p>
            <a:r>
              <a:rPr lang="en-US"/>
              <a:t>Advisory Committee meeting – 09 March 2022 </a:t>
            </a:r>
            <a:endParaRPr lang="x-none"/>
          </a:p>
        </p:txBody>
      </p:sp>
      <p:sp>
        <p:nvSpPr>
          <p:cNvPr id="4" name="Foliennummernplatzhalter 3">
            <a:extLst>
              <a:ext uri="{FF2B5EF4-FFF2-40B4-BE49-F238E27FC236}">
                <a16:creationId xmlns:a16="http://schemas.microsoft.com/office/drawing/2014/main" id="{6935C331-95C5-BF4E-B38F-FEC46F99C2A5}"/>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2112139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2B0198-A364-584A-9C91-294C0733B2F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x-none"/>
          </a:p>
        </p:txBody>
      </p:sp>
      <p:sp>
        <p:nvSpPr>
          <p:cNvPr id="3" name="Inhaltsplatzhalter 2">
            <a:extLst>
              <a:ext uri="{FF2B5EF4-FFF2-40B4-BE49-F238E27FC236}">
                <a16:creationId xmlns:a16="http://schemas.microsoft.com/office/drawing/2014/main" id="{F5492A41-0773-7D4A-96A1-C7F35C19F6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x-none"/>
          </a:p>
        </p:txBody>
      </p:sp>
      <p:sp>
        <p:nvSpPr>
          <p:cNvPr id="4" name="Textplatzhalter 3">
            <a:extLst>
              <a:ext uri="{FF2B5EF4-FFF2-40B4-BE49-F238E27FC236}">
                <a16:creationId xmlns:a16="http://schemas.microsoft.com/office/drawing/2014/main" id="{166E1450-29CF-7441-900F-4191435190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71A63DF-95B7-544E-835E-249E472A8A4D}"/>
              </a:ext>
            </a:extLst>
          </p:cNvPr>
          <p:cNvSpPr>
            <a:spLocks noGrp="1"/>
          </p:cNvSpPr>
          <p:nvPr>
            <p:ph type="dt" sz="half" idx="10"/>
          </p:nvPr>
        </p:nvSpPr>
        <p:spPr/>
        <p:txBody>
          <a:bodyPr/>
          <a:lstStyle/>
          <a:p>
            <a:fld id="{8086C9E5-AD76-4FD0-9DC6-815559D58C24}" type="datetime1">
              <a:rPr lang="fr-FR" smtClean="0"/>
              <a:t>27/06/2023</a:t>
            </a:fld>
            <a:endParaRPr lang="x-none"/>
          </a:p>
        </p:txBody>
      </p:sp>
      <p:sp>
        <p:nvSpPr>
          <p:cNvPr id="6" name="Fußzeilenplatzhalter 5">
            <a:extLst>
              <a:ext uri="{FF2B5EF4-FFF2-40B4-BE49-F238E27FC236}">
                <a16:creationId xmlns:a16="http://schemas.microsoft.com/office/drawing/2014/main" id="{CAF9D3B2-8F5B-9B41-B52B-8F18FA5A7155}"/>
              </a:ext>
            </a:extLst>
          </p:cNvPr>
          <p:cNvSpPr>
            <a:spLocks noGrp="1"/>
          </p:cNvSpPr>
          <p:nvPr>
            <p:ph type="ftr" sz="quarter" idx="11"/>
          </p:nvPr>
        </p:nvSpPr>
        <p:spPr/>
        <p:txBody>
          <a:bodyPr/>
          <a:lstStyle/>
          <a:p>
            <a:r>
              <a:rPr lang="en-US"/>
              <a:t>Advisory Committee meeting – 09 March 2022 </a:t>
            </a:r>
            <a:endParaRPr lang="x-none"/>
          </a:p>
        </p:txBody>
      </p:sp>
      <p:sp>
        <p:nvSpPr>
          <p:cNvPr id="7" name="Foliennummernplatzhalter 6">
            <a:extLst>
              <a:ext uri="{FF2B5EF4-FFF2-40B4-BE49-F238E27FC236}">
                <a16:creationId xmlns:a16="http://schemas.microsoft.com/office/drawing/2014/main" id="{BAF2E7DE-2475-4E4B-8F43-E31E8F64B757}"/>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432491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B69A38-642D-3142-9D69-F57EC2CC9C6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x-none"/>
          </a:p>
        </p:txBody>
      </p:sp>
      <p:sp>
        <p:nvSpPr>
          <p:cNvPr id="3" name="Bildplatzhalter 2">
            <a:extLst>
              <a:ext uri="{FF2B5EF4-FFF2-40B4-BE49-F238E27FC236}">
                <a16:creationId xmlns:a16="http://schemas.microsoft.com/office/drawing/2014/main" id="{BA2CDF4B-757C-8647-A5C3-291B644374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platzhalter 3">
            <a:extLst>
              <a:ext uri="{FF2B5EF4-FFF2-40B4-BE49-F238E27FC236}">
                <a16:creationId xmlns:a16="http://schemas.microsoft.com/office/drawing/2014/main" id="{C94A71A0-DEA1-4A45-91C7-C7465CBBD3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6DD88F7-2F18-074C-ADE2-ABC35D6FBE63}"/>
              </a:ext>
            </a:extLst>
          </p:cNvPr>
          <p:cNvSpPr>
            <a:spLocks noGrp="1"/>
          </p:cNvSpPr>
          <p:nvPr>
            <p:ph type="dt" sz="half" idx="10"/>
          </p:nvPr>
        </p:nvSpPr>
        <p:spPr/>
        <p:txBody>
          <a:bodyPr/>
          <a:lstStyle/>
          <a:p>
            <a:fld id="{A0D80ACB-943D-42EF-853B-F3688783C9F3}" type="datetime1">
              <a:rPr lang="fr-FR" smtClean="0"/>
              <a:t>27/06/2023</a:t>
            </a:fld>
            <a:endParaRPr lang="x-none"/>
          </a:p>
        </p:txBody>
      </p:sp>
      <p:sp>
        <p:nvSpPr>
          <p:cNvPr id="6" name="Fußzeilenplatzhalter 5">
            <a:extLst>
              <a:ext uri="{FF2B5EF4-FFF2-40B4-BE49-F238E27FC236}">
                <a16:creationId xmlns:a16="http://schemas.microsoft.com/office/drawing/2014/main" id="{F323B9CF-EB04-7648-AF7E-519528E25656}"/>
              </a:ext>
            </a:extLst>
          </p:cNvPr>
          <p:cNvSpPr>
            <a:spLocks noGrp="1"/>
          </p:cNvSpPr>
          <p:nvPr>
            <p:ph type="ftr" sz="quarter" idx="11"/>
          </p:nvPr>
        </p:nvSpPr>
        <p:spPr/>
        <p:txBody>
          <a:bodyPr/>
          <a:lstStyle/>
          <a:p>
            <a:r>
              <a:rPr lang="en-US"/>
              <a:t>Advisory Committee meeting – 09 March 2022 </a:t>
            </a:r>
            <a:endParaRPr lang="x-none"/>
          </a:p>
        </p:txBody>
      </p:sp>
      <p:sp>
        <p:nvSpPr>
          <p:cNvPr id="7" name="Foliennummernplatzhalter 6">
            <a:extLst>
              <a:ext uri="{FF2B5EF4-FFF2-40B4-BE49-F238E27FC236}">
                <a16:creationId xmlns:a16="http://schemas.microsoft.com/office/drawing/2014/main" id="{F93582DA-8552-6D4E-A066-75AD702A861C}"/>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182147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C24CA9-A693-5E40-AE48-9B3BD88FC704}"/>
              </a:ext>
            </a:extLst>
          </p:cNvPr>
          <p:cNvSpPr>
            <a:spLocks noGrp="1"/>
          </p:cNvSpPr>
          <p:nvPr>
            <p:ph type="title"/>
          </p:nvPr>
        </p:nvSpPr>
        <p:spPr/>
        <p:txBody>
          <a:bodyPr/>
          <a:lstStyle/>
          <a:p>
            <a:r>
              <a:rPr lang="de-DE"/>
              <a:t>Mastertitelformat bearbeiten</a:t>
            </a:r>
            <a:endParaRPr lang="x-none"/>
          </a:p>
        </p:txBody>
      </p:sp>
      <p:sp>
        <p:nvSpPr>
          <p:cNvPr id="3" name="Vertikaler Textplatzhalter 2">
            <a:extLst>
              <a:ext uri="{FF2B5EF4-FFF2-40B4-BE49-F238E27FC236}">
                <a16:creationId xmlns:a16="http://schemas.microsoft.com/office/drawing/2014/main" id="{CCE88D37-2FE3-2D47-A880-D6EF8C76ACD3}"/>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x-none"/>
          </a:p>
        </p:txBody>
      </p:sp>
      <p:sp>
        <p:nvSpPr>
          <p:cNvPr id="4" name="Datumsplatzhalter 3">
            <a:extLst>
              <a:ext uri="{FF2B5EF4-FFF2-40B4-BE49-F238E27FC236}">
                <a16:creationId xmlns:a16="http://schemas.microsoft.com/office/drawing/2014/main" id="{FE08909D-2827-994D-B182-05F7FD03C7A8}"/>
              </a:ext>
            </a:extLst>
          </p:cNvPr>
          <p:cNvSpPr>
            <a:spLocks noGrp="1"/>
          </p:cNvSpPr>
          <p:nvPr>
            <p:ph type="dt" sz="half" idx="10"/>
          </p:nvPr>
        </p:nvSpPr>
        <p:spPr/>
        <p:txBody>
          <a:bodyPr/>
          <a:lstStyle/>
          <a:p>
            <a:fld id="{8797995A-14FF-4391-AC59-D694ACA6C1CA}" type="datetime1">
              <a:rPr lang="fr-FR" smtClean="0"/>
              <a:t>27/06/2023</a:t>
            </a:fld>
            <a:endParaRPr lang="x-none"/>
          </a:p>
        </p:txBody>
      </p:sp>
      <p:sp>
        <p:nvSpPr>
          <p:cNvPr id="5" name="Fußzeilenplatzhalter 4">
            <a:extLst>
              <a:ext uri="{FF2B5EF4-FFF2-40B4-BE49-F238E27FC236}">
                <a16:creationId xmlns:a16="http://schemas.microsoft.com/office/drawing/2014/main" id="{F2384ABA-9BC1-7C4C-871D-1EE8011BA99A}"/>
              </a:ext>
            </a:extLst>
          </p:cNvPr>
          <p:cNvSpPr>
            <a:spLocks noGrp="1"/>
          </p:cNvSpPr>
          <p:nvPr>
            <p:ph type="ftr" sz="quarter" idx="11"/>
          </p:nvPr>
        </p:nvSpPr>
        <p:spPr/>
        <p:txBody>
          <a:bodyPr/>
          <a:lstStyle/>
          <a:p>
            <a:r>
              <a:rPr lang="en-US"/>
              <a:t>Advisory Committee meeting – 09 March 2022 </a:t>
            </a:r>
            <a:endParaRPr lang="x-none"/>
          </a:p>
        </p:txBody>
      </p:sp>
      <p:sp>
        <p:nvSpPr>
          <p:cNvPr id="6" name="Foliennummernplatzhalter 5">
            <a:extLst>
              <a:ext uri="{FF2B5EF4-FFF2-40B4-BE49-F238E27FC236}">
                <a16:creationId xmlns:a16="http://schemas.microsoft.com/office/drawing/2014/main" id="{50C475C4-E9B4-C845-90CA-0E60DF6B22CC}"/>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305295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63E9EE47-E95C-C94F-8060-5CE67B5A31FF}"/>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x-none"/>
          </a:p>
        </p:txBody>
      </p:sp>
      <p:sp>
        <p:nvSpPr>
          <p:cNvPr id="3" name="Vertikaler Textplatzhalter 2">
            <a:extLst>
              <a:ext uri="{FF2B5EF4-FFF2-40B4-BE49-F238E27FC236}">
                <a16:creationId xmlns:a16="http://schemas.microsoft.com/office/drawing/2014/main" id="{513CE20B-96E6-444D-9701-9C180F6C3083}"/>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x-none"/>
          </a:p>
        </p:txBody>
      </p:sp>
      <p:sp>
        <p:nvSpPr>
          <p:cNvPr id="4" name="Datumsplatzhalter 3">
            <a:extLst>
              <a:ext uri="{FF2B5EF4-FFF2-40B4-BE49-F238E27FC236}">
                <a16:creationId xmlns:a16="http://schemas.microsoft.com/office/drawing/2014/main" id="{C86EE09E-13A6-6D4B-AB96-B1E5EBAF626C}"/>
              </a:ext>
            </a:extLst>
          </p:cNvPr>
          <p:cNvSpPr>
            <a:spLocks noGrp="1"/>
          </p:cNvSpPr>
          <p:nvPr>
            <p:ph type="dt" sz="half" idx="10"/>
          </p:nvPr>
        </p:nvSpPr>
        <p:spPr/>
        <p:txBody>
          <a:bodyPr/>
          <a:lstStyle/>
          <a:p>
            <a:fld id="{21E8BCFC-047B-4A08-9625-FF1B17BE73DF}" type="datetime1">
              <a:rPr lang="fr-FR" smtClean="0"/>
              <a:t>27/06/2023</a:t>
            </a:fld>
            <a:endParaRPr lang="x-none"/>
          </a:p>
        </p:txBody>
      </p:sp>
      <p:sp>
        <p:nvSpPr>
          <p:cNvPr id="5" name="Fußzeilenplatzhalter 4">
            <a:extLst>
              <a:ext uri="{FF2B5EF4-FFF2-40B4-BE49-F238E27FC236}">
                <a16:creationId xmlns:a16="http://schemas.microsoft.com/office/drawing/2014/main" id="{4755F6E3-1D1D-E54D-AE71-9A0F00E51EF5}"/>
              </a:ext>
            </a:extLst>
          </p:cNvPr>
          <p:cNvSpPr>
            <a:spLocks noGrp="1"/>
          </p:cNvSpPr>
          <p:nvPr>
            <p:ph type="ftr" sz="quarter" idx="11"/>
          </p:nvPr>
        </p:nvSpPr>
        <p:spPr/>
        <p:txBody>
          <a:bodyPr/>
          <a:lstStyle/>
          <a:p>
            <a:r>
              <a:rPr lang="en-US"/>
              <a:t>Advisory Committee meeting – 09 March 2022 </a:t>
            </a:r>
            <a:endParaRPr lang="x-none"/>
          </a:p>
        </p:txBody>
      </p:sp>
      <p:sp>
        <p:nvSpPr>
          <p:cNvPr id="6" name="Foliennummernplatzhalter 5">
            <a:extLst>
              <a:ext uri="{FF2B5EF4-FFF2-40B4-BE49-F238E27FC236}">
                <a16:creationId xmlns:a16="http://schemas.microsoft.com/office/drawing/2014/main" id="{80532DE3-8793-2146-9957-B1CF0482CF2B}"/>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2717972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A07B6F6A-332B-264C-9E43-BA8006395D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x-none"/>
          </a:p>
        </p:txBody>
      </p:sp>
      <p:sp>
        <p:nvSpPr>
          <p:cNvPr id="3" name="Textplatzhalter 2">
            <a:extLst>
              <a:ext uri="{FF2B5EF4-FFF2-40B4-BE49-F238E27FC236}">
                <a16:creationId xmlns:a16="http://schemas.microsoft.com/office/drawing/2014/main" id="{C881F912-D160-7446-8AD9-9FD1E925F2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x-none"/>
          </a:p>
        </p:txBody>
      </p:sp>
      <p:sp>
        <p:nvSpPr>
          <p:cNvPr id="4" name="Datumsplatzhalter 3">
            <a:extLst>
              <a:ext uri="{FF2B5EF4-FFF2-40B4-BE49-F238E27FC236}">
                <a16:creationId xmlns:a16="http://schemas.microsoft.com/office/drawing/2014/main" id="{6DEA00D3-54D4-D643-AD0B-15C7F31B15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8A211E-0B43-4A5A-8701-DFE16F0F3DE6}" type="datetime1">
              <a:rPr lang="fr-FR" smtClean="0"/>
              <a:t>27/06/2023</a:t>
            </a:fld>
            <a:endParaRPr lang="x-none"/>
          </a:p>
        </p:txBody>
      </p:sp>
      <p:sp>
        <p:nvSpPr>
          <p:cNvPr id="5" name="Fußzeilenplatzhalter 4">
            <a:extLst>
              <a:ext uri="{FF2B5EF4-FFF2-40B4-BE49-F238E27FC236}">
                <a16:creationId xmlns:a16="http://schemas.microsoft.com/office/drawing/2014/main" id="{0110C9DC-B44E-B54B-AC2F-3094F474B9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Advisory Committee meeting – 09 March 2022 </a:t>
            </a:r>
            <a:endParaRPr lang="x-none"/>
          </a:p>
        </p:txBody>
      </p:sp>
      <p:sp>
        <p:nvSpPr>
          <p:cNvPr id="6" name="Foliennummernplatzhalter 5">
            <a:extLst>
              <a:ext uri="{FF2B5EF4-FFF2-40B4-BE49-F238E27FC236}">
                <a16:creationId xmlns:a16="http://schemas.microsoft.com/office/drawing/2014/main" id="{4FE5F436-37A2-F94F-9874-FF40647F28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4A3807-8C84-3C44-97E2-35483AE1C0B6}" type="slidenum">
              <a:rPr lang="x-none" smtClean="0"/>
              <a:t>‹#›</a:t>
            </a:fld>
            <a:endParaRPr lang="x-none"/>
          </a:p>
        </p:txBody>
      </p:sp>
    </p:spTree>
    <p:extLst>
      <p:ext uri="{BB962C8B-B14F-4D97-AF65-F5344CB8AC3E}">
        <p14:creationId xmlns:p14="http://schemas.microsoft.com/office/powerpoint/2010/main" val="30870419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hyperlink" Target="http://genderedinnovations.stanford.edu/case-studies/transportation.html#tabs-2"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hyperlink" Target="http://genderedinnovations.stanford.edu/case-studies/transportation.html#tabs-2"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21.emf"/><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5.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5.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5.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hyperlink" Target="mailto:rewiringhorizon@uu.nl" TargetMode="External"/><Relationship Id="rId5" Type="http://schemas.openxmlformats.org/officeDocument/2006/relationships/hyperlink" Target="mailto:Mirella.visser@mv-imc.com" TargetMode="Externa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5A4C24-1175-9F1F-3539-CBBDD9468E44}"/>
              </a:ext>
            </a:extLst>
          </p:cNvPr>
          <p:cNvSpPr/>
          <p:nvPr/>
        </p:nvSpPr>
        <p:spPr>
          <a:xfrm>
            <a:off x="0" y="0"/>
            <a:ext cx="9030878" cy="6858000"/>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2051" name="Picture 3" descr="X:\Communication\logos and design\CEC LOGO (Nov 2016) - to use\Web\CEC_white on white.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6137" y="4936798"/>
            <a:ext cx="2402330" cy="1212850"/>
          </a:xfrm>
          <a:prstGeom prst="rect">
            <a:avLst/>
          </a:prstGeom>
          <a:noFill/>
          <a:extLst>
            <a:ext uri="{909E8E84-426E-40DD-AFC4-6F175D3DCCD1}">
              <a14:hiddenFill xmlns:a14="http://schemas.microsoft.com/office/drawing/2010/main">
                <a:solidFill>
                  <a:srgbClr val="FFFFFF"/>
                </a:solidFill>
              </a14:hiddenFill>
            </a:ext>
          </a:extLst>
        </p:spPr>
      </p:pic>
      <p:sp>
        <p:nvSpPr>
          <p:cNvPr id="7" name="Titel 1">
            <a:extLst>
              <a:ext uri="{FF2B5EF4-FFF2-40B4-BE49-F238E27FC236}">
                <a16:creationId xmlns:a16="http://schemas.microsoft.com/office/drawing/2014/main" id="{AFC02D58-52F1-E84B-A83F-621994C54102}"/>
              </a:ext>
            </a:extLst>
          </p:cNvPr>
          <p:cNvSpPr txBox="1">
            <a:spLocks/>
          </p:cNvSpPr>
          <p:nvPr/>
        </p:nvSpPr>
        <p:spPr>
          <a:xfrm>
            <a:off x="683174" y="708352"/>
            <a:ext cx="7141073" cy="31251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latin typeface="Segoe UI" panose="020B0502040204020203" pitchFamily="34" charset="0"/>
                <a:cs typeface="Segoe UI" panose="020B0502040204020203" pitchFamily="34" charset="0"/>
              </a:rPr>
              <a:t>Leadership for transformational equality</a:t>
            </a:r>
            <a:br>
              <a:rPr lang="en-US" b="1" dirty="0">
                <a:solidFill>
                  <a:schemeClr val="bg1"/>
                </a:solidFill>
                <a:latin typeface="Segoe UI" panose="020B0502040204020203" pitchFamily="34" charset="0"/>
                <a:cs typeface="Segoe UI" panose="020B0502040204020203" pitchFamily="34" charset="0"/>
              </a:rPr>
            </a:br>
            <a:br>
              <a:rPr lang="en-US" b="1" dirty="0">
                <a:solidFill>
                  <a:schemeClr val="bg1"/>
                </a:solidFill>
                <a:latin typeface="Segoe UI" panose="020B0502040204020203" pitchFamily="34" charset="0"/>
                <a:cs typeface="Segoe UI" panose="020B0502040204020203" pitchFamily="34" charset="0"/>
              </a:rPr>
            </a:br>
            <a:r>
              <a:rPr lang="en-US" dirty="0">
                <a:solidFill>
                  <a:schemeClr val="bg1"/>
                </a:solidFill>
                <a:latin typeface="Segoe UI" panose="020B0502040204020203" pitchFamily="34" charset="0"/>
                <a:cs typeface="Segoe UI" panose="020B0502040204020203" pitchFamily="34" charset="0"/>
              </a:rPr>
              <a:t>presentation by</a:t>
            </a:r>
            <a:br>
              <a:rPr lang="en-US" dirty="0">
                <a:solidFill>
                  <a:schemeClr val="bg1"/>
                </a:solidFill>
                <a:latin typeface="Segoe UI" panose="020B0502040204020203" pitchFamily="34" charset="0"/>
                <a:cs typeface="Segoe UI" panose="020B0502040204020203" pitchFamily="34" charset="0"/>
              </a:rPr>
            </a:br>
            <a:r>
              <a:rPr lang="en-US" dirty="0">
                <a:solidFill>
                  <a:schemeClr val="bg1"/>
                </a:solidFill>
                <a:latin typeface="Segoe UI" panose="020B0502040204020203" pitchFamily="34" charset="0"/>
                <a:cs typeface="Segoe UI" panose="020B0502040204020203" pitchFamily="34" charset="0"/>
              </a:rPr>
              <a:t>Mirella Visser</a:t>
            </a:r>
          </a:p>
        </p:txBody>
      </p:sp>
      <p:pic>
        <p:nvPicPr>
          <p:cNvPr id="10" name="Picture 9" descr="A picture containing graphics, screenshot, font, logo&#10;&#10;Description automatically generated">
            <a:extLst>
              <a:ext uri="{FF2B5EF4-FFF2-40B4-BE49-F238E27FC236}">
                <a16:creationId xmlns:a16="http://schemas.microsoft.com/office/drawing/2014/main" id="{CDAF86F8-CF64-CB9D-5211-D81E94F0D141}"/>
              </a:ext>
            </a:extLst>
          </p:cNvPr>
          <p:cNvPicPr>
            <a:picLocks noChangeAspect="1"/>
          </p:cNvPicPr>
          <p:nvPr/>
        </p:nvPicPr>
        <p:blipFill rotWithShape="1">
          <a:blip r:embed="rId3"/>
          <a:srcRect l="12227" t="10203" r="17258" b="21233"/>
          <a:stretch/>
        </p:blipFill>
        <p:spPr>
          <a:xfrm>
            <a:off x="9843734" y="2344917"/>
            <a:ext cx="1665092" cy="1624195"/>
          </a:xfrm>
          <a:prstGeom prst="rect">
            <a:avLst/>
          </a:prstGeom>
        </p:spPr>
      </p:pic>
    </p:spTree>
    <p:extLst>
      <p:ext uri="{BB962C8B-B14F-4D97-AF65-F5344CB8AC3E}">
        <p14:creationId xmlns:p14="http://schemas.microsoft.com/office/powerpoint/2010/main" val="1202040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3539" y="14172"/>
            <a:ext cx="12192000" cy="6857998"/>
          </a:xfrm>
          <a:prstGeom prst="rect">
            <a:avLst/>
          </a:prstGeom>
          <a:blipFill dpi="0" rotWithShape="1">
            <a:blip r:embed="rId3" cstate="print">
              <a:alphaModFix amt="15000"/>
              <a:extLst>
                <a:ext uri="{28A0092B-C50C-407E-A947-70E740481C1C}">
                  <a14:useLocalDpi xmlns:a14="http://schemas.microsoft.com/office/drawing/2010/main" val="0"/>
                </a:ext>
              </a:extLst>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dirty="0"/>
          </a:p>
        </p:txBody>
      </p:sp>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ctrTitle"/>
          </p:nvPr>
        </p:nvSpPr>
        <p:spPr>
          <a:xfrm>
            <a:off x="1247465" y="2264810"/>
            <a:ext cx="7544197" cy="1734582"/>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s-ES" sz="4400" b="1" dirty="0">
                <a:solidFill>
                  <a:srgbClr val="AA45A9"/>
                </a:solidFill>
                <a:latin typeface="DengXian" panose="02010600030101010101" pitchFamily="2" charset="-122"/>
                <a:ea typeface="DengXian" panose="02010600030101010101" pitchFamily="2" charset="-122"/>
              </a:rPr>
              <a:t>Transformative </a:t>
            </a:r>
            <a:r>
              <a:rPr lang="es-ES" sz="4400" b="1" dirty="0" err="1">
                <a:solidFill>
                  <a:srgbClr val="AA45A9"/>
                </a:solidFill>
                <a:latin typeface="DengXian" panose="02010600030101010101" pitchFamily="2" charset="-122"/>
                <a:ea typeface="DengXian" panose="02010600030101010101" pitchFamily="2" charset="-122"/>
              </a:rPr>
              <a:t>leadership</a:t>
            </a:r>
            <a:r>
              <a:rPr lang="es-ES" sz="4400" b="1">
                <a:solidFill>
                  <a:srgbClr val="AA45A9"/>
                </a:solidFill>
                <a:latin typeface="DengXian" panose="02010600030101010101" pitchFamily="2" charset="-122"/>
                <a:ea typeface="DengXian" panose="02010600030101010101" pitchFamily="2" charset="-122"/>
              </a:rPr>
              <a:t> </a:t>
            </a:r>
            <a:r>
              <a:rPr lang="es-ES" sz="4400" b="1" err="1">
                <a:solidFill>
                  <a:srgbClr val="AA45A9"/>
                </a:solidFill>
                <a:latin typeface="DengXian" panose="02010600030101010101" pitchFamily="2" charset="-122"/>
                <a:ea typeface="DengXian" panose="02010600030101010101" pitchFamily="2" charset="-122"/>
              </a:rPr>
              <a:t>for</a:t>
            </a:r>
            <a:r>
              <a:rPr lang="es-ES" sz="4400" b="1">
                <a:solidFill>
                  <a:srgbClr val="AA45A9"/>
                </a:solidFill>
                <a:latin typeface="DengXian" panose="02010600030101010101" pitchFamily="2" charset="-122"/>
                <a:ea typeface="DengXian" panose="02010600030101010101" pitchFamily="2" charset="-122"/>
              </a:rPr>
              <a:t> </a:t>
            </a:r>
            <a:r>
              <a:rPr lang="es-ES" sz="4400" b="1" err="1">
                <a:solidFill>
                  <a:srgbClr val="AA45A9"/>
                </a:solidFill>
                <a:latin typeface="DengXian" panose="02010600030101010101" pitchFamily="2" charset="-122"/>
                <a:ea typeface="DengXian" panose="02010600030101010101" pitchFamily="2" charset="-122"/>
              </a:rPr>
              <a:t>transformational</a:t>
            </a:r>
            <a:r>
              <a:rPr lang="es-ES" sz="4400" b="1">
                <a:solidFill>
                  <a:srgbClr val="AA45A9"/>
                </a:solidFill>
                <a:latin typeface="DengXian" panose="02010600030101010101" pitchFamily="2" charset="-122"/>
                <a:ea typeface="DengXian" panose="02010600030101010101" pitchFamily="2" charset="-122"/>
              </a:rPr>
              <a:t> </a:t>
            </a:r>
            <a:r>
              <a:rPr lang="es-ES" sz="4400" b="1" err="1">
                <a:solidFill>
                  <a:srgbClr val="AA45A9"/>
                </a:solidFill>
                <a:latin typeface="DengXian" panose="02010600030101010101" pitchFamily="2" charset="-122"/>
                <a:ea typeface="DengXian" panose="02010600030101010101" pitchFamily="2" charset="-122"/>
              </a:rPr>
              <a:t>equality</a:t>
            </a:r>
            <a:r>
              <a:rPr lang="es-ES" sz="4400" b="1">
                <a:solidFill>
                  <a:srgbClr val="AA45A9"/>
                </a:solidFill>
                <a:latin typeface="DengXian" panose="02010600030101010101" pitchFamily="2" charset="-122"/>
                <a:ea typeface="DengXian" panose="02010600030101010101" pitchFamily="2" charset="-122"/>
              </a:rPr>
              <a:t> </a:t>
            </a:r>
            <a:br>
              <a:rPr lang="es-ES" b="1">
                <a:solidFill>
                  <a:srgbClr val="AA45A9"/>
                </a:solidFill>
                <a:latin typeface="DengXian" panose="02010600030101010101" pitchFamily="2" charset="-122"/>
                <a:ea typeface="DengXian" panose="02010600030101010101" pitchFamily="2" charset="-122"/>
              </a:rPr>
            </a:br>
            <a:endParaRPr lang="es-ES" b="1">
              <a:solidFill>
                <a:srgbClr val="AA45A9"/>
              </a:solidFill>
              <a:latin typeface="DengXian" panose="02010600030101010101" pitchFamily="2" charset="-122"/>
              <a:ea typeface="DengXian" panose="02010600030101010101" pitchFamily="2" charset="-122"/>
            </a:endParaRPr>
          </a:p>
        </p:txBody>
      </p:sp>
      <p:sp>
        <p:nvSpPr>
          <p:cNvPr id="13" name="Subtítulo 2">
            <a:extLst>
              <a:ext uri="{FF2B5EF4-FFF2-40B4-BE49-F238E27FC236}">
                <a16:creationId xmlns:a16="http://schemas.microsoft.com/office/drawing/2014/main" id="{7863F129-E334-4789-9941-2B1E44197265}"/>
              </a:ext>
            </a:extLst>
          </p:cNvPr>
          <p:cNvSpPr>
            <a:spLocks noGrp="1"/>
          </p:cNvSpPr>
          <p:nvPr>
            <p:ph type="subTitle" idx="1"/>
          </p:nvPr>
        </p:nvSpPr>
        <p:spPr>
          <a:xfrm>
            <a:off x="1300630" y="4057397"/>
            <a:ext cx="6841444" cy="327362"/>
          </a:xfrm>
        </p:spPr>
        <p:txBody>
          <a:bodyPr>
            <a:normAutofit fontScale="92500" lnSpcReduction="10000"/>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000" b="1"/>
              <a:t>Mirella Visser ,  CEC European Managers, 1 June 2023</a:t>
            </a:r>
            <a:endParaRPr lang="es-ES" sz="2000" b="1"/>
          </a:p>
        </p:txBody>
      </p:sp>
      <p:sp>
        <p:nvSpPr>
          <p:cNvPr id="17" name="TextBox 16"/>
          <p:cNvSpPr txBox="1"/>
          <p:nvPr/>
        </p:nvSpPr>
        <p:spPr>
          <a:xfrm>
            <a:off x="10059276" y="761323"/>
            <a:ext cx="1693701" cy="369332"/>
          </a:xfrm>
          <a:prstGeom prst="rect">
            <a:avLst/>
          </a:prstGeom>
          <a:noFill/>
        </p:spPr>
        <p:txBody>
          <a:bodyPr wrap="square" rtlCol="0">
            <a:spAutoFit/>
          </a:bodyPr>
          <a:lstStyle/>
          <a:p>
            <a:r>
              <a:rPr lang="es-ES" kern="900" spc="220">
                <a:solidFill>
                  <a:schemeClr val="bg1"/>
                </a:solidFill>
              </a:rPr>
              <a:t>re-wiring.eu</a:t>
            </a:r>
          </a:p>
        </p:txBody>
      </p:sp>
      <p:cxnSp>
        <p:nvCxnSpPr>
          <p:cNvPr id="19" name="Straight Connector 18"/>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1024981" y="2449881"/>
            <a:ext cx="74879" cy="4465644"/>
            <a:chOff x="830413" y="1258517"/>
            <a:chExt cx="90604" cy="4465644"/>
          </a:xfrm>
        </p:grpSpPr>
        <p:sp>
          <p:nvSpPr>
            <p:cNvPr id="20" name="Rectangle 19"/>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1" name="Rectangle 20"/>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2" name="Rectangle 21"/>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3" name="Rectangle 22"/>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4" name="Rectangle 23"/>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5" name="Rectangle 24"/>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6" name="Rectangle 25"/>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pic>
        <p:nvPicPr>
          <p:cNvPr id="3" name="Picture 5">
            <a:extLst>
              <a:ext uri="{FF2B5EF4-FFF2-40B4-BE49-F238E27FC236}">
                <a16:creationId xmlns:a16="http://schemas.microsoft.com/office/drawing/2014/main" id="{EDF1AB8E-941E-D1F0-DAEB-D3446389BEFE}"/>
              </a:ext>
            </a:extLst>
          </p:cNvPr>
          <p:cNvPicPr>
            <a:picLocks noChangeAspect="1" noChangeArrowheads="1"/>
          </p:cNvPicPr>
          <p:nvPr/>
        </p:nvPicPr>
        <p:blipFill rotWithShape="1">
          <a:blip r:embed="rId6" cstate="print"/>
          <a:srcRect t="24400" b="10855"/>
          <a:stretch/>
        </p:blipFill>
        <p:spPr bwMode="auto">
          <a:xfrm>
            <a:off x="8791662" y="3735576"/>
            <a:ext cx="2986658" cy="2810488"/>
          </a:xfrm>
          <a:prstGeom prst="rect">
            <a:avLst/>
          </a:prstGeom>
          <a:noFill/>
          <a:ln w="9525">
            <a:solidFill>
              <a:schemeClr val="dk1">
                <a:shade val="80000"/>
                <a:hueOff val="0"/>
                <a:satOff val="0"/>
                <a:lumOff val="0"/>
              </a:schemeClr>
            </a:solidFill>
            <a:miter lim="800000"/>
            <a:headEnd/>
            <a:tailEnd/>
          </a:ln>
        </p:spPr>
      </p:pic>
    </p:spTree>
    <p:extLst>
      <p:ext uri="{BB962C8B-B14F-4D97-AF65-F5344CB8AC3E}">
        <p14:creationId xmlns:p14="http://schemas.microsoft.com/office/powerpoint/2010/main" val="1125691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5" y="546522"/>
            <a:ext cx="9927316"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200" b="1" dirty="0">
                <a:solidFill>
                  <a:srgbClr val="AA45A9"/>
                </a:solidFill>
                <a:latin typeface="DengXian" panose="02010600030101010101" pitchFamily="2" charset="-122"/>
                <a:ea typeface="DengXian" panose="02010600030101010101" pitchFamily="2" charset="-122"/>
              </a:rPr>
              <a:t>EU project “Promoting women in management”</a:t>
            </a: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graphicFrame>
        <p:nvGraphicFramePr>
          <p:cNvPr id="3" name="Tijdelijke aanduiding voor inhoud 4">
            <a:extLst>
              <a:ext uri="{FF2B5EF4-FFF2-40B4-BE49-F238E27FC236}">
                <a16:creationId xmlns:a16="http://schemas.microsoft.com/office/drawing/2014/main" id="{7F444603-E01D-1785-73A4-5132A2786663}"/>
              </a:ext>
            </a:extLst>
          </p:cNvPr>
          <p:cNvGraphicFramePr>
            <a:graphicFrameLocks noGrp="1"/>
          </p:cNvGraphicFramePr>
          <p:nvPr>
            <p:ph idx="1"/>
          </p:nvPr>
        </p:nvGraphicFramePr>
        <p:xfrm>
          <a:off x="1166648" y="1121422"/>
          <a:ext cx="5551224" cy="3422048"/>
        </p:xfrm>
        <a:graphic>
          <a:graphicData uri="http://schemas.openxmlformats.org/drawingml/2006/chart">
            <c:chart xmlns:c="http://schemas.openxmlformats.org/drawingml/2006/chart" xmlns:r="http://schemas.openxmlformats.org/officeDocument/2006/relationships" r:id="rId2"/>
          </a:graphicData>
        </a:graphic>
      </p:graphicFrame>
      <p:grpSp>
        <p:nvGrpSpPr>
          <p:cNvPr id="5" name="Group 4">
            <a:extLst>
              <a:ext uri="{FF2B5EF4-FFF2-40B4-BE49-F238E27FC236}">
                <a16:creationId xmlns:a16="http://schemas.microsoft.com/office/drawing/2014/main" id="{42B18720-78DA-C67E-FAC8-55B2E138A4E2}"/>
              </a:ext>
            </a:extLst>
          </p:cNvPr>
          <p:cNvGrpSpPr/>
          <p:nvPr/>
        </p:nvGrpSpPr>
        <p:grpSpPr>
          <a:xfrm>
            <a:off x="6679474" y="1398343"/>
            <a:ext cx="1428206" cy="1563565"/>
            <a:chOff x="0" y="720052"/>
            <a:chExt cx="2255290" cy="2878936"/>
          </a:xfrm>
        </p:grpSpPr>
        <p:sp>
          <p:nvSpPr>
            <p:cNvPr id="6" name="Rounded Rectangle 5">
              <a:extLst>
                <a:ext uri="{FF2B5EF4-FFF2-40B4-BE49-F238E27FC236}">
                  <a16:creationId xmlns:a16="http://schemas.microsoft.com/office/drawing/2014/main" id="{1FE08D36-EB06-0E87-4272-6BC0693A3A63}"/>
                </a:ext>
              </a:extLst>
            </p:cNvPr>
            <p:cNvSpPr/>
            <p:nvPr/>
          </p:nvSpPr>
          <p:spPr>
            <a:xfrm>
              <a:off x="0" y="720052"/>
              <a:ext cx="2255290" cy="2878936"/>
            </a:xfrm>
            <a:prstGeom prst="roundRect">
              <a:avLst/>
            </a:prstGeom>
            <a:solidFill>
              <a:schemeClr val="accent1"/>
            </a:solid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7" name="Rounded Rectangle 4">
              <a:extLst>
                <a:ext uri="{FF2B5EF4-FFF2-40B4-BE49-F238E27FC236}">
                  <a16:creationId xmlns:a16="http://schemas.microsoft.com/office/drawing/2014/main" id="{32B77122-A0D2-48FC-9120-0E006D33B6FF}"/>
                </a:ext>
              </a:extLst>
            </p:cNvPr>
            <p:cNvSpPr txBox="1"/>
            <p:nvPr/>
          </p:nvSpPr>
          <p:spPr>
            <a:xfrm>
              <a:off x="110094" y="830146"/>
              <a:ext cx="2035102" cy="265874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nl-NL" kern="1200"/>
                <a:t>Employee</a:t>
              </a:r>
            </a:p>
          </p:txBody>
        </p:sp>
      </p:grpSp>
      <p:grpSp>
        <p:nvGrpSpPr>
          <p:cNvPr id="8" name="Group 7">
            <a:extLst>
              <a:ext uri="{FF2B5EF4-FFF2-40B4-BE49-F238E27FC236}">
                <a16:creationId xmlns:a16="http://schemas.microsoft.com/office/drawing/2014/main" id="{1D899C0D-58CF-5A67-EDC4-12E22DE40E77}"/>
              </a:ext>
            </a:extLst>
          </p:cNvPr>
          <p:cNvGrpSpPr/>
          <p:nvPr/>
        </p:nvGrpSpPr>
        <p:grpSpPr>
          <a:xfrm>
            <a:off x="8139001" y="1346333"/>
            <a:ext cx="3843992" cy="1701908"/>
            <a:chOff x="2232241" y="937303"/>
            <a:chExt cx="4009405" cy="2444433"/>
          </a:xfrm>
        </p:grpSpPr>
        <p:sp>
          <p:nvSpPr>
            <p:cNvPr id="11" name="Round Same-side Corner of Rectangle 10">
              <a:extLst>
                <a:ext uri="{FF2B5EF4-FFF2-40B4-BE49-F238E27FC236}">
                  <a16:creationId xmlns:a16="http://schemas.microsoft.com/office/drawing/2014/main" id="{4B3CDD84-6940-3955-1D66-34DD4A949D8E}"/>
                </a:ext>
              </a:extLst>
            </p:cNvPr>
            <p:cNvSpPr/>
            <p:nvPr/>
          </p:nvSpPr>
          <p:spPr>
            <a:xfrm rot="5400000">
              <a:off x="3014727" y="154817"/>
              <a:ext cx="2444433" cy="4009405"/>
            </a:xfrm>
            <a:prstGeom prst="round2SameRect">
              <a:avLst/>
            </a:prstGeom>
            <a:solidFill>
              <a:schemeClr val="tx2">
                <a:lumMod val="20000"/>
                <a:lumOff val="80000"/>
                <a:alpha val="90000"/>
              </a:schemeClr>
            </a:solidFill>
          </p:spPr>
          <p:style>
            <a:lnRef idx="1">
              <a:schemeClr val="accent1">
                <a:alpha val="90000"/>
                <a:tint val="40000"/>
                <a:hueOff val="0"/>
                <a:satOff val="0"/>
                <a:lumOff val="0"/>
                <a:alphaOff val="0"/>
              </a:schemeClr>
            </a:lnRef>
            <a:fillRef idx="1">
              <a:scrgbClr r="0" g="0" b="0"/>
            </a:fillRef>
            <a:effectRef idx="2">
              <a:schemeClr val="accent1">
                <a:alpha val="90000"/>
                <a:tint val="40000"/>
                <a:hueOff val="0"/>
                <a:satOff val="0"/>
                <a:lumOff val="0"/>
                <a:alphaOff val="0"/>
              </a:schemeClr>
            </a:effectRef>
            <a:fontRef idx="minor">
              <a:schemeClr val="dk1">
                <a:hueOff val="0"/>
                <a:satOff val="0"/>
                <a:lumOff val="0"/>
                <a:alphaOff val="0"/>
              </a:schemeClr>
            </a:fontRef>
          </p:style>
        </p:sp>
        <p:sp>
          <p:nvSpPr>
            <p:cNvPr id="20" name="Round Same-side Corner of Rectangle 4">
              <a:extLst>
                <a:ext uri="{FF2B5EF4-FFF2-40B4-BE49-F238E27FC236}">
                  <a16:creationId xmlns:a16="http://schemas.microsoft.com/office/drawing/2014/main" id="{29CAC78D-1F68-C514-31E3-5779AED3C512}"/>
                </a:ext>
              </a:extLst>
            </p:cNvPr>
            <p:cNvSpPr txBox="1"/>
            <p:nvPr/>
          </p:nvSpPr>
          <p:spPr>
            <a:xfrm>
              <a:off x="2232242" y="1056630"/>
              <a:ext cx="3890078" cy="220577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0" lvl="1" algn="l" defTabSz="889000">
                <a:lnSpc>
                  <a:spcPct val="90000"/>
                </a:lnSpc>
                <a:spcBef>
                  <a:spcPct val="0"/>
                </a:spcBef>
                <a:spcAft>
                  <a:spcPct val="15000"/>
                </a:spcAft>
              </a:pPr>
              <a:r>
                <a:rPr lang="nl-NL" sz="1400" b="1" kern="1200"/>
                <a:t>Human </a:t>
              </a:r>
              <a:r>
                <a:rPr lang="nl-NL" sz="1400" b="1" kern="1200" err="1"/>
                <a:t>Capital</a:t>
              </a:r>
              <a:r>
                <a:rPr lang="nl-NL" sz="1400" b="1" kern="1200"/>
                <a:t> </a:t>
              </a:r>
              <a:r>
                <a:rPr lang="nl-NL" sz="1400" b="1" kern="1200" err="1"/>
                <a:t>Theory</a:t>
              </a:r>
              <a:endParaRPr lang="nl-NL" sz="1400" b="1" kern="1200"/>
            </a:p>
            <a:p>
              <a:pPr marL="0" lvl="1" defTabSz="889000">
                <a:lnSpc>
                  <a:spcPct val="90000"/>
                </a:lnSpc>
                <a:spcBef>
                  <a:spcPct val="0"/>
                </a:spcBef>
                <a:spcAft>
                  <a:spcPct val="15000"/>
                </a:spcAft>
              </a:pPr>
              <a:r>
                <a:rPr lang="nl-NL" sz="1400" i="1" kern="1200" err="1"/>
                <a:t>Educational</a:t>
              </a:r>
              <a:r>
                <a:rPr lang="nl-NL" sz="1400" i="1" kern="1200"/>
                <a:t> </a:t>
              </a:r>
              <a:r>
                <a:rPr lang="nl-NL" sz="1400" i="1" kern="1200" err="1"/>
                <a:t>credits</a:t>
              </a:r>
              <a:endParaRPr lang="nl-NL" sz="1400" i="1" kern="1200"/>
            </a:p>
            <a:p>
              <a:pPr marL="228600" lvl="2" indent="-228600" defTabSz="889000">
                <a:lnSpc>
                  <a:spcPct val="90000"/>
                </a:lnSpc>
                <a:spcBef>
                  <a:spcPct val="0"/>
                </a:spcBef>
                <a:spcAft>
                  <a:spcPct val="15000"/>
                </a:spcAft>
                <a:buChar char="•"/>
              </a:pPr>
              <a:r>
                <a:rPr lang="nl-NL" sz="1400" i="0" kern="1200"/>
                <a:t>Training </a:t>
              </a:r>
              <a:r>
                <a:rPr lang="nl-NL" sz="1400" i="0" kern="1200" err="1"/>
                <a:t>choices</a:t>
              </a:r>
              <a:r>
                <a:rPr lang="nl-NL" sz="1400" i="0" kern="1200"/>
                <a:t> </a:t>
              </a:r>
              <a:r>
                <a:rPr lang="nl-NL" sz="1400" i="0" kern="1200" err="1"/>
                <a:t>and</a:t>
              </a:r>
              <a:r>
                <a:rPr lang="nl-NL" sz="1400" i="0" kern="1200"/>
                <a:t> </a:t>
              </a:r>
              <a:r>
                <a:rPr lang="nl-NL" sz="1400" i="0" kern="1200" err="1"/>
                <a:t>opportunities</a:t>
              </a:r>
              <a:endParaRPr lang="nl-NL" sz="1400" i="0" kern="1200"/>
            </a:p>
            <a:p>
              <a:pPr marL="0" lvl="1" defTabSz="889000">
                <a:lnSpc>
                  <a:spcPct val="90000"/>
                </a:lnSpc>
                <a:spcBef>
                  <a:spcPct val="0"/>
                </a:spcBef>
                <a:spcAft>
                  <a:spcPct val="15000"/>
                </a:spcAft>
              </a:pPr>
              <a:r>
                <a:rPr lang="nl-NL" sz="1400" i="1" kern="1200" err="1"/>
                <a:t>Working</a:t>
              </a:r>
              <a:r>
                <a:rPr lang="nl-NL" sz="1400" i="1" kern="1200"/>
                <a:t> </a:t>
              </a:r>
              <a:r>
                <a:rPr lang="nl-NL" sz="1400" i="1" kern="1200" err="1"/>
                <a:t>experience</a:t>
              </a:r>
              <a:endParaRPr lang="nl-NL" sz="1400" i="1" kern="1200"/>
            </a:p>
            <a:p>
              <a:pPr marL="228600" lvl="2" indent="-228600" defTabSz="889000">
                <a:lnSpc>
                  <a:spcPct val="90000"/>
                </a:lnSpc>
                <a:spcBef>
                  <a:spcPct val="0"/>
                </a:spcBef>
                <a:spcAft>
                  <a:spcPct val="15000"/>
                </a:spcAft>
                <a:buChar char="•"/>
              </a:pPr>
              <a:r>
                <a:rPr lang="nl-NL" sz="1400" kern="1200" err="1"/>
                <a:t>Unpaid</a:t>
              </a:r>
              <a:r>
                <a:rPr lang="nl-NL" sz="1400" kern="1200"/>
                <a:t> </a:t>
              </a:r>
              <a:r>
                <a:rPr lang="nl-NL" sz="1400" kern="1200" err="1"/>
                <a:t>labour</a:t>
              </a:r>
              <a:r>
                <a:rPr lang="nl-NL" sz="1400" kern="1200"/>
                <a:t>/</a:t>
              </a:r>
              <a:r>
                <a:rPr lang="nl-NL" sz="1400" kern="1200" err="1"/>
                <a:t>work</a:t>
              </a:r>
              <a:r>
                <a:rPr lang="nl-NL" sz="1400" kern="1200"/>
                <a:t>-family </a:t>
              </a:r>
              <a:r>
                <a:rPr lang="nl-NL" sz="1400" kern="1200" err="1"/>
                <a:t>preferences</a:t>
              </a:r>
              <a:endParaRPr lang="nl-NL" sz="1400" kern="1200"/>
            </a:p>
            <a:p>
              <a:pPr marL="228600" lvl="2" indent="-228600" defTabSz="889000">
                <a:lnSpc>
                  <a:spcPct val="90000"/>
                </a:lnSpc>
                <a:spcBef>
                  <a:spcPct val="0"/>
                </a:spcBef>
                <a:spcAft>
                  <a:spcPct val="15000"/>
                </a:spcAft>
                <a:buChar char="•"/>
              </a:pPr>
              <a:r>
                <a:rPr lang="nl-NL" sz="1400" kern="1200" err="1"/>
                <a:t>Competencies</a:t>
              </a:r>
              <a:r>
                <a:rPr lang="nl-NL" sz="1400" kern="1200"/>
                <a:t> </a:t>
              </a:r>
              <a:r>
                <a:rPr lang="nl-NL" sz="1400" kern="1200" err="1"/>
                <a:t>and</a:t>
              </a:r>
              <a:r>
                <a:rPr lang="nl-NL" sz="1400" kern="1200"/>
                <a:t> skills</a:t>
              </a:r>
            </a:p>
          </p:txBody>
        </p:sp>
      </p:grpSp>
      <p:graphicFrame>
        <p:nvGraphicFramePr>
          <p:cNvPr id="21" name="D 2">
            <a:extLst>
              <a:ext uri="{FF2B5EF4-FFF2-40B4-BE49-F238E27FC236}">
                <a16:creationId xmlns:a16="http://schemas.microsoft.com/office/drawing/2014/main" id="{7ED3B13D-D3FF-E637-4C58-A34F08356BA8}"/>
              </a:ext>
            </a:extLst>
          </p:cNvPr>
          <p:cNvGraphicFramePr>
            <a:graphicFrameLocks/>
          </p:cNvGraphicFramePr>
          <p:nvPr/>
        </p:nvGraphicFramePr>
        <p:xfrm>
          <a:off x="6411739" y="3770025"/>
          <a:ext cx="5219814" cy="27700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3" name="D 2">
            <a:extLst>
              <a:ext uri="{FF2B5EF4-FFF2-40B4-BE49-F238E27FC236}">
                <a16:creationId xmlns:a16="http://schemas.microsoft.com/office/drawing/2014/main" id="{68C70937-82EC-AB75-4757-092F71C996B0}"/>
              </a:ext>
            </a:extLst>
          </p:cNvPr>
          <p:cNvGraphicFramePr>
            <a:graphicFrameLocks/>
          </p:cNvGraphicFramePr>
          <p:nvPr/>
        </p:nvGraphicFramePr>
        <p:xfrm>
          <a:off x="690778" y="4472014"/>
          <a:ext cx="5089484" cy="224946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126538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5" y="546522"/>
            <a:ext cx="9339696"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600" b="1">
                <a:solidFill>
                  <a:srgbClr val="AA45A9"/>
                </a:solidFill>
                <a:latin typeface="DengXian" panose="02010600030101010101" pitchFamily="2" charset="-122"/>
                <a:ea typeface="DengXian" panose="02010600030101010101" pitchFamily="2" charset="-122"/>
              </a:rPr>
              <a:t>Multiple challenges at all levels increase complexity of interventions </a:t>
            </a:r>
            <a:endParaRPr lang="es-ES" sz="3600" b="1">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graphicFrame>
        <p:nvGraphicFramePr>
          <p:cNvPr id="5" name="Content Placeholder 4">
            <a:extLst>
              <a:ext uri="{FF2B5EF4-FFF2-40B4-BE49-F238E27FC236}">
                <a16:creationId xmlns:a16="http://schemas.microsoft.com/office/drawing/2014/main" id="{A5FD83AE-08CD-63CE-E560-0E3FC9E8F262}"/>
              </a:ext>
            </a:extLst>
          </p:cNvPr>
          <p:cNvGraphicFramePr>
            <a:graphicFrameLocks noGrp="1"/>
          </p:cNvGraphicFramePr>
          <p:nvPr>
            <p:ph idx="1"/>
          </p:nvPr>
        </p:nvGraphicFramePr>
        <p:xfrm>
          <a:off x="1423598" y="1825625"/>
          <a:ext cx="3607117"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Content Placeholder 6">
            <a:extLst>
              <a:ext uri="{FF2B5EF4-FFF2-40B4-BE49-F238E27FC236}">
                <a16:creationId xmlns:a16="http://schemas.microsoft.com/office/drawing/2014/main" id="{33CDD78D-D755-516F-1F77-B919F5237FD8}"/>
              </a:ext>
            </a:extLst>
          </p:cNvPr>
          <p:cNvGraphicFramePr>
            <a:graphicFrameLocks/>
          </p:cNvGraphicFramePr>
          <p:nvPr/>
        </p:nvGraphicFramePr>
        <p:xfrm>
          <a:off x="5363718" y="1825625"/>
          <a:ext cx="4392488" cy="40227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180073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906068"/>
            <a:ext cx="12192000" cy="6857998"/>
          </a:xfrm>
          <a:prstGeom prst="rect">
            <a:avLst/>
          </a:prstGeom>
          <a:blipFill dpi="0" rotWithShape="1">
            <a:blip r:embed="rId2">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t>Good practices at organizational level </a:t>
            </a:r>
            <a:endParaRPr lang="es-ES"/>
          </a:p>
        </p:txBody>
      </p:sp>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4" y="546522"/>
            <a:ext cx="10318459"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600" b="1" dirty="0">
                <a:solidFill>
                  <a:srgbClr val="AA45A9"/>
                </a:solidFill>
                <a:latin typeface="DengXian" panose="02010600030101010101" pitchFamily="2" charset="-122"/>
                <a:ea typeface="DengXian" panose="02010600030101010101" pitchFamily="2" charset="-122"/>
              </a:rPr>
              <a:t>Identified good practices at organizational level  </a:t>
            </a:r>
            <a:endParaRPr lang="es-ES" sz="3600" b="1" dirty="0">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sp>
        <p:nvSpPr>
          <p:cNvPr id="5" name="Content Placeholder 4">
            <a:extLst>
              <a:ext uri="{FF2B5EF4-FFF2-40B4-BE49-F238E27FC236}">
                <a16:creationId xmlns:a16="http://schemas.microsoft.com/office/drawing/2014/main" id="{7BDEFCC8-DF41-FF64-5FC6-767CA5BFCB09}"/>
              </a:ext>
            </a:extLst>
          </p:cNvPr>
          <p:cNvSpPr>
            <a:spLocks noGrp="1"/>
          </p:cNvSpPr>
          <p:nvPr>
            <p:ph idx="1"/>
          </p:nvPr>
        </p:nvSpPr>
        <p:spPr>
          <a:xfrm>
            <a:off x="326146" y="1055521"/>
            <a:ext cx="4935039" cy="2244728"/>
          </a:xfrm>
          <a:prstGeom prst="horizontalScroll">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style>
          <a:lnRef idx="1">
            <a:schemeClr val="accent1"/>
          </a:lnRef>
          <a:fillRef idx="3">
            <a:schemeClr val="accent1"/>
          </a:fillRef>
          <a:effectRef idx="2">
            <a:schemeClr val="accent1"/>
          </a:effectRef>
          <a:fontRef idx="minor">
            <a:schemeClr val="lt1"/>
          </a:fontRef>
        </p:style>
        <p:txBody>
          <a:bodyPr rtlCol="0" anchor="t">
            <a:normAutofit lnSpcReduction="10000"/>
          </a:bodyPr>
          <a:lstStyle/>
          <a:p>
            <a:pPr marL="0" indent="0">
              <a:lnSpc>
                <a:spcPct val="110000"/>
              </a:lnSpc>
              <a:buNone/>
            </a:pPr>
            <a:r>
              <a:rPr lang="en-GB" sz="1900" i="1" dirty="0">
                <a:solidFill>
                  <a:schemeClr val="tx1"/>
                </a:solidFill>
              </a:rPr>
              <a:t>We clarified that it is </a:t>
            </a:r>
            <a:r>
              <a:rPr lang="en-GB" sz="1900" b="1" i="1" dirty="0">
                <a:solidFill>
                  <a:schemeClr val="tx1"/>
                </a:solidFill>
              </a:rPr>
              <a:t>performance</a:t>
            </a:r>
            <a:r>
              <a:rPr lang="en-GB" sz="1900" i="1" dirty="0">
                <a:solidFill>
                  <a:schemeClr val="tx1"/>
                </a:solidFill>
              </a:rPr>
              <a:t> that matters, not gender. At the same time we emphasized that it simply cannot be that if you look at performance you always end up with nominating men”. </a:t>
            </a:r>
          </a:p>
          <a:p>
            <a:endParaRPr lang="en-NL" dirty="0"/>
          </a:p>
        </p:txBody>
      </p:sp>
      <p:sp>
        <p:nvSpPr>
          <p:cNvPr id="8" name="Horizontal Scroll 7">
            <a:extLst>
              <a:ext uri="{FF2B5EF4-FFF2-40B4-BE49-F238E27FC236}">
                <a16:creationId xmlns:a16="http://schemas.microsoft.com/office/drawing/2014/main" id="{EB545F9B-1C2E-5C38-8957-BAA829950DBE}"/>
              </a:ext>
            </a:extLst>
          </p:cNvPr>
          <p:cNvSpPr/>
          <p:nvPr/>
        </p:nvSpPr>
        <p:spPr>
          <a:xfrm>
            <a:off x="7123967" y="917661"/>
            <a:ext cx="4950372" cy="2244729"/>
          </a:xfrm>
          <a:prstGeom prst="horizontalScroll">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a:p>
        </p:txBody>
      </p:sp>
      <p:sp>
        <p:nvSpPr>
          <p:cNvPr id="11" name="TextBox 10">
            <a:extLst>
              <a:ext uri="{FF2B5EF4-FFF2-40B4-BE49-F238E27FC236}">
                <a16:creationId xmlns:a16="http://schemas.microsoft.com/office/drawing/2014/main" id="{C52D10B4-788B-3F8F-B119-7D95C479A3C6}"/>
              </a:ext>
            </a:extLst>
          </p:cNvPr>
          <p:cNvSpPr txBox="1"/>
          <p:nvPr/>
        </p:nvSpPr>
        <p:spPr>
          <a:xfrm>
            <a:off x="7439277" y="1355118"/>
            <a:ext cx="4752723" cy="1477328"/>
          </a:xfrm>
          <a:prstGeom prst="rect">
            <a:avLst/>
          </a:prstGeom>
          <a:noFill/>
        </p:spPr>
        <p:txBody>
          <a:bodyPr wrap="square" rtlCol="0">
            <a:spAutoFit/>
          </a:bodyPr>
          <a:lstStyle/>
          <a:p>
            <a:r>
              <a:rPr lang="en-GB" sz="1800" i="1" dirty="0"/>
              <a:t>“To men who were resistant we explained that although their chances for promotion might have become smaller it is a </a:t>
            </a:r>
            <a:r>
              <a:rPr lang="en-GB" sz="1800" b="1" i="1" dirty="0"/>
              <a:t>strategic goal </a:t>
            </a:r>
            <a:r>
              <a:rPr lang="en-GB" sz="1800" i="1" dirty="0"/>
              <a:t>for the company we have set, and like all strategic goals we intend to achieve it”. ``</a:t>
            </a:r>
          </a:p>
        </p:txBody>
      </p:sp>
      <p:sp>
        <p:nvSpPr>
          <p:cNvPr id="21" name="Horizontal Scroll 20">
            <a:extLst>
              <a:ext uri="{FF2B5EF4-FFF2-40B4-BE49-F238E27FC236}">
                <a16:creationId xmlns:a16="http://schemas.microsoft.com/office/drawing/2014/main" id="{6B457B18-33B8-7FB2-D3C6-2F4F39874E3F}"/>
              </a:ext>
            </a:extLst>
          </p:cNvPr>
          <p:cNvSpPr/>
          <p:nvPr/>
        </p:nvSpPr>
        <p:spPr>
          <a:xfrm>
            <a:off x="267316" y="3276812"/>
            <a:ext cx="4852141" cy="1995055"/>
          </a:xfrm>
          <a:prstGeom prst="horizontalScroll">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a:p>
        </p:txBody>
      </p:sp>
      <p:sp>
        <p:nvSpPr>
          <p:cNvPr id="22" name="TextBox 21">
            <a:extLst>
              <a:ext uri="{FF2B5EF4-FFF2-40B4-BE49-F238E27FC236}">
                <a16:creationId xmlns:a16="http://schemas.microsoft.com/office/drawing/2014/main" id="{66E48F56-51A1-45A5-DFDB-DCD7DF1F3005}"/>
              </a:ext>
            </a:extLst>
          </p:cNvPr>
          <p:cNvSpPr txBox="1"/>
          <p:nvPr/>
        </p:nvSpPr>
        <p:spPr>
          <a:xfrm>
            <a:off x="594704" y="3586050"/>
            <a:ext cx="4477274" cy="1477328"/>
          </a:xfrm>
          <a:prstGeom prst="rect">
            <a:avLst/>
          </a:prstGeom>
          <a:noFill/>
        </p:spPr>
        <p:txBody>
          <a:bodyPr wrap="square" rtlCol="0">
            <a:spAutoFit/>
          </a:bodyPr>
          <a:lstStyle/>
          <a:p>
            <a:r>
              <a:rPr lang="en-GB" sz="1800" i="1" dirty="0"/>
              <a:t>“It is not about the numbers but about how to integrate them in the </a:t>
            </a:r>
            <a:r>
              <a:rPr lang="en-GB" sz="1800" b="1" i="1" dirty="0"/>
              <a:t>corporate culture</a:t>
            </a:r>
            <a:r>
              <a:rPr lang="en-GB" sz="1800" i="1" dirty="0"/>
              <a:t>. The goal really is to adapt the HR processes and corporate culture in such a way that you will make the numbers in the long run”.</a:t>
            </a:r>
            <a:r>
              <a:rPr lang="en-GB" sz="1800" dirty="0"/>
              <a:t> </a:t>
            </a:r>
          </a:p>
        </p:txBody>
      </p:sp>
      <p:sp>
        <p:nvSpPr>
          <p:cNvPr id="23" name="Horizontal Scroll 22">
            <a:extLst>
              <a:ext uri="{FF2B5EF4-FFF2-40B4-BE49-F238E27FC236}">
                <a16:creationId xmlns:a16="http://schemas.microsoft.com/office/drawing/2014/main" id="{EA039F67-120D-5F62-FE64-CA2A479EAB81}"/>
              </a:ext>
            </a:extLst>
          </p:cNvPr>
          <p:cNvSpPr/>
          <p:nvPr/>
        </p:nvSpPr>
        <p:spPr>
          <a:xfrm>
            <a:off x="7328212" y="2966312"/>
            <a:ext cx="4804958" cy="1995055"/>
          </a:xfrm>
          <a:prstGeom prst="horizontalScroll">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a:p>
        </p:txBody>
      </p:sp>
      <p:sp>
        <p:nvSpPr>
          <p:cNvPr id="24" name="TextBox 23">
            <a:extLst>
              <a:ext uri="{FF2B5EF4-FFF2-40B4-BE49-F238E27FC236}">
                <a16:creationId xmlns:a16="http://schemas.microsoft.com/office/drawing/2014/main" id="{8D3250C0-37FE-366C-E617-35479B8DBC52}"/>
              </a:ext>
            </a:extLst>
          </p:cNvPr>
          <p:cNvSpPr txBox="1"/>
          <p:nvPr/>
        </p:nvSpPr>
        <p:spPr>
          <a:xfrm>
            <a:off x="7720499" y="3251770"/>
            <a:ext cx="4319101" cy="1477328"/>
          </a:xfrm>
          <a:prstGeom prst="rect">
            <a:avLst/>
          </a:prstGeom>
          <a:noFill/>
        </p:spPr>
        <p:txBody>
          <a:bodyPr wrap="square" rtlCol="0">
            <a:spAutoFit/>
          </a:bodyPr>
          <a:lstStyle/>
          <a:p>
            <a:pPr marL="0" indent="0">
              <a:buNone/>
            </a:pPr>
            <a:r>
              <a:rPr lang="en-GB" sz="1800" i="1" dirty="0"/>
              <a:t>“Companies should be tougher in promoting and pushing women to take the next function. It takes </a:t>
            </a:r>
            <a:r>
              <a:rPr lang="en-GB" sz="1800" b="1" i="1" dirty="0"/>
              <a:t>more attention </a:t>
            </a:r>
            <a:r>
              <a:rPr lang="en-GB" sz="1800" i="1" dirty="0"/>
              <a:t>and convincing if you want more women to reach senior management positions.”</a:t>
            </a:r>
          </a:p>
        </p:txBody>
      </p:sp>
      <p:sp>
        <p:nvSpPr>
          <p:cNvPr id="25" name="Omhoog gekromd lint 11">
            <a:extLst>
              <a:ext uri="{FF2B5EF4-FFF2-40B4-BE49-F238E27FC236}">
                <a16:creationId xmlns:a16="http://schemas.microsoft.com/office/drawing/2014/main" id="{A0E2354B-98CD-FB88-C89C-3AC18066FAB4}"/>
              </a:ext>
            </a:extLst>
          </p:cNvPr>
          <p:cNvSpPr/>
          <p:nvPr/>
        </p:nvSpPr>
        <p:spPr>
          <a:xfrm>
            <a:off x="594704" y="5294421"/>
            <a:ext cx="11230711" cy="1224136"/>
          </a:xfrm>
          <a:prstGeom prst="ellipseRibbon2">
            <a:avLst/>
          </a:prstGeom>
          <a:solidFill>
            <a:srgbClr val="BF65BF">
              <a:alpha val="9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6" name="Rechthoek 10">
            <a:extLst>
              <a:ext uri="{FF2B5EF4-FFF2-40B4-BE49-F238E27FC236}">
                <a16:creationId xmlns:a16="http://schemas.microsoft.com/office/drawing/2014/main" id="{81697B80-8F72-A3C7-8557-83C1A25494BF}"/>
              </a:ext>
            </a:extLst>
          </p:cNvPr>
          <p:cNvSpPr/>
          <p:nvPr/>
        </p:nvSpPr>
        <p:spPr>
          <a:xfrm>
            <a:off x="3235410" y="5339216"/>
            <a:ext cx="5721179" cy="1107996"/>
          </a:xfrm>
          <a:prstGeom prst="rect">
            <a:avLst/>
          </a:prstGeom>
        </p:spPr>
        <p:txBody>
          <a:bodyPr wrap="square">
            <a:spAutoFit/>
          </a:bodyPr>
          <a:lstStyle/>
          <a:p>
            <a:pPr algn="ctr"/>
            <a:r>
              <a:rPr lang="en-GB" sz="2400" i="1"/>
              <a:t>“What’s </a:t>
            </a:r>
            <a:r>
              <a:rPr lang="en-GB" sz="2400" b="1" i="1"/>
              <a:t>wrong with us </a:t>
            </a:r>
            <a:r>
              <a:rPr lang="en-GB" sz="2400" i="1"/>
              <a:t>that we do not have at least 30% women at top level?”</a:t>
            </a:r>
          </a:p>
          <a:p>
            <a:pPr algn="ctr"/>
            <a:endParaRPr lang="en-GB"/>
          </a:p>
        </p:txBody>
      </p:sp>
      <p:pic>
        <p:nvPicPr>
          <p:cNvPr id="27" name="Afbeelding 13">
            <a:extLst>
              <a:ext uri="{FF2B5EF4-FFF2-40B4-BE49-F238E27FC236}">
                <a16:creationId xmlns:a16="http://schemas.microsoft.com/office/drawing/2014/main" id="{60B80263-F8B1-F569-BE00-220AA3265A9D}"/>
              </a:ext>
            </a:extLst>
          </p:cNvPr>
          <p:cNvPicPr>
            <a:picLocks noChangeAspect="1"/>
          </p:cNvPicPr>
          <p:nvPr/>
        </p:nvPicPr>
        <p:blipFill>
          <a:blip r:embed="rId3"/>
          <a:stretch>
            <a:fillRect/>
          </a:stretch>
        </p:blipFill>
        <p:spPr>
          <a:xfrm>
            <a:off x="5294321" y="1675782"/>
            <a:ext cx="1791711" cy="2973216"/>
          </a:xfrm>
          <a:prstGeom prst="rect">
            <a:avLst/>
          </a:prstGeom>
          <a:noFill/>
          <a:ln>
            <a:solidFill>
              <a:schemeClr val="tx1"/>
            </a:solidFill>
          </a:ln>
        </p:spPr>
      </p:pic>
    </p:spTree>
    <p:extLst>
      <p:ext uri="{BB962C8B-B14F-4D97-AF65-F5344CB8AC3E}">
        <p14:creationId xmlns:p14="http://schemas.microsoft.com/office/powerpoint/2010/main" val="525168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539" y="14172"/>
            <a:ext cx="12192000" cy="6857998"/>
          </a:xfrm>
          <a:prstGeom prst="rect">
            <a:avLst/>
          </a:prstGeom>
          <a:blipFill dpi="0" rotWithShape="1">
            <a:blip r:embed="rId2">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5" y="546522"/>
            <a:ext cx="9339696"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600" b="1" dirty="0">
                <a:solidFill>
                  <a:srgbClr val="AA45A9"/>
                </a:solidFill>
                <a:latin typeface="DengXian" panose="02010600030101010101" pitchFamily="2" charset="-122"/>
                <a:ea typeface="DengXian" panose="02010600030101010101" pitchFamily="2" charset="-122"/>
              </a:rPr>
              <a:t>Quota legislation is a game changer  </a:t>
            </a:r>
            <a:endParaRPr lang="es-ES" sz="3600" b="1" dirty="0">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sp>
        <p:nvSpPr>
          <p:cNvPr id="8" name="Content Placeholder 7">
            <a:extLst>
              <a:ext uri="{FF2B5EF4-FFF2-40B4-BE49-F238E27FC236}">
                <a16:creationId xmlns:a16="http://schemas.microsoft.com/office/drawing/2014/main" id="{FE3B4A4B-D3D6-7E17-EC74-61DD770BB6E4}"/>
              </a:ext>
            </a:extLst>
          </p:cNvPr>
          <p:cNvSpPr>
            <a:spLocks noGrp="1"/>
          </p:cNvSpPr>
          <p:nvPr>
            <p:ph sz="half" idx="2"/>
          </p:nvPr>
        </p:nvSpPr>
        <p:spPr>
          <a:xfrm>
            <a:off x="9045145" y="2080355"/>
            <a:ext cx="2693774" cy="4096607"/>
          </a:xfrm>
        </p:spPr>
        <p:txBody>
          <a:bodyPr/>
          <a:lstStyle/>
          <a:p>
            <a:pPr marL="0" indent="0">
              <a:buNone/>
            </a:pPr>
            <a:r>
              <a:rPr lang="en-US" dirty="0"/>
              <a:t>However, </a:t>
            </a:r>
          </a:p>
          <a:p>
            <a:r>
              <a:rPr lang="en-US" dirty="0"/>
              <a:t>Focus on  representation (numbers) in SB</a:t>
            </a:r>
          </a:p>
          <a:p>
            <a:r>
              <a:rPr lang="en-US" dirty="0"/>
              <a:t>Trickle down effects debated </a:t>
            </a:r>
          </a:p>
          <a:p>
            <a:pPr marL="0" indent="0">
              <a:buNone/>
            </a:pPr>
            <a:endParaRPr lang="en-NL" dirty="0"/>
          </a:p>
        </p:txBody>
      </p:sp>
      <p:pic>
        <p:nvPicPr>
          <p:cNvPr id="11" name="Content Placeholder 12" descr="Graphical user interface, text, application, email&#10;&#10;Description automatically generated">
            <a:extLst>
              <a:ext uri="{FF2B5EF4-FFF2-40B4-BE49-F238E27FC236}">
                <a16:creationId xmlns:a16="http://schemas.microsoft.com/office/drawing/2014/main" id="{EB859B55-E0E4-F918-5B5B-58BC2E7AF125}"/>
              </a:ext>
            </a:extLst>
          </p:cNvPr>
          <p:cNvPicPr>
            <a:picLocks noGrp="1" noChangeAspect="1"/>
          </p:cNvPicPr>
          <p:nvPr>
            <p:ph sz="half" idx="1"/>
          </p:nvPr>
        </p:nvPicPr>
        <p:blipFill rotWithShape="1">
          <a:blip r:embed="rId3"/>
          <a:srcRect l="13167" t="49541" r="21912" b="15086"/>
          <a:stretch/>
        </p:blipFill>
        <p:spPr>
          <a:xfrm>
            <a:off x="1149743" y="2080355"/>
            <a:ext cx="7747122" cy="3857223"/>
          </a:xfrm>
          <a:noFill/>
        </p:spPr>
      </p:pic>
    </p:spTree>
    <p:extLst>
      <p:ext uri="{BB962C8B-B14F-4D97-AF65-F5344CB8AC3E}">
        <p14:creationId xmlns:p14="http://schemas.microsoft.com/office/powerpoint/2010/main" val="244498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5" y="546522"/>
            <a:ext cx="9339696"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600" b="1">
                <a:solidFill>
                  <a:srgbClr val="AA45A9"/>
                </a:solidFill>
                <a:latin typeface="DengXian" panose="02010600030101010101" pitchFamily="2" charset="-122"/>
                <a:ea typeface="DengXian" panose="02010600030101010101" pitchFamily="2" charset="-122"/>
              </a:rPr>
              <a:t>Persistent lack of gender equality in the most powerful positions </a:t>
            </a:r>
            <a:endParaRPr lang="es-ES" sz="3600" b="1">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pic>
        <p:nvPicPr>
          <p:cNvPr id="20" name="Content Placeholder 4" descr="Graphical user interface, application&#10;&#10;Description automatically generated">
            <a:extLst>
              <a:ext uri="{FF2B5EF4-FFF2-40B4-BE49-F238E27FC236}">
                <a16:creationId xmlns:a16="http://schemas.microsoft.com/office/drawing/2014/main" id="{E577F01C-709B-CBC5-0ABD-2FB910354F9C}"/>
              </a:ext>
            </a:extLst>
          </p:cNvPr>
          <p:cNvPicPr>
            <a:picLocks noGrp="1" noChangeAspect="1"/>
          </p:cNvPicPr>
          <p:nvPr>
            <p:ph idx="1"/>
          </p:nvPr>
        </p:nvPicPr>
        <p:blipFill rotWithShape="1">
          <a:blip r:embed="rId2"/>
          <a:srcRect l="13287" t="43524" r="20519" b="7286"/>
          <a:stretch/>
        </p:blipFill>
        <p:spPr>
          <a:xfrm>
            <a:off x="1183330" y="1825625"/>
            <a:ext cx="10117566" cy="4229186"/>
          </a:xfrm>
          <a:noFill/>
          <a:ln>
            <a:solidFill>
              <a:schemeClr val="tx1"/>
            </a:solidFill>
          </a:ln>
        </p:spPr>
      </p:pic>
    </p:spTree>
    <p:extLst>
      <p:ext uri="{BB962C8B-B14F-4D97-AF65-F5344CB8AC3E}">
        <p14:creationId xmlns:p14="http://schemas.microsoft.com/office/powerpoint/2010/main" val="905790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539" y="14172"/>
            <a:ext cx="12192000" cy="6857998"/>
          </a:xfrm>
          <a:prstGeom prst="rect">
            <a:avLst/>
          </a:prstGeom>
          <a:blipFill dpi="0" rotWithShape="1">
            <a:blip r:embed="rId2">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5" y="546522"/>
            <a:ext cx="9339696"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600" b="1">
                <a:solidFill>
                  <a:srgbClr val="AA45A9"/>
                </a:solidFill>
                <a:latin typeface="DengXian" panose="02010600030101010101" pitchFamily="2" charset="-122"/>
                <a:ea typeface="DengXian" panose="02010600030101010101" pitchFamily="2" charset="-122"/>
              </a:rPr>
              <a:t>The more powerful the position, the fewer women </a:t>
            </a:r>
            <a:endParaRPr lang="es-ES" sz="3600" b="1">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graphicFrame>
        <p:nvGraphicFramePr>
          <p:cNvPr id="6" name="Content Placeholder 5">
            <a:extLst>
              <a:ext uri="{FF2B5EF4-FFF2-40B4-BE49-F238E27FC236}">
                <a16:creationId xmlns:a16="http://schemas.microsoft.com/office/drawing/2014/main" id="{1793B286-E66E-05F5-F467-358821782F3C}"/>
              </a:ext>
            </a:extLst>
          </p:cNvPr>
          <p:cNvGraphicFramePr>
            <a:graphicFrameLocks noGrp="1"/>
          </p:cNvGraphicFramePr>
          <p:nvPr>
            <p:ph sz="half" idx="1"/>
          </p:nvPr>
        </p:nvGraphicFramePr>
        <p:xfrm>
          <a:off x="1320800" y="1825625"/>
          <a:ext cx="46990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Content Placeholder 3">
            <a:extLst>
              <a:ext uri="{FF2B5EF4-FFF2-40B4-BE49-F238E27FC236}">
                <a16:creationId xmlns:a16="http://schemas.microsoft.com/office/drawing/2014/main" id="{E349C05B-8EFF-EE4D-E834-57091F46C0AF}"/>
              </a:ext>
            </a:extLst>
          </p:cNvPr>
          <p:cNvGraphicFramePr>
            <a:graphicFrameLocks noGrp="1"/>
          </p:cNvGraphicFramePr>
          <p:nvPr>
            <p:ph sz="half" idx="2"/>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0" name="TextBox 19">
            <a:extLst>
              <a:ext uri="{FF2B5EF4-FFF2-40B4-BE49-F238E27FC236}">
                <a16:creationId xmlns:a16="http://schemas.microsoft.com/office/drawing/2014/main" id="{49556B46-3252-D400-17A5-3C7457F08692}"/>
              </a:ext>
            </a:extLst>
          </p:cNvPr>
          <p:cNvSpPr txBox="1"/>
          <p:nvPr/>
        </p:nvSpPr>
        <p:spPr>
          <a:xfrm>
            <a:off x="6918980" y="6386067"/>
            <a:ext cx="4547979" cy="276999"/>
          </a:xfrm>
          <a:prstGeom prst="rect">
            <a:avLst/>
          </a:prstGeom>
          <a:noFill/>
        </p:spPr>
        <p:txBody>
          <a:bodyPr wrap="square">
            <a:spAutoFit/>
          </a:bodyPr>
          <a:lstStyle/>
          <a:p>
            <a:r>
              <a:rPr lang="nl-NL" sz="1200"/>
              <a:t>Source: EWOB 2021 </a:t>
            </a:r>
          </a:p>
        </p:txBody>
      </p:sp>
    </p:spTree>
    <p:extLst>
      <p:ext uri="{BB962C8B-B14F-4D97-AF65-F5344CB8AC3E}">
        <p14:creationId xmlns:p14="http://schemas.microsoft.com/office/powerpoint/2010/main" val="2317130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539" y="14172"/>
            <a:ext cx="12192000" cy="6857998"/>
          </a:xfrm>
          <a:prstGeom prst="rect">
            <a:avLst/>
          </a:prstGeom>
          <a:blipFill dpi="0" rotWithShape="1">
            <a:blip r:embed="rId2">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5" y="546522"/>
            <a:ext cx="9339696"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600" b="1" dirty="0">
                <a:solidFill>
                  <a:srgbClr val="AA45A9"/>
                </a:solidFill>
                <a:latin typeface="DengXian" panose="02010600030101010101" pitchFamily="2" charset="-122"/>
                <a:ea typeface="DengXian" panose="02010600030101010101" pitchFamily="2" charset="-122"/>
              </a:rPr>
              <a:t>New role models, but double backlash for women leaders still exists</a:t>
            </a:r>
            <a:endParaRPr lang="es-ES" sz="3600" b="1" dirty="0">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pic>
        <p:nvPicPr>
          <p:cNvPr id="1026" name="Picture 2" descr="Pääministeri Sanna Marin (sd.) jätti tasavallan presidenttille Sauli Niinistölle hallituksen eronpyynnön.">
            <a:extLst>
              <a:ext uri="{FF2B5EF4-FFF2-40B4-BE49-F238E27FC236}">
                <a16:creationId xmlns:a16="http://schemas.microsoft.com/office/drawing/2014/main" id="{6806911A-E4D6-8831-0235-EAE5E619BE2B}"/>
              </a:ext>
            </a:extLst>
          </p:cNvPr>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l="24346" t="846" b="-846"/>
          <a:stretch/>
        </p:blipFill>
        <p:spPr bwMode="auto">
          <a:xfrm>
            <a:off x="1470443" y="1904057"/>
            <a:ext cx="3610244" cy="318135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B7835C45-D7FE-7BC7-A85C-368001D5951D}"/>
              </a:ext>
            </a:extLst>
          </p:cNvPr>
          <p:cNvSpPr txBox="1"/>
          <p:nvPr/>
        </p:nvSpPr>
        <p:spPr>
          <a:xfrm>
            <a:off x="1470443" y="6011396"/>
            <a:ext cx="3830606" cy="600164"/>
          </a:xfrm>
          <a:prstGeom prst="rect">
            <a:avLst/>
          </a:prstGeom>
          <a:noFill/>
        </p:spPr>
        <p:txBody>
          <a:bodyPr wrap="square" rtlCol="0">
            <a:spAutoFit/>
          </a:bodyPr>
          <a:lstStyle/>
          <a:p>
            <a:r>
              <a:rPr lang="en-GB" sz="1100" dirty="0"/>
              <a:t>https://</a:t>
            </a:r>
            <a:r>
              <a:rPr lang="en-GB" sz="1100" dirty="0" err="1"/>
              <a:t>valtioneuvosto.fi</a:t>
            </a:r>
            <a:r>
              <a:rPr lang="en-GB" sz="1100" dirty="0"/>
              <a:t>/</a:t>
            </a:r>
            <a:r>
              <a:rPr lang="en-GB" sz="1100" dirty="0" err="1"/>
              <a:t>en</a:t>
            </a:r>
            <a:r>
              <a:rPr lang="en-GB" sz="1100" dirty="0"/>
              <a:t>/-//10616/prime-minister-marin-submits-government-s-request-for-resignation-government-to-continue-on-a-caretaker-basis</a:t>
            </a:r>
            <a:endParaRPr lang="en-NL" sz="1100" dirty="0"/>
          </a:p>
        </p:txBody>
      </p:sp>
      <p:pic>
        <p:nvPicPr>
          <p:cNvPr id="26" name="Content Placeholder 3" descr="Graphical user interface, website&#10;&#10;Description automatically generated">
            <a:extLst>
              <a:ext uri="{FF2B5EF4-FFF2-40B4-BE49-F238E27FC236}">
                <a16:creationId xmlns:a16="http://schemas.microsoft.com/office/drawing/2014/main" id="{8B9BEF8E-A357-5D22-040B-B7ECE4CCFBDF}"/>
              </a:ext>
            </a:extLst>
          </p:cNvPr>
          <p:cNvPicPr>
            <a:picLocks noGrp="1" noChangeAspect="1"/>
          </p:cNvPicPr>
          <p:nvPr>
            <p:ph sz="half" idx="2"/>
          </p:nvPr>
        </p:nvPicPr>
        <p:blipFill>
          <a:blip r:embed="rId4"/>
          <a:stretch>
            <a:fillRect/>
          </a:stretch>
        </p:blipFill>
        <p:spPr>
          <a:xfrm>
            <a:off x="6170129" y="1904057"/>
            <a:ext cx="4234249" cy="2381765"/>
          </a:xfrm>
          <a:prstGeom prst="rect">
            <a:avLst/>
          </a:prstGeom>
        </p:spPr>
      </p:pic>
      <p:sp>
        <p:nvSpPr>
          <p:cNvPr id="27" name="TextBox 26">
            <a:extLst>
              <a:ext uri="{FF2B5EF4-FFF2-40B4-BE49-F238E27FC236}">
                <a16:creationId xmlns:a16="http://schemas.microsoft.com/office/drawing/2014/main" id="{6FDAC33D-BE5E-2523-1520-25DD1259B204}"/>
              </a:ext>
            </a:extLst>
          </p:cNvPr>
          <p:cNvSpPr txBox="1"/>
          <p:nvPr/>
        </p:nvSpPr>
        <p:spPr>
          <a:xfrm>
            <a:off x="6108418" y="4337222"/>
            <a:ext cx="4926165" cy="2308324"/>
          </a:xfrm>
          <a:prstGeom prst="rect">
            <a:avLst/>
          </a:prstGeom>
          <a:noFill/>
        </p:spPr>
        <p:txBody>
          <a:bodyPr wrap="square" rtlCol="0">
            <a:spAutoFit/>
          </a:bodyPr>
          <a:lstStyle/>
          <a:p>
            <a:pPr marL="0" indent="0">
              <a:buNone/>
            </a:pPr>
            <a:r>
              <a:rPr lang="en-GB" sz="1800" b="1" dirty="0"/>
              <a:t>“Von der Leyen again ignored on the stage of world politics. </a:t>
            </a:r>
            <a:endParaRPr lang="en-GB" sz="1800" dirty="0"/>
          </a:p>
          <a:p>
            <a:pPr marL="0" indent="0">
              <a:buNone/>
            </a:pPr>
            <a:r>
              <a:rPr lang="en-GB" sz="1800" dirty="0"/>
              <a:t>Ursula von der Leyen was barely given a glance at the European-African summit on Thursday. A minister walked right past the president of the European Commission. The incident was reminiscent of an earlier incident involving Turkish President Recep Tayyip Erdogan.”</a:t>
            </a:r>
            <a:endParaRPr lang="en-NL" sz="1800" dirty="0"/>
          </a:p>
        </p:txBody>
      </p:sp>
    </p:spTree>
    <p:extLst>
      <p:ext uri="{BB962C8B-B14F-4D97-AF65-F5344CB8AC3E}">
        <p14:creationId xmlns:p14="http://schemas.microsoft.com/office/powerpoint/2010/main" val="1919506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539" y="14172"/>
            <a:ext cx="12192000" cy="6857998"/>
          </a:xfrm>
          <a:prstGeom prst="rect">
            <a:avLst/>
          </a:prstGeom>
          <a:blipFill dpi="0" rotWithShape="1">
            <a:blip r:embed="rId2">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5" y="546522"/>
            <a:ext cx="9339696"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600" b="1">
                <a:solidFill>
                  <a:srgbClr val="AA45A9"/>
                </a:solidFill>
                <a:latin typeface="DengXian" panose="02010600030101010101" pitchFamily="2" charset="-122"/>
                <a:ea typeface="DengXian" panose="02010600030101010101" pitchFamily="2" charset="-122"/>
              </a:rPr>
              <a:t>Data has become an enabler of gender-sensitive policies   </a:t>
            </a:r>
            <a:endParaRPr lang="es-ES" sz="3600" b="1">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pic>
        <p:nvPicPr>
          <p:cNvPr id="6" name="Content Placeholder 5">
            <a:extLst>
              <a:ext uri="{FF2B5EF4-FFF2-40B4-BE49-F238E27FC236}">
                <a16:creationId xmlns:a16="http://schemas.microsoft.com/office/drawing/2014/main" id="{DB5C9E4D-6F2B-C5C1-5155-2749CC2A2595}"/>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r="51378" b="10243"/>
          <a:stretch/>
        </p:blipFill>
        <p:spPr>
          <a:xfrm>
            <a:off x="1334782" y="1790867"/>
            <a:ext cx="2396959" cy="3905598"/>
          </a:xfrm>
          <a:prstGeom prst="rect">
            <a:avLst/>
          </a:prstGeom>
        </p:spPr>
      </p:pic>
      <p:sp>
        <p:nvSpPr>
          <p:cNvPr id="21" name="Content Placeholder 20">
            <a:extLst>
              <a:ext uri="{FF2B5EF4-FFF2-40B4-BE49-F238E27FC236}">
                <a16:creationId xmlns:a16="http://schemas.microsoft.com/office/drawing/2014/main" id="{762E0E79-34DB-988E-5202-DE769F8FA41A}"/>
              </a:ext>
            </a:extLst>
          </p:cNvPr>
          <p:cNvSpPr>
            <a:spLocks noGrp="1"/>
          </p:cNvSpPr>
          <p:nvPr>
            <p:ph sz="half" idx="2"/>
          </p:nvPr>
        </p:nvSpPr>
        <p:spPr/>
        <p:txBody>
          <a:bodyPr/>
          <a:lstStyle/>
          <a:p>
            <a:r>
              <a:rPr lang="en-GB" dirty="0"/>
              <a:t>What is the purpose of your trip? </a:t>
            </a:r>
          </a:p>
          <a:p>
            <a:r>
              <a:rPr lang="en-GB" dirty="0"/>
              <a:t>Traditionally collected data rank employment as most important (30%) and study as second (13%). </a:t>
            </a:r>
          </a:p>
          <a:p>
            <a:r>
              <a:rPr lang="en-GB" dirty="0"/>
              <a:t>Transportation policy is primarily based on the needs of workers and employers. </a:t>
            </a:r>
            <a:endParaRPr lang="en-NL" dirty="0"/>
          </a:p>
        </p:txBody>
      </p:sp>
      <p:sp>
        <p:nvSpPr>
          <p:cNvPr id="2" name="TextBox 1">
            <a:extLst>
              <a:ext uri="{FF2B5EF4-FFF2-40B4-BE49-F238E27FC236}">
                <a16:creationId xmlns:a16="http://schemas.microsoft.com/office/drawing/2014/main" id="{85ACB22C-04F8-834F-AAA5-7D5D43BB59C5}"/>
              </a:ext>
            </a:extLst>
          </p:cNvPr>
          <p:cNvSpPr txBox="1"/>
          <p:nvPr/>
        </p:nvSpPr>
        <p:spPr>
          <a:xfrm>
            <a:off x="1334782" y="6156377"/>
            <a:ext cx="5762445" cy="261610"/>
          </a:xfrm>
          <a:prstGeom prst="rect">
            <a:avLst/>
          </a:prstGeom>
          <a:noFill/>
        </p:spPr>
        <p:txBody>
          <a:bodyPr wrap="square" rtlCol="0">
            <a:spAutoFit/>
          </a:bodyPr>
          <a:lstStyle/>
          <a:p>
            <a:r>
              <a:rPr lang="en-US" sz="1100" dirty="0"/>
              <a:t>Source: </a:t>
            </a:r>
            <a:r>
              <a:rPr lang="en-US" sz="1100" dirty="0">
                <a:hlinkClick r:id="rId4"/>
              </a:rPr>
              <a:t>http://genderedinnovations.stanford.edu/case-studies/transportation.html#tabs-2</a:t>
            </a:r>
            <a:r>
              <a:rPr lang="en-US" sz="1100" dirty="0"/>
              <a:t> </a:t>
            </a:r>
          </a:p>
        </p:txBody>
      </p:sp>
    </p:spTree>
    <p:extLst>
      <p:ext uri="{BB962C8B-B14F-4D97-AF65-F5344CB8AC3E}">
        <p14:creationId xmlns:p14="http://schemas.microsoft.com/office/powerpoint/2010/main" val="3916006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539" y="14172"/>
            <a:ext cx="12192000" cy="6857998"/>
          </a:xfrm>
          <a:prstGeom prst="rect">
            <a:avLst/>
          </a:prstGeom>
          <a:blipFill dpi="0" rotWithShape="1">
            <a:blip r:embed="rId2">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dirty="0"/>
          </a:p>
        </p:txBody>
      </p:sp>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5" y="546522"/>
            <a:ext cx="9339696"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600" b="1">
                <a:solidFill>
                  <a:srgbClr val="AA45A9"/>
                </a:solidFill>
                <a:latin typeface="DengXian" panose="02010600030101010101" pitchFamily="2" charset="-122"/>
                <a:ea typeface="DengXian" panose="02010600030101010101" pitchFamily="2" charset="-122"/>
              </a:rPr>
              <a:t>Data has become an enabler of gender-sensitive policies   </a:t>
            </a:r>
            <a:endParaRPr lang="es-ES" sz="3600" b="1">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pic>
        <p:nvPicPr>
          <p:cNvPr id="7" name="Content Placeholder 5">
            <a:extLst>
              <a:ext uri="{FF2B5EF4-FFF2-40B4-BE49-F238E27FC236}">
                <a16:creationId xmlns:a16="http://schemas.microsoft.com/office/drawing/2014/main" id="{D8DA8284-739F-E622-DF0A-BA92D44BC5C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334782" y="1775335"/>
            <a:ext cx="4929839" cy="4351338"/>
          </a:xfrm>
          <a:prstGeom prst="rect">
            <a:avLst/>
          </a:prstGeom>
        </p:spPr>
      </p:pic>
      <p:sp>
        <p:nvSpPr>
          <p:cNvPr id="2" name="TextBox 1">
            <a:extLst>
              <a:ext uri="{FF2B5EF4-FFF2-40B4-BE49-F238E27FC236}">
                <a16:creationId xmlns:a16="http://schemas.microsoft.com/office/drawing/2014/main" id="{6AD8F918-73AF-EDAA-6B47-BA5177983F52}"/>
              </a:ext>
            </a:extLst>
          </p:cNvPr>
          <p:cNvSpPr txBox="1"/>
          <p:nvPr/>
        </p:nvSpPr>
        <p:spPr>
          <a:xfrm>
            <a:off x="1334782" y="6156377"/>
            <a:ext cx="5762445" cy="261610"/>
          </a:xfrm>
          <a:prstGeom prst="rect">
            <a:avLst/>
          </a:prstGeom>
          <a:noFill/>
        </p:spPr>
        <p:txBody>
          <a:bodyPr wrap="square" rtlCol="0">
            <a:spAutoFit/>
          </a:bodyPr>
          <a:lstStyle/>
          <a:p>
            <a:r>
              <a:rPr lang="en-US" sz="1100" dirty="0"/>
              <a:t>Source: </a:t>
            </a:r>
            <a:r>
              <a:rPr lang="en-US" sz="1100" dirty="0">
                <a:hlinkClick r:id="rId4"/>
              </a:rPr>
              <a:t>http://genderedinnovations.stanford.edu/case-studies/transportation.html#tabs-2</a:t>
            </a:r>
            <a:r>
              <a:rPr lang="en-US" sz="1100" dirty="0"/>
              <a:t> </a:t>
            </a:r>
          </a:p>
        </p:txBody>
      </p:sp>
      <p:sp>
        <p:nvSpPr>
          <p:cNvPr id="21" name="Content Placeholder 7">
            <a:extLst>
              <a:ext uri="{FF2B5EF4-FFF2-40B4-BE49-F238E27FC236}">
                <a16:creationId xmlns:a16="http://schemas.microsoft.com/office/drawing/2014/main" id="{5506735D-3600-F515-2ADB-204E39B3FCDD}"/>
              </a:ext>
            </a:extLst>
          </p:cNvPr>
          <p:cNvSpPr txBox="1">
            <a:spLocks/>
          </p:cNvSpPr>
          <p:nvPr/>
        </p:nvSpPr>
        <p:spPr>
          <a:xfrm>
            <a:off x="6761203" y="1825625"/>
            <a:ext cx="4685018"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Does the purpose of your trip involve (caring for) another person? </a:t>
            </a:r>
          </a:p>
          <a:p>
            <a:r>
              <a:rPr lang="en-GB" dirty="0"/>
              <a:t>Using the mobility of care concept “caring work” as purpose ranks almost as high as employment (25% vs 30%). </a:t>
            </a:r>
          </a:p>
          <a:p>
            <a:r>
              <a:rPr lang="en-GB" dirty="0"/>
              <a:t>Transportation policy should include needs of “caring workers”. </a:t>
            </a:r>
          </a:p>
          <a:p>
            <a:endParaRPr lang="en-NL" dirty="0"/>
          </a:p>
        </p:txBody>
      </p:sp>
    </p:spTree>
    <p:extLst>
      <p:ext uri="{BB962C8B-B14F-4D97-AF65-F5344CB8AC3E}">
        <p14:creationId xmlns:p14="http://schemas.microsoft.com/office/powerpoint/2010/main" val="4081313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5" y="546522"/>
            <a:ext cx="9339696"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600" b="1">
                <a:solidFill>
                  <a:srgbClr val="AA45A9"/>
                </a:solidFill>
                <a:latin typeface="DengXian" panose="02010600030101010101" pitchFamily="2" charset="-122"/>
                <a:ea typeface="DengXian" panose="02010600030101010101" pitchFamily="2" charset="-122"/>
              </a:rPr>
              <a:t>Emergence of “second generation gender bias”</a:t>
            </a:r>
            <a:endParaRPr lang="es-ES" sz="3600" b="1">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pic>
        <p:nvPicPr>
          <p:cNvPr id="6" name="Tijdelijke aanduiding voor inhoud 6">
            <a:extLst>
              <a:ext uri="{FF2B5EF4-FFF2-40B4-BE49-F238E27FC236}">
                <a16:creationId xmlns:a16="http://schemas.microsoft.com/office/drawing/2014/main" id="{7E5BF8D0-0E5B-8F43-32EC-4740E6C22434}"/>
              </a:ext>
            </a:extLst>
          </p:cNvPr>
          <p:cNvPicPr>
            <a:picLocks noGrp="1" noChangeAspect="1"/>
          </p:cNvPicPr>
          <p:nvPr>
            <p:ph sz="half" idx="1"/>
          </p:nvPr>
        </p:nvPicPr>
        <p:blipFill rotWithShape="1">
          <a:blip r:embed="rId2"/>
          <a:srcRect t="9134"/>
          <a:stretch/>
        </p:blipFill>
        <p:spPr>
          <a:xfrm>
            <a:off x="1246917" y="1689943"/>
            <a:ext cx="6031224" cy="3957095"/>
          </a:xfrm>
          <a:custGeom>
            <a:avLst/>
            <a:gdLst>
              <a:gd name="connsiteX0" fmla="*/ 0 w 6031224"/>
              <a:gd name="connsiteY0" fmla="*/ 0 h 3957095"/>
              <a:gd name="connsiteX1" fmla="*/ 427669 w 6031224"/>
              <a:gd name="connsiteY1" fmla="*/ 0 h 3957095"/>
              <a:gd name="connsiteX2" fmla="*/ 975962 w 6031224"/>
              <a:gd name="connsiteY2" fmla="*/ 0 h 3957095"/>
              <a:gd name="connsiteX3" fmla="*/ 1584567 w 6031224"/>
              <a:gd name="connsiteY3" fmla="*/ 0 h 3957095"/>
              <a:gd name="connsiteX4" fmla="*/ 1951923 w 6031224"/>
              <a:gd name="connsiteY4" fmla="*/ 0 h 3957095"/>
              <a:gd name="connsiteX5" fmla="*/ 2319280 w 6031224"/>
              <a:gd name="connsiteY5" fmla="*/ 0 h 3957095"/>
              <a:gd name="connsiteX6" fmla="*/ 2988197 w 6031224"/>
              <a:gd name="connsiteY6" fmla="*/ 0 h 3957095"/>
              <a:gd name="connsiteX7" fmla="*/ 3536490 w 6031224"/>
              <a:gd name="connsiteY7" fmla="*/ 0 h 3957095"/>
              <a:gd name="connsiteX8" fmla="*/ 3903847 w 6031224"/>
              <a:gd name="connsiteY8" fmla="*/ 0 h 3957095"/>
              <a:gd name="connsiteX9" fmla="*/ 4452140 w 6031224"/>
              <a:gd name="connsiteY9" fmla="*/ 0 h 3957095"/>
              <a:gd name="connsiteX10" fmla="*/ 5121057 w 6031224"/>
              <a:gd name="connsiteY10" fmla="*/ 0 h 3957095"/>
              <a:gd name="connsiteX11" fmla="*/ 6031224 w 6031224"/>
              <a:gd name="connsiteY11" fmla="*/ 0 h 3957095"/>
              <a:gd name="connsiteX12" fmla="*/ 6031224 w 6031224"/>
              <a:gd name="connsiteY12" fmla="*/ 525728 h 3957095"/>
              <a:gd name="connsiteX13" fmla="*/ 6031224 w 6031224"/>
              <a:gd name="connsiteY13" fmla="*/ 972315 h 3957095"/>
              <a:gd name="connsiteX14" fmla="*/ 6031224 w 6031224"/>
              <a:gd name="connsiteY14" fmla="*/ 1616756 h 3957095"/>
              <a:gd name="connsiteX15" fmla="*/ 6031224 w 6031224"/>
              <a:gd name="connsiteY15" fmla="*/ 2182055 h 3957095"/>
              <a:gd name="connsiteX16" fmla="*/ 6031224 w 6031224"/>
              <a:gd name="connsiteY16" fmla="*/ 2826496 h 3957095"/>
              <a:gd name="connsiteX17" fmla="*/ 6031224 w 6031224"/>
              <a:gd name="connsiteY17" fmla="*/ 3352225 h 3957095"/>
              <a:gd name="connsiteX18" fmla="*/ 6031224 w 6031224"/>
              <a:gd name="connsiteY18" fmla="*/ 3957095 h 3957095"/>
              <a:gd name="connsiteX19" fmla="*/ 5482931 w 6031224"/>
              <a:gd name="connsiteY19" fmla="*/ 3957095 h 3957095"/>
              <a:gd name="connsiteX20" fmla="*/ 4934638 w 6031224"/>
              <a:gd name="connsiteY20" fmla="*/ 3957095 h 3957095"/>
              <a:gd name="connsiteX21" fmla="*/ 4567281 w 6031224"/>
              <a:gd name="connsiteY21" fmla="*/ 3957095 h 3957095"/>
              <a:gd name="connsiteX22" fmla="*/ 4018988 w 6031224"/>
              <a:gd name="connsiteY22" fmla="*/ 3957095 h 3957095"/>
              <a:gd name="connsiteX23" fmla="*/ 3531008 w 6031224"/>
              <a:gd name="connsiteY23" fmla="*/ 3957095 h 3957095"/>
              <a:gd name="connsiteX24" fmla="*/ 3043027 w 6031224"/>
              <a:gd name="connsiteY24" fmla="*/ 3957095 h 3957095"/>
              <a:gd name="connsiteX25" fmla="*/ 2555046 w 6031224"/>
              <a:gd name="connsiteY25" fmla="*/ 3957095 h 3957095"/>
              <a:gd name="connsiteX26" fmla="*/ 2067065 w 6031224"/>
              <a:gd name="connsiteY26" fmla="*/ 3957095 h 3957095"/>
              <a:gd name="connsiteX27" fmla="*/ 1458460 w 6031224"/>
              <a:gd name="connsiteY27" fmla="*/ 3957095 h 3957095"/>
              <a:gd name="connsiteX28" fmla="*/ 910167 w 6031224"/>
              <a:gd name="connsiteY28" fmla="*/ 3957095 h 3957095"/>
              <a:gd name="connsiteX29" fmla="*/ 542810 w 6031224"/>
              <a:gd name="connsiteY29" fmla="*/ 3957095 h 3957095"/>
              <a:gd name="connsiteX30" fmla="*/ 0 w 6031224"/>
              <a:gd name="connsiteY30" fmla="*/ 3957095 h 3957095"/>
              <a:gd name="connsiteX31" fmla="*/ 0 w 6031224"/>
              <a:gd name="connsiteY31" fmla="*/ 3352225 h 3957095"/>
              <a:gd name="connsiteX32" fmla="*/ 0 w 6031224"/>
              <a:gd name="connsiteY32" fmla="*/ 2707784 h 3957095"/>
              <a:gd name="connsiteX33" fmla="*/ 0 w 6031224"/>
              <a:gd name="connsiteY33" fmla="*/ 2261197 h 3957095"/>
              <a:gd name="connsiteX34" fmla="*/ 0 w 6031224"/>
              <a:gd name="connsiteY34" fmla="*/ 1814611 h 3957095"/>
              <a:gd name="connsiteX35" fmla="*/ 0 w 6031224"/>
              <a:gd name="connsiteY35" fmla="*/ 1170170 h 3957095"/>
              <a:gd name="connsiteX36" fmla="*/ 0 w 6031224"/>
              <a:gd name="connsiteY36" fmla="*/ 723583 h 3957095"/>
              <a:gd name="connsiteX37" fmla="*/ 0 w 6031224"/>
              <a:gd name="connsiteY37" fmla="*/ 0 h 395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31224" h="3957095" fill="none" extrusionOk="0">
                <a:moveTo>
                  <a:pt x="0" y="0"/>
                </a:moveTo>
                <a:cubicBezTo>
                  <a:pt x="107862" y="-27021"/>
                  <a:pt x="312019" y="2330"/>
                  <a:pt x="427669" y="0"/>
                </a:cubicBezTo>
                <a:cubicBezTo>
                  <a:pt x="543319" y="-2330"/>
                  <a:pt x="706148" y="48819"/>
                  <a:pt x="975962" y="0"/>
                </a:cubicBezTo>
                <a:cubicBezTo>
                  <a:pt x="1245776" y="-48819"/>
                  <a:pt x="1440588" y="4690"/>
                  <a:pt x="1584567" y="0"/>
                </a:cubicBezTo>
                <a:cubicBezTo>
                  <a:pt x="1728547" y="-4690"/>
                  <a:pt x="1839803" y="23399"/>
                  <a:pt x="1951923" y="0"/>
                </a:cubicBezTo>
                <a:cubicBezTo>
                  <a:pt x="2064043" y="-23399"/>
                  <a:pt x="2230828" y="29674"/>
                  <a:pt x="2319280" y="0"/>
                </a:cubicBezTo>
                <a:cubicBezTo>
                  <a:pt x="2407732" y="-29674"/>
                  <a:pt x="2818198" y="7349"/>
                  <a:pt x="2988197" y="0"/>
                </a:cubicBezTo>
                <a:cubicBezTo>
                  <a:pt x="3158196" y="-7349"/>
                  <a:pt x="3313246" y="56267"/>
                  <a:pt x="3536490" y="0"/>
                </a:cubicBezTo>
                <a:cubicBezTo>
                  <a:pt x="3759734" y="-56267"/>
                  <a:pt x="3801975" y="19614"/>
                  <a:pt x="3903847" y="0"/>
                </a:cubicBezTo>
                <a:cubicBezTo>
                  <a:pt x="4005719" y="-19614"/>
                  <a:pt x="4216733" y="18355"/>
                  <a:pt x="4452140" y="0"/>
                </a:cubicBezTo>
                <a:cubicBezTo>
                  <a:pt x="4687547" y="-18355"/>
                  <a:pt x="4877411" y="49807"/>
                  <a:pt x="5121057" y="0"/>
                </a:cubicBezTo>
                <a:cubicBezTo>
                  <a:pt x="5364703" y="-49807"/>
                  <a:pt x="5818501" y="35143"/>
                  <a:pt x="6031224" y="0"/>
                </a:cubicBezTo>
                <a:cubicBezTo>
                  <a:pt x="6045253" y="216980"/>
                  <a:pt x="5976071" y="363129"/>
                  <a:pt x="6031224" y="525728"/>
                </a:cubicBezTo>
                <a:cubicBezTo>
                  <a:pt x="6086377" y="688327"/>
                  <a:pt x="5999408" y="778237"/>
                  <a:pt x="6031224" y="972315"/>
                </a:cubicBezTo>
                <a:cubicBezTo>
                  <a:pt x="6063040" y="1166393"/>
                  <a:pt x="5987597" y="1346231"/>
                  <a:pt x="6031224" y="1616756"/>
                </a:cubicBezTo>
                <a:cubicBezTo>
                  <a:pt x="6074851" y="1887281"/>
                  <a:pt x="5986203" y="1940672"/>
                  <a:pt x="6031224" y="2182055"/>
                </a:cubicBezTo>
                <a:cubicBezTo>
                  <a:pt x="6076245" y="2423438"/>
                  <a:pt x="5993427" y="2640229"/>
                  <a:pt x="6031224" y="2826496"/>
                </a:cubicBezTo>
                <a:cubicBezTo>
                  <a:pt x="6069021" y="3012763"/>
                  <a:pt x="6005916" y="3209384"/>
                  <a:pt x="6031224" y="3352225"/>
                </a:cubicBezTo>
                <a:cubicBezTo>
                  <a:pt x="6056532" y="3495066"/>
                  <a:pt x="5972782" y="3661330"/>
                  <a:pt x="6031224" y="3957095"/>
                </a:cubicBezTo>
                <a:cubicBezTo>
                  <a:pt x="5804297" y="4022722"/>
                  <a:pt x="5675865" y="3947152"/>
                  <a:pt x="5482931" y="3957095"/>
                </a:cubicBezTo>
                <a:cubicBezTo>
                  <a:pt x="5289997" y="3967038"/>
                  <a:pt x="5135690" y="3893239"/>
                  <a:pt x="4934638" y="3957095"/>
                </a:cubicBezTo>
                <a:cubicBezTo>
                  <a:pt x="4733586" y="4020951"/>
                  <a:pt x="4686585" y="3940027"/>
                  <a:pt x="4567281" y="3957095"/>
                </a:cubicBezTo>
                <a:cubicBezTo>
                  <a:pt x="4447977" y="3974163"/>
                  <a:pt x="4246205" y="3901243"/>
                  <a:pt x="4018988" y="3957095"/>
                </a:cubicBezTo>
                <a:cubicBezTo>
                  <a:pt x="3791771" y="4012947"/>
                  <a:pt x="3716184" y="3941861"/>
                  <a:pt x="3531008" y="3957095"/>
                </a:cubicBezTo>
                <a:cubicBezTo>
                  <a:pt x="3345832" y="3972329"/>
                  <a:pt x="3264919" y="3942955"/>
                  <a:pt x="3043027" y="3957095"/>
                </a:cubicBezTo>
                <a:cubicBezTo>
                  <a:pt x="2821135" y="3971235"/>
                  <a:pt x="2759245" y="3955426"/>
                  <a:pt x="2555046" y="3957095"/>
                </a:cubicBezTo>
                <a:cubicBezTo>
                  <a:pt x="2350847" y="3958764"/>
                  <a:pt x="2233908" y="3951306"/>
                  <a:pt x="2067065" y="3957095"/>
                </a:cubicBezTo>
                <a:cubicBezTo>
                  <a:pt x="1900222" y="3962884"/>
                  <a:pt x="1745939" y="3950504"/>
                  <a:pt x="1458460" y="3957095"/>
                </a:cubicBezTo>
                <a:cubicBezTo>
                  <a:pt x="1170982" y="3963686"/>
                  <a:pt x="1047315" y="3919545"/>
                  <a:pt x="910167" y="3957095"/>
                </a:cubicBezTo>
                <a:cubicBezTo>
                  <a:pt x="773019" y="3994645"/>
                  <a:pt x="679210" y="3914293"/>
                  <a:pt x="542810" y="3957095"/>
                </a:cubicBezTo>
                <a:cubicBezTo>
                  <a:pt x="406410" y="3999897"/>
                  <a:pt x="149156" y="3913001"/>
                  <a:pt x="0" y="3957095"/>
                </a:cubicBezTo>
                <a:cubicBezTo>
                  <a:pt x="-59868" y="3706030"/>
                  <a:pt x="17746" y="3645447"/>
                  <a:pt x="0" y="3352225"/>
                </a:cubicBezTo>
                <a:cubicBezTo>
                  <a:pt x="-17746" y="3059003"/>
                  <a:pt x="46974" y="2934808"/>
                  <a:pt x="0" y="2707784"/>
                </a:cubicBezTo>
                <a:cubicBezTo>
                  <a:pt x="-46974" y="2480760"/>
                  <a:pt x="35061" y="2418796"/>
                  <a:pt x="0" y="2261197"/>
                </a:cubicBezTo>
                <a:cubicBezTo>
                  <a:pt x="-35061" y="2103598"/>
                  <a:pt x="17593" y="1950453"/>
                  <a:pt x="0" y="1814611"/>
                </a:cubicBezTo>
                <a:cubicBezTo>
                  <a:pt x="-17593" y="1678769"/>
                  <a:pt x="17700" y="1322395"/>
                  <a:pt x="0" y="1170170"/>
                </a:cubicBezTo>
                <a:cubicBezTo>
                  <a:pt x="-17700" y="1017945"/>
                  <a:pt x="1674" y="939987"/>
                  <a:pt x="0" y="723583"/>
                </a:cubicBezTo>
                <a:cubicBezTo>
                  <a:pt x="-1674" y="507179"/>
                  <a:pt x="13652" y="257107"/>
                  <a:pt x="0" y="0"/>
                </a:cubicBezTo>
                <a:close/>
              </a:path>
              <a:path w="6031224" h="3957095" stroke="0" extrusionOk="0">
                <a:moveTo>
                  <a:pt x="0" y="0"/>
                </a:moveTo>
                <a:cubicBezTo>
                  <a:pt x="119099" y="-6032"/>
                  <a:pt x="336356" y="37823"/>
                  <a:pt x="487981" y="0"/>
                </a:cubicBezTo>
                <a:cubicBezTo>
                  <a:pt x="639606" y="-37823"/>
                  <a:pt x="770067" y="43981"/>
                  <a:pt x="855337" y="0"/>
                </a:cubicBezTo>
                <a:cubicBezTo>
                  <a:pt x="940607" y="-43981"/>
                  <a:pt x="1346293" y="14274"/>
                  <a:pt x="1524255" y="0"/>
                </a:cubicBezTo>
                <a:cubicBezTo>
                  <a:pt x="1702217" y="-14274"/>
                  <a:pt x="1898935" y="32308"/>
                  <a:pt x="2012236" y="0"/>
                </a:cubicBezTo>
                <a:cubicBezTo>
                  <a:pt x="2125537" y="-32308"/>
                  <a:pt x="2382226" y="17132"/>
                  <a:pt x="2500216" y="0"/>
                </a:cubicBezTo>
                <a:cubicBezTo>
                  <a:pt x="2618206" y="-17132"/>
                  <a:pt x="2915516" y="22186"/>
                  <a:pt x="3169134" y="0"/>
                </a:cubicBezTo>
                <a:cubicBezTo>
                  <a:pt x="3422752" y="-22186"/>
                  <a:pt x="3480473" y="21377"/>
                  <a:pt x="3596803" y="0"/>
                </a:cubicBezTo>
                <a:cubicBezTo>
                  <a:pt x="3713133" y="-21377"/>
                  <a:pt x="3957594" y="32932"/>
                  <a:pt x="4265720" y="0"/>
                </a:cubicBezTo>
                <a:cubicBezTo>
                  <a:pt x="4573846" y="-32932"/>
                  <a:pt x="4711922" y="67452"/>
                  <a:pt x="4934638" y="0"/>
                </a:cubicBezTo>
                <a:cubicBezTo>
                  <a:pt x="5157354" y="-67452"/>
                  <a:pt x="5230737" y="59338"/>
                  <a:pt x="5482931" y="0"/>
                </a:cubicBezTo>
                <a:cubicBezTo>
                  <a:pt x="5735125" y="-59338"/>
                  <a:pt x="5795196" y="22257"/>
                  <a:pt x="6031224" y="0"/>
                </a:cubicBezTo>
                <a:cubicBezTo>
                  <a:pt x="6035832" y="188188"/>
                  <a:pt x="6010991" y="350051"/>
                  <a:pt x="6031224" y="525728"/>
                </a:cubicBezTo>
                <a:cubicBezTo>
                  <a:pt x="6051457" y="701405"/>
                  <a:pt x="6024260" y="874169"/>
                  <a:pt x="6031224" y="972315"/>
                </a:cubicBezTo>
                <a:cubicBezTo>
                  <a:pt x="6038188" y="1070461"/>
                  <a:pt x="6028321" y="1363140"/>
                  <a:pt x="6031224" y="1537614"/>
                </a:cubicBezTo>
                <a:cubicBezTo>
                  <a:pt x="6034127" y="1712088"/>
                  <a:pt x="6005760" y="1943372"/>
                  <a:pt x="6031224" y="2102913"/>
                </a:cubicBezTo>
                <a:cubicBezTo>
                  <a:pt x="6056688" y="2262454"/>
                  <a:pt x="6025629" y="2483147"/>
                  <a:pt x="6031224" y="2668213"/>
                </a:cubicBezTo>
                <a:cubicBezTo>
                  <a:pt x="6036819" y="2853279"/>
                  <a:pt x="5990624" y="3125083"/>
                  <a:pt x="6031224" y="3273083"/>
                </a:cubicBezTo>
                <a:cubicBezTo>
                  <a:pt x="6071824" y="3421083"/>
                  <a:pt x="5995096" y="3713237"/>
                  <a:pt x="6031224" y="3957095"/>
                </a:cubicBezTo>
                <a:cubicBezTo>
                  <a:pt x="5854701" y="3959334"/>
                  <a:pt x="5718716" y="3949958"/>
                  <a:pt x="5422619" y="3957095"/>
                </a:cubicBezTo>
                <a:cubicBezTo>
                  <a:pt x="5126523" y="3964232"/>
                  <a:pt x="5175495" y="3953697"/>
                  <a:pt x="4994950" y="3957095"/>
                </a:cubicBezTo>
                <a:cubicBezTo>
                  <a:pt x="4814405" y="3960493"/>
                  <a:pt x="4597483" y="3886634"/>
                  <a:pt x="4326032" y="3957095"/>
                </a:cubicBezTo>
                <a:cubicBezTo>
                  <a:pt x="4054581" y="4027556"/>
                  <a:pt x="4021118" y="3954131"/>
                  <a:pt x="3777739" y="3957095"/>
                </a:cubicBezTo>
                <a:cubicBezTo>
                  <a:pt x="3534360" y="3960059"/>
                  <a:pt x="3514873" y="3941705"/>
                  <a:pt x="3350071" y="3957095"/>
                </a:cubicBezTo>
                <a:cubicBezTo>
                  <a:pt x="3185269" y="3972485"/>
                  <a:pt x="2925760" y="3942354"/>
                  <a:pt x="2801778" y="3957095"/>
                </a:cubicBezTo>
                <a:cubicBezTo>
                  <a:pt x="2677796" y="3971836"/>
                  <a:pt x="2586303" y="3955896"/>
                  <a:pt x="2434421" y="3957095"/>
                </a:cubicBezTo>
                <a:cubicBezTo>
                  <a:pt x="2282539" y="3958294"/>
                  <a:pt x="2244255" y="3931136"/>
                  <a:pt x="2067065" y="3957095"/>
                </a:cubicBezTo>
                <a:cubicBezTo>
                  <a:pt x="1889875" y="3983054"/>
                  <a:pt x="1777791" y="3951929"/>
                  <a:pt x="1518772" y="3957095"/>
                </a:cubicBezTo>
                <a:cubicBezTo>
                  <a:pt x="1259753" y="3962261"/>
                  <a:pt x="1285284" y="3939167"/>
                  <a:pt x="1091103" y="3957095"/>
                </a:cubicBezTo>
                <a:cubicBezTo>
                  <a:pt x="896922" y="3975023"/>
                  <a:pt x="774319" y="3946412"/>
                  <a:pt x="482498" y="3957095"/>
                </a:cubicBezTo>
                <a:cubicBezTo>
                  <a:pt x="190677" y="3967778"/>
                  <a:pt x="98997" y="3938666"/>
                  <a:pt x="0" y="3957095"/>
                </a:cubicBezTo>
                <a:cubicBezTo>
                  <a:pt x="-59273" y="3673756"/>
                  <a:pt x="72583" y="3596912"/>
                  <a:pt x="0" y="3352225"/>
                </a:cubicBezTo>
                <a:cubicBezTo>
                  <a:pt x="-72583" y="3107538"/>
                  <a:pt x="61834" y="2974726"/>
                  <a:pt x="0" y="2747355"/>
                </a:cubicBezTo>
                <a:cubicBezTo>
                  <a:pt x="-61834" y="2519984"/>
                  <a:pt x="43831" y="2366833"/>
                  <a:pt x="0" y="2261197"/>
                </a:cubicBezTo>
                <a:cubicBezTo>
                  <a:pt x="-43831" y="2155561"/>
                  <a:pt x="31173" y="1947810"/>
                  <a:pt x="0" y="1656327"/>
                </a:cubicBezTo>
                <a:cubicBezTo>
                  <a:pt x="-31173" y="1364844"/>
                  <a:pt x="46919" y="1144392"/>
                  <a:pt x="0" y="1011886"/>
                </a:cubicBezTo>
                <a:cubicBezTo>
                  <a:pt x="-46919" y="879380"/>
                  <a:pt x="21168" y="601185"/>
                  <a:pt x="0" y="486157"/>
                </a:cubicBezTo>
                <a:cubicBezTo>
                  <a:pt x="-21168" y="371129"/>
                  <a:pt x="3771" y="230011"/>
                  <a:pt x="0" y="0"/>
                </a:cubicBezTo>
                <a:close/>
              </a:path>
            </a:pathLst>
          </a:custGeom>
          <a:ln>
            <a:solidFill>
              <a:schemeClr val="tx1"/>
            </a:solidFill>
            <a:extLst>
              <a:ext uri="{C807C97D-BFC1-408E-A445-0C87EB9F89A2}">
                <ask:lineSketchStyleProps xmlns:ask="http://schemas.microsoft.com/office/drawing/2018/sketchyshapes" sd="1219033472">
                  <ask:type>
                    <ask:lineSketchScribble/>
                  </ask:type>
                </ask:lineSketchStyleProps>
              </a:ext>
            </a:extLst>
          </a:ln>
        </p:spPr>
      </p:pic>
      <p:pic>
        <p:nvPicPr>
          <p:cNvPr id="7" name="Content Placeholder 6" descr="A close up of a piece of paper&#10;&#10;Description automatically generated">
            <a:extLst>
              <a:ext uri="{FF2B5EF4-FFF2-40B4-BE49-F238E27FC236}">
                <a16:creationId xmlns:a16="http://schemas.microsoft.com/office/drawing/2014/main" id="{D28FD875-7E3A-2547-D476-CD17EA085746}"/>
              </a:ext>
            </a:extLst>
          </p:cNvPr>
          <p:cNvPicPr>
            <a:picLocks noGrp="1" noChangeAspect="1"/>
          </p:cNvPicPr>
          <p:nvPr>
            <p:ph sz="half" idx="2"/>
          </p:nvPr>
        </p:nvPicPr>
        <p:blipFill rotWithShape="1">
          <a:blip r:embed="rId3"/>
          <a:srcRect l="14260" t="4029" r="15620" b="9227"/>
          <a:stretch/>
        </p:blipFill>
        <p:spPr>
          <a:xfrm rot="5400000">
            <a:off x="8340540" y="1312774"/>
            <a:ext cx="2750834" cy="4533744"/>
          </a:xfrm>
          <a:custGeom>
            <a:avLst/>
            <a:gdLst>
              <a:gd name="connsiteX0" fmla="*/ 0 w 2750834"/>
              <a:gd name="connsiteY0" fmla="*/ 0 h 4533744"/>
              <a:gd name="connsiteX1" fmla="*/ 522658 w 2750834"/>
              <a:gd name="connsiteY1" fmla="*/ 0 h 4533744"/>
              <a:gd name="connsiteX2" fmla="*/ 990300 w 2750834"/>
              <a:gd name="connsiteY2" fmla="*/ 0 h 4533744"/>
              <a:gd name="connsiteX3" fmla="*/ 1595484 w 2750834"/>
              <a:gd name="connsiteY3" fmla="*/ 0 h 4533744"/>
              <a:gd name="connsiteX4" fmla="*/ 2118142 w 2750834"/>
              <a:gd name="connsiteY4" fmla="*/ 0 h 4533744"/>
              <a:gd name="connsiteX5" fmla="*/ 2750834 w 2750834"/>
              <a:gd name="connsiteY5" fmla="*/ 0 h 4533744"/>
              <a:gd name="connsiteX6" fmla="*/ 2750834 w 2750834"/>
              <a:gd name="connsiteY6" fmla="*/ 657393 h 4533744"/>
              <a:gd name="connsiteX7" fmla="*/ 2750834 w 2750834"/>
              <a:gd name="connsiteY7" fmla="*/ 1224111 h 4533744"/>
              <a:gd name="connsiteX8" fmla="*/ 2750834 w 2750834"/>
              <a:gd name="connsiteY8" fmla="*/ 1790829 h 4533744"/>
              <a:gd name="connsiteX9" fmla="*/ 2750834 w 2750834"/>
              <a:gd name="connsiteY9" fmla="*/ 2266872 h 4533744"/>
              <a:gd name="connsiteX10" fmla="*/ 2750834 w 2750834"/>
              <a:gd name="connsiteY10" fmla="*/ 2742915 h 4533744"/>
              <a:gd name="connsiteX11" fmla="*/ 2750834 w 2750834"/>
              <a:gd name="connsiteY11" fmla="*/ 3309633 h 4533744"/>
              <a:gd name="connsiteX12" fmla="*/ 2750834 w 2750834"/>
              <a:gd name="connsiteY12" fmla="*/ 3921689 h 4533744"/>
              <a:gd name="connsiteX13" fmla="*/ 2750834 w 2750834"/>
              <a:gd name="connsiteY13" fmla="*/ 4533744 h 4533744"/>
              <a:gd name="connsiteX14" fmla="*/ 2200667 w 2750834"/>
              <a:gd name="connsiteY14" fmla="*/ 4533744 h 4533744"/>
              <a:gd name="connsiteX15" fmla="*/ 1705517 w 2750834"/>
              <a:gd name="connsiteY15" fmla="*/ 4533744 h 4533744"/>
              <a:gd name="connsiteX16" fmla="*/ 1155350 w 2750834"/>
              <a:gd name="connsiteY16" fmla="*/ 4533744 h 4533744"/>
              <a:gd name="connsiteX17" fmla="*/ 550167 w 2750834"/>
              <a:gd name="connsiteY17" fmla="*/ 4533744 h 4533744"/>
              <a:gd name="connsiteX18" fmla="*/ 0 w 2750834"/>
              <a:gd name="connsiteY18" fmla="*/ 4533744 h 4533744"/>
              <a:gd name="connsiteX19" fmla="*/ 0 w 2750834"/>
              <a:gd name="connsiteY19" fmla="*/ 4103038 h 4533744"/>
              <a:gd name="connsiteX20" fmla="*/ 0 w 2750834"/>
              <a:gd name="connsiteY20" fmla="*/ 3626995 h 4533744"/>
              <a:gd name="connsiteX21" fmla="*/ 0 w 2750834"/>
              <a:gd name="connsiteY21" fmla="*/ 3105615 h 4533744"/>
              <a:gd name="connsiteX22" fmla="*/ 0 w 2750834"/>
              <a:gd name="connsiteY22" fmla="*/ 2448222 h 4533744"/>
              <a:gd name="connsiteX23" fmla="*/ 0 w 2750834"/>
              <a:gd name="connsiteY23" fmla="*/ 1881504 h 4533744"/>
              <a:gd name="connsiteX24" fmla="*/ 0 w 2750834"/>
              <a:gd name="connsiteY24" fmla="*/ 1360123 h 4533744"/>
              <a:gd name="connsiteX25" fmla="*/ 0 w 2750834"/>
              <a:gd name="connsiteY25" fmla="*/ 929418 h 4533744"/>
              <a:gd name="connsiteX26" fmla="*/ 0 w 2750834"/>
              <a:gd name="connsiteY26" fmla="*/ 498712 h 4533744"/>
              <a:gd name="connsiteX27" fmla="*/ 0 w 2750834"/>
              <a:gd name="connsiteY27" fmla="*/ 0 h 4533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750834" h="4533744" extrusionOk="0">
                <a:moveTo>
                  <a:pt x="0" y="0"/>
                </a:moveTo>
                <a:cubicBezTo>
                  <a:pt x="208308" y="-43890"/>
                  <a:pt x="291055" y="609"/>
                  <a:pt x="522658" y="0"/>
                </a:cubicBezTo>
                <a:cubicBezTo>
                  <a:pt x="754261" y="-609"/>
                  <a:pt x="821538" y="44133"/>
                  <a:pt x="990300" y="0"/>
                </a:cubicBezTo>
                <a:cubicBezTo>
                  <a:pt x="1159062" y="-44133"/>
                  <a:pt x="1307970" y="23425"/>
                  <a:pt x="1595484" y="0"/>
                </a:cubicBezTo>
                <a:cubicBezTo>
                  <a:pt x="1882998" y="-23425"/>
                  <a:pt x="1893664" y="27590"/>
                  <a:pt x="2118142" y="0"/>
                </a:cubicBezTo>
                <a:cubicBezTo>
                  <a:pt x="2342620" y="-27590"/>
                  <a:pt x="2451931" y="47359"/>
                  <a:pt x="2750834" y="0"/>
                </a:cubicBezTo>
                <a:cubicBezTo>
                  <a:pt x="2777038" y="257892"/>
                  <a:pt x="2690311" y="466208"/>
                  <a:pt x="2750834" y="657393"/>
                </a:cubicBezTo>
                <a:cubicBezTo>
                  <a:pt x="2811357" y="848578"/>
                  <a:pt x="2736001" y="1068514"/>
                  <a:pt x="2750834" y="1224111"/>
                </a:cubicBezTo>
                <a:cubicBezTo>
                  <a:pt x="2765667" y="1379708"/>
                  <a:pt x="2716448" y="1511401"/>
                  <a:pt x="2750834" y="1790829"/>
                </a:cubicBezTo>
                <a:cubicBezTo>
                  <a:pt x="2785220" y="2070257"/>
                  <a:pt x="2734555" y="2035998"/>
                  <a:pt x="2750834" y="2266872"/>
                </a:cubicBezTo>
                <a:cubicBezTo>
                  <a:pt x="2767113" y="2497746"/>
                  <a:pt x="2730225" y="2567852"/>
                  <a:pt x="2750834" y="2742915"/>
                </a:cubicBezTo>
                <a:cubicBezTo>
                  <a:pt x="2771443" y="2917978"/>
                  <a:pt x="2737199" y="3178686"/>
                  <a:pt x="2750834" y="3309633"/>
                </a:cubicBezTo>
                <a:cubicBezTo>
                  <a:pt x="2764469" y="3440580"/>
                  <a:pt x="2719854" y="3626095"/>
                  <a:pt x="2750834" y="3921689"/>
                </a:cubicBezTo>
                <a:cubicBezTo>
                  <a:pt x="2781814" y="4217283"/>
                  <a:pt x="2720975" y="4369625"/>
                  <a:pt x="2750834" y="4533744"/>
                </a:cubicBezTo>
                <a:cubicBezTo>
                  <a:pt x="2600257" y="4556909"/>
                  <a:pt x="2431110" y="4471594"/>
                  <a:pt x="2200667" y="4533744"/>
                </a:cubicBezTo>
                <a:cubicBezTo>
                  <a:pt x="1970224" y="4595894"/>
                  <a:pt x="1905269" y="4474477"/>
                  <a:pt x="1705517" y="4533744"/>
                </a:cubicBezTo>
                <a:cubicBezTo>
                  <a:pt x="1505765" y="4593011"/>
                  <a:pt x="1332315" y="4529261"/>
                  <a:pt x="1155350" y="4533744"/>
                </a:cubicBezTo>
                <a:cubicBezTo>
                  <a:pt x="978385" y="4538227"/>
                  <a:pt x="838902" y="4486233"/>
                  <a:pt x="550167" y="4533744"/>
                </a:cubicBezTo>
                <a:cubicBezTo>
                  <a:pt x="261432" y="4581255"/>
                  <a:pt x="261896" y="4525555"/>
                  <a:pt x="0" y="4533744"/>
                </a:cubicBezTo>
                <a:cubicBezTo>
                  <a:pt x="-23454" y="4360163"/>
                  <a:pt x="5124" y="4299497"/>
                  <a:pt x="0" y="4103038"/>
                </a:cubicBezTo>
                <a:cubicBezTo>
                  <a:pt x="-5124" y="3906579"/>
                  <a:pt x="30804" y="3822203"/>
                  <a:pt x="0" y="3626995"/>
                </a:cubicBezTo>
                <a:cubicBezTo>
                  <a:pt x="-30804" y="3431787"/>
                  <a:pt x="19388" y="3260133"/>
                  <a:pt x="0" y="3105615"/>
                </a:cubicBezTo>
                <a:cubicBezTo>
                  <a:pt x="-19388" y="2951097"/>
                  <a:pt x="74895" y="2722132"/>
                  <a:pt x="0" y="2448222"/>
                </a:cubicBezTo>
                <a:cubicBezTo>
                  <a:pt x="-74895" y="2174312"/>
                  <a:pt x="20026" y="2138059"/>
                  <a:pt x="0" y="1881504"/>
                </a:cubicBezTo>
                <a:cubicBezTo>
                  <a:pt x="-20026" y="1624949"/>
                  <a:pt x="41336" y="1508224"/>
                  <a:pt x="0" y="1360123"/>
                </a:cubicBezTo>
                <a:cubicBezTo>
                  <a:pt x="-41336" y="1212022"/>
                  <a:pt x="17516" y="1123119"/>
                  <a:pt x="0" y="929418"/>
                </a:cubicBezTo>
                <a:cubicBezTo>
                  <a:pt x="-17516" y="735717"/>
                  <a:pt x="33396" y="635924"/>
                  <a:pt x="0" y="498712"/>
                </a:cubicBezTo>
                <a:cubicBezTo>
                  <a:pt x="-33396" y="361500"/>
                  <a:pt x="13467" y="183793"/>
                  <a:pt x="0" y="0"/>
                </a:cubicBezTo>
                <a:close/>
              </a:path>
            </a:pathLst>
          </a:custGeom>
          <a:no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pic>
    </p:spTree>
    <p:extLst>
      <p:ext uri="{BB962C8B-B14F-4D97-AF65-F5344CB8AC3E}">
        <p14:creationId xmlns:p14="http://schemas.microsoft.com/office/powerpoint/2010/main" val="2790873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539" y="14172"/>
            <a:ext cx="12192000" cy="6857998"/>
          </a:xfrm>
          <a:prstGeom prst="rect">
            <a:avLst/>
          </a:prstGeom>
          <a:blipFill dpi="0" rotWithShape="1">
            <a:blip r:embed="rId2">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5" y="546522"/>
            <a:ext cx="9339696"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600" b="1" dirty="0">
                <a:solidFill>
                  <a:srgbClr val="AA45A9"/>
                </a:solidFill>
                <a:latin typeface="DengXian" panose="02010600030101010101" pitchFamily="2" charset="-122"/>
                <a:ea typeface="DengXian" panose="02010600030101010101" pitchFamily="2" charset="-122"/>
              </a:rPr>
              <a:t> Gender differences in ICT and innovation   </a:t>
            </a:r>
            <a:endParaRPr lang="es-ES" sz="3600" b="1" dirty="0">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graphicFrame>
        <p:nvGraphicFramePr>
          <p:cNvPr id="21" name="Content Placeholder 5">
            <a:extLst>
              <a:ext uri="{FF2B5EF4-FFF2-40B4-BE49-F238E27FC236}">
                <a16:creationId xmlns:a16="http://schemas.microsoft.com/office/drawing/2014/main" id="{74AD772D-B4FE-A27E-3227-3F814454B4F5}"/>
              </a:ext>
            </a:extLst>
          </p:cNvPr>
          <p:cNvGraphicFramePr>
            <a:graphicFrameLocks/>
          </p:cNvGraphicFramePr>
          <p:nvPr/>
        </p:nvGraphicFramePr>
        <p:xfrm>
          <a:off x="1315773" y="2208151"/>
          <a:ext cx="3226295" cy="3584720"/>
        </p:xfrm>
        <a:graphic>
          <a:graphicData uri="http://schemas.openxmlformats.org/drawingml/2006/table">
            <a:tbl>
              <a:tblPr firstRow="1" bandRow="1">
                <a:tableStyleId>{69CF1AB2-1976-4502-BF36-3FF5EA218861}</a:tableStyleId>
              </a:tblPr>
              <a:tblGrid>
                <a:gridCol w="2389782">
                  <a:extLst>
                    <a:ext uri="{9D8B030D-6E8A-4147-A177-3AD203B41FA5}">
                      <a16:colId xmlns:a16="http://schemas.microsoft.com/office/drawing/2014/main" val="2158429552"/>
                    </a:ext>
                  </a:extLst>
                </a:gridCol>
                <a:gridCol w="836513">
                  <a:extLst>
                    <a:ext uri="{9D8B030D-6E8A-4147-A177-3AD203B41FA5}">
                      <a16:colId xmlns:a16="http://schemas.microsoft.com/office/drawing/2014/main" val="1540987776"/>
                    </a:ext>
                  </a:extLst>
                </a:gridCol>
              </a:tblGrid>
              <a:tr h="527132">
                <a:tc>
                  <a:txBody>
                    <a:bodyPr/>
                    <a:lstStyle/>
                    <a:p>
                      <a:r>
                        <a:rPr lang="en-US" b="0" dirty="0"/>
                        <a:t>App-developers (EU)</a:t>
                      </a:r>
                    </a:p>
                  </a:txBody>
                  <a:tcPr/>
                </a:tc>
                <a:tc>
                  <a:txBody>
                    <a:bodyPr/>
                    <a:lstStyle/>
                    <a:p>
                      <a:pPr algn="ctr"/>
                      <a:r>
                        <a:rPr lang="en-US" b="0"/>
                        <a:t>9%</a:t>
                      </a:r>
                    </a:p>
                  </a:txBody>
                  <a:tcPr/>
                </a:tc>
                <a:extLst>
                  <a:ext uri="{0D108BD9-81ED-4DB2-BD59-A6C34878D82A}">
                    <a16:rowId xmlns:a16="http://schemas.microsoft.com/office/drawing/2014/main" val="2980351543"/>
                  </a:ext>
                </a:extLst>
              </a:tr>
              <a:tr h="527132">
                <a:tc>
                  <a:txBody>
                    <a:bodyPr/>
                    <a:lstStyle/>
                    <a:p>
                      <a:r>
                        <a:rPr lang="en-US"/>
                        <a:t>Owner of high-tech business (EU)</a:t>
                      </a:r>
                    </a:p>
                  </a:txBody>
                  <a:tcPr/>
                </a:tc>
                <a:tc>
                  <a:txBody>
                    <a:bodyPr/>
                    <a:lstStyle/>
                    <a:p>
                      <a:pPr algn="ctr"/>
                      <a:r>
                        <a:rPr lang="en-US"/>
                        <a:t>5-15%</a:t>
                      </a:r>
                    </a:p>
                  </a:txBody>
                  <a:tcPr/>
                </a:tc>
                <a:extLst>
                  <a:ext uri="{0D108BD9-81ED-4DB2-BD59-A6C34878D82A}">
                    <a16:rowId xmlns:a16="http://schemas.microsoft.com/office/drawing/2014/main" val="70018749"/>
                  </a:ext>
                </a:extLst>
              </a:tr>
              <a:tr h="479516">
                <a:tc>
                  <a:txBody>
                    <a:bodyPr/>
                    <a:lstStyle/>
                    <a:p>
                      <a:r>
                        <a:rPr lang="en-US"/>
                        <a:t>Patents (EPO)</a:t>
                      </a:r>
                    </a:p>
                  </a:txBody>
                  <a:tcPr/>
                </a:tc>
                <a:tc>
                  <a:txBody>
                    <a:bodyPr/>
                    <a:lstStyle/>
                    <a:p>
                      <a:pPr algn="ctr"/>
                      <a:r>
                        <a:rPr lang="en-US"/>
                        <a:t>8%</a:t>
                      </a:r>
                    </a:p>
                  </a:txBody>
                  <a:tcPr/>
                </a:tc>
                <a:extLst>
                  <a:ext uri="{0D108BD9-81ED-4DB2-BD59-A6C34878D82A}">
                    <a16:rowId xmlns:a16="http://schemas.microsoft.com/office/drawing/2014/main" val="4042654898"/>
                  </a:ext>
                </a:extLst>
              </a:tr>
              <a:tr h="479516">
                <a:tc>
                  <a:txBody>
                    <a:bodyPr/>
                    <a:lstStyle/>
                    <a:p>
                      <a:r>
                        <a:rPr lang="en-US"/>
                        <a:t>Nobel prizes </a:t>
                      </a:r>
                    </a:p>
                  </a:txBody>
                  <a:tcPr/>
                </a:tc>
                <a:tc>
                  <a:txBody>
                    <a:bodyPr/>
                    <a:lstStyle/>
                    <a:p>
                      <a:pPr algn="ctr"/>
                      <a:r>
                        <a:rPr lang="en-US"/>
                        <a:t>6%</a:t>
                      </a:r>
                    </a:p>
                  </a:txBody>
                  <a:tcPr/>
                </a:tc>
                <a:extLst>
                  <a:ext uri="{0D108BD9-81ED-4DB2-BD59-A6C34878D82A}">
                    <a16:rowId xmlns:a16="http://schemas.microsoft.com/office/drawing/2014/main" val="2535549260"/>
                  </a:ext>
                </a:extLst>
              </a:tr>
              <a:tr h="978960">
                <a:tc>
                  <a:txBody>
                    <a:bodyPr/>
                    <a:lstStyle/>
                    <a:p>
                      <a:r>
                        <a:rPr lang="en-US"/>
                        <a:t>Investments in women-led start-ups (NL)</a:t>
                      </a:r>
                    </a:p>
                  </a:txBody>
                  <a:tcPr/>
                </a:tc>
                <a:tc>
                  <a:txBody>
                    <a:bodyPr/>
                    <a:lstStyle/>
                    <a:p>
                      <a:pPr algn="ctr"/>
                      <a:r>
                        <a:rPr lang="en-US"/>
                        <a:t>1,6%</a:t>
                      </a:r>
                    </a:p>
                  </a:txBody>
                  <a:tcPr/>
                </a:tc>
                <a:extLst>
                  <a:ext uri="{0D108BD9-81ED-4DB2-BD59-A6C34878D82A}">
                    <a16:rowId xmlns:a16="http://schemas.microsoft.com/office/drawing/2014/main" val="2328274484"/>
                  </a:ext>
                </a:extLst>
              </a:tr>
              <a:tr h="479516">
                <a:tc>
                  <a:txBody>
                    <a:bodyPr/>
                    <a:lstStyle/>
                    <a:p>
                      <a:r>
                        <a:rPr lang="en-US"/>
                        <a:t>ICT specialists (EU)</a:t>
                      </a:r>
                    </a:p>
                  </a:txBody>
                  <a:tcPr/>
                </a:tc>
                <a:tc>
                  <a:txBody>
                    <a:bodyPr/>
                    <a:lstStyle/>
                    <a:p>
                      <a:pPr algn="ctr"/>
                      <a:r>
                        <a:rPr lang="en-US" dirty="0"/>
                        <a:t>17%</a:t>
                      </a:r>
                    </a:p>
                  </a:txBody>
                  <a:tcPr/>
                </a:tc>
                <a:extLst>
                  <a:ext uri="{0D108BD9-81ED-4DB2-BD59-A6C34878D82A}">
                    <a16:rowId xmlns:a16="http://schemas.microsoft.com/office/drawing/2014/main" val="3283231399"/>
                  </a:ext>
                </a:extLst>
              </a:tr>
            </a:tbl>
          </a:graphicData>
        </a:graphic>
      </p:graphicFrame>
      <p:pic>
        <p:nvPicPr>
          <p:cNvPr id="22" name="Content Placeholder 8" descr="A close up of a logo&#10;&#10;Description automatically generated">
            <a:extLst>
              <a:ext uri="{FF2B5EF4-FFF2-40B4-BE49-F238E27FC236}">
                <a16:creationId xmlns:a16="http://schemas.microsoft.com/office/drawing/2014/main" id="{CFF1E8D9-DB4A-AF74-075A-761E8AC1B4F0}"/>
              </a:ext>
            </a:extLst>
          </p:cNvPr>
          <p:cNvPicPr>
            <a:picLocks noChangeAspect="1"/>
          </p:cNvPicPr>
          <p:nvPr/>
        </p:nvPicPr>
        <p:blipFill>
          <a:blip r:embed="rId3"/>
          <a:stretch>
            <a:fillRect/>
          </a:stretch>
        </p:blipFill>
        <p:spPr>
          <a:xfrm rot="5400000">
            <a:off x="6029956" y="22115"/>
            <a:ext cx="4537059" cy="7004457"/>
          </a:xfrm>
          <a:prstGeom prst="rect">
            <a:avLst/>
          </a:prstGeom>
        </p:spPr>
      </p:pic>
      <p:sp>
        <p:nvSpPr>
          <p:cNvPr id="23" name="TextBox 22">
            <a:extLst>
              <a:ext uri="{FF2B5EF4-FFF2-40B4-BE49-F238E27FC236}">
                <a16:creationId xmlns:a16="http://schemas.microsoft.com/office/drawing/2014/main" id="{2C6A69F0-D802-4385-09DA-5431024E8CF8}"/>
              </a:ext>
            </a:extLst>
          </p:cNvPr>
          <p:cNvSpPr txBox="1"/>
          <p:nvPr/>
        </p:nvSpPr>
        <p:spPr>
          <a:xfrm>
            <a:off x="4796257" y="5198391"/>
            <a:ext cx="3204376" cy="276999"/>
          </a:xfrm>
          <a:prstGeom prst="rect">
            <a:avLst/>
          </a:prstGeom>
          <a:noFill/>
        </p:spPr>
        <p:txBody>
          <a:bodyPr wrap="square" rtlCol="0">
            <a:spAutoFit/>
          </a:bodyPr>
          <a:lstStyle/>
          <a:p>
            <a:r>
              <a:rPr lang="en-US" sz="1200" dirty="0"/>
              <a:t>Source: EIGE, Women and men in ICT, 2018</a:t>
            </a:r>
          </a:p>
        </p:txBody>
      </p:sp>
      <p:sp>
        <p:nvSpPr>
          <p:cNvPr id="24" name="Text Placeholder 2">
            <a:extLst>
              <a:ext uri="{FF2B5EF4-FFF2-40B4-BE49-F238E27FC236}">
                <a16:creationId xmlns:a16="http://schemas.microsoft.com/office/drawing/2014/main" id="{F6720AC6-6E55-EFCC-D00A-A469BF199D09}"/>
              </a:ext>
            </a:extLst>
          </p:cNvPr>
          <p:cNvSpPr txBox="1">
            <a:spLocks/>
          </p:cNvSpPr>
          <p:nvPr/>
        </p:nvSpPr>
        <p:spPr>
          <a:xfrm>
            <a:off x="1315773" y="1536407"/>
            <a:ext cx="3256059" cy="6307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Share of women </a:t>
            </a:r>
          </a:p>
        </p:txBody>
      </p:sp>
    </p:spTree>
    <p:extLst>
      <p:ext uri="{BB962C8B-B14F-4D97-AF65-F5344CB8AC3E}">
        <p14:creationId xmlns:p14="http://schemas.microsoft.com/office/powerpoint/2010/main" val="5698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3539" y="14172"/>
            <a:ext cx="12192000" cy="6857998"/>
          </a:xfrm>
          <a:prstGeom prst="rect">
            <a:avLst/>
          </a:prstGeom>
          <a:blipFill dpi="0" rotWithShape="1">
            <a:blip r:embed="rId3">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1345" y="1503727"/>
            <a:ext cx="10499293" cy="1325563"/>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3200" b="1" err="1">
                <a:solidFill>
                  <a:srgbClr val="AA45A9"/>
                </a:solidFill>
                <a:latin typeface="DengXian" panose="02010600030101010101" pitchFamily="2" charset="-122"/>
                <a:ea typeface="DengXian" panose="02010600030101010101" pitchFamily="2" charset="-122"/>
              </a:rPr>
              <a:t>Re</a:t>
            </a:r>
            <a:r>
              <a:rPr lang="en-US" sz="3200" err="1">
                <a:solidFill>
                  <a:srgbClr val="AA45A9"/>
                </a:solidFill>
                <a:latin typeface="DengXian" panose="02010600030101010101" pitchFamily="2" charset="-122"/>
                <a:ea typeface="DengXian" panose="02010600030101010101" pitchFamily="2" charset="-122"/>
              </a:rPr>
              <a:t>alising</a:t>
            </a:r>
            <a:r>
              <a:rPr lang="en-US" sz="3200">
                <a:solidFill>
                  <a:srgbClr val="AA45A9"/>
                </a:solidFill>
                <a:latin typeface="DengXian" panose="02010600030101010101" pitchFamily="2" charset="-122"/>
                <a:ea typeface="DengXian" panose="02010600030101010101" pitchFamily="2" charset="-122"/>
              </a:rPr>
              <a:t> Girls' and </a:t>
            </a:r>
            <a:r>
              <a:rPr lang="en-US" sz="3200" b="1">
                <a:solidFill>
                  <a:srgbClr val="AA45A9"/>
                </a:solidFill>
                <a:latin typeface="DengXian" panose="02010600030101010101" pitchFamily="2" charset="-122"/>
                <a:ea typeface="DengXian" panose="02010600030101010101" pitchFamily="2" charset="-122"/>
              </a:rPr>
              <a:t>W</a:t>
            </a:r>
            <a:r>
              <a:rPr lang="en-US" sz="3200">
                <a:solidFill>
                  <a:srgbClr val="AA45A9"/>
                </a:solidFill>
                <a:latin typeface="DengXian" panose="02010600030101010101" pitchFamily="2" charset="-122"/>
                <a:ea typeface="DengXian" panose="02010600030101010101" pitchFamily="2" charset="-122"/>
              </a:rPr>
              <a:t>omen’s </a:t>
            </a:r>
            <a:r>
              <a:rPr lang="en-US" sz="3200" b="1">
                <a:solidFill>
                  <a:srgbClr val="AA45A9"/>
                </a:solidFill>
                <a:latin typeface="DengXian" panose="02010600030101010101" pitchFamily="2" charset="-122"/>
                <a:ea typeface="DengXian" panose="02010600030101010101" pitchFamily="2" charset="-122"/>
              </a:rPr>
              <a:t>I</a:t>
            </a:r>
            <a:r>
              <a:rPr lang="en-US" sz="3200">
                <a:solidFill>
                  <a:srgbClr val="AA45A9"/>
                </a:solidFill>
                <a:latin typeface="DengXian" panose="02010600030101010101" pitchFamily="2" charset="-122"/>
                <a:ea typeface="DengXian" panose="02010600030101010101" pitchFamily="2" charset="-122"/>
              </a:rPr>
              <a:t>nclusion, </a:t>
            </a:r>
            <a:r>
              <a:rPr lang="en-US" sz="3200" b="1">
                <a:solidFill>
                  <a:srgbClr val="AA45A9"/>
                </a:solidFill>
                <a:latin typeface="DengXian" panose="02010600030101010101" pitchFamily="2" charset="-122"/>
                <a:ea typeface="DengXian" panose="02010600030101010101" pitchFamily="2" charset="-122"/>
              </a:rPr>
              <a:t>R</a:t>
            </a:r>
            <a:r>
              <a:rPr lang="en-US" sz="3200">
                <a:solidFill>
                  <a:srgbClr val="AA45A9"/>
                </a:solidFill>
                <a:latin typeface="DengXian" panose="02010600030101010101" pitchFamily="2" charset="-122"/>
                <a:ea typeface="DengXian" panose="02010600030101010101" pitchFamily="2" charset="-122"/>
              </a:rPr>
              <a:t>epresentation and Empowerment, March 2023 – March 2026</a:t>
            </a:r>
            <a:br>
              <a:rPr lang="en-US" sz="3200" b="1">
                <a:solidFill>
                  <a:srgbClr val="AA45A9"/>
                </a:solidFill>
                <a:latin typeface="DengXian" panose="02010600030101010101" pitchFamily="2" charset="-122"/>
                <a:ea typeface="DengXian" panose="02010600030101010101" pitchFamily="2" charset="-122"/>
              </a:rPr>
            </a:br>
            <a:br>
              <a:rPr lang="en-US" sz="3200" b="1">
                <a:solidFill>
                  <a:srgbClr val="AA45A9"/>
                </a:solidFill>
                <a:latin typeface="DengXian" panose="02010600030101010101" pitchFamily="2" charset="-122"/>
                <a:ea typeface="DengXian" panose="02010600030101010101" pitchFamily="2" charset="-122"/>
              </a:rPr>
            </a:br>
            <a:endParaRPr lang="es-ES" sz="3200" b="1">
              <a:solidFill>
                <a:srgbClr val="AA45A9"/>
              </a:solidFill>
              <a:latin typeface="DengXian" panose="02010600030101010101" pitchFamily="2" charset="-122"/>
              <a:ea typeface="DengXian" panose="02010600030101010101" pitchFamily="2" charset="-122"/>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graphicFrame>
        <p:nvGraphicFramePr>
          <p:cNvPr id="18" name="Table 6">
            <a:extLst>
              <a:ext uri="{FF2B5EF4-FFF2-40B4-BE49-F238E27FC236}">
                <a16:creationId xmlns:a16="http://schemas.microsoft.com/office/drawing/2014/main" id="{1AC06D2E-E1E5-57DA-D341-5AE7D910CEBF}"/>
              </a:ext>
            </a:extLst>
          </p:cNvPr>
          <p:cNvGraphicFramePr>
            <a:graphicFrameLocks noGrp="1"/>
          </p:cNvGraphicFramePr>
          <p:nvPr/>
        </p:nvGraphicFramePr>
        <p:xfrm>
          <a:off x="1265327" y="2639991"/>
          <a:ext cx="6097530" cy="3956610"/>
        </p:xfrm>
        <a:graphic>
          <a:graphicData uri="http://schemas.openxmlformats.org/drawingml/2006/table">
            <a:tbl>
              <a:tblPr firstRow="1" bandRow="1">
                <a:tableStyleId>{5C22544A-7EE6-4342-B048-85BDC9FD1C3A}</a:tableStyleId>
              </a:tblPr>
              <a:tblGrid>
                <a:gridCol w="4693666">
                  <a:extLst>
                    <a:ext uri="{9D8B030D-6E8A-4147-A177-3AD203B41FA5}">
                      <a16:colId xmlns:a16="http://schemas.microsoft.com/office/drawing/2014/main" val="1175350678"/>
                    </a:ext>
                  </a:extLst>
                </a:gridCol>
                <a:gridCol w="1403864">
                  <a:extLst>
                    <a:ext uri="{9D8B030D-6E8A-4147-A177-3AD203B41FA5}">
                      <a16:colId xmlns:a16="http://schemas.microsoft.com/office/drawing/2014/main" val="1706933638"/>
                    </a:ext>
                  </a:extLst>
                </a:gridCol>
              </a:tblGrid>
              <a:tr h="446075">
                <a:tc>
                  <a:txBody>
                    <a:bodyPr/>
                    <a:lstStyle/>
                    <a:p>
                      <a:r>
                        <a:rPr lang="en-GB" sz="2000" dirty="0"/>
                        <a:t>C</a:t>
                      </a:r>
                      <a:r>
                        <a:rPr lang="en-NL" sz="2000" dirty="0"/>
                        <a:t>onsortium partners </a:t>
                      </a:r>
                    </a:p>
                  </a:txBody>
                  <a:tcPr/>
                </a:tc>
                <a:tc>
                  <a:txBody>
                    <a:bodyPr/>
                    <a:lstStyle/>
                    <a:p>
                      <a:r>
                        <a:rPr lang="en-GB" sz="2000" dirty="0"/>
                        <a:t>C</a:t>
                      </a:r>
                      <a:r>
                        <a:rPr lang="en-NL" sz="2000" dirty="0"/>
                        <a:t>ountry </a:t>
                      </a:r>
                    </a:p>
                  </a:txBody>
                  <a:tcPr/>
                </a:tc>
                <a:extLst>
                  <a:ext uri="{0D108BD9-81ED-4DB2-BD59-A6C34878D82A}">
                    <a16:rowId xmlns:a16="http://schemas.microsoft.com/office/drawing/2014/main" val="2574708546"/>
                  </a:ext>
                </a:extLst>
              </a:tr>
              <a:tr h="44607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800">
                          <a:effectLst/>
                          <a:latin typeface="+mn-lt"/>
                          <a:ea typeface="Times New Roman" panose="02020603050405020304" pitchFamily="18" charset="0"/>
                          <a:cs typeface="Calibri" panose="020F0502020204030204" pitchFamily="34" charset="0"/>
                        </a:rPr>
                        <a:t>Utrecht University (UU)  - </a:t>
                      </a:r>
                      <a:r>
                        <a:rPr lang="nl-NL" sz="1800" err="1">
                          <a:effectLst/>
                          <a:latin typeface="+mn-lt"/>
                          <a:ea typeface="Times New Roman" panose="02020603050405020304" pitchFamily="18" charset="0"/>
                          <a:cs typeface="Calibri" panose="020F0502020204030204" pitchFamily="34" charset="0"/>
                        </a:rPr>
                        <a:t>Principal</a:t>
                      </a:r>
                      <a:r>
                        <a:rPr lang="nl-NL" sz="1800">
                          <a:effectLst/>
                          <a:latin typeface="+mn-lt"/>
                          <a:ea typeface="Times New Roman" panose="02020603050405020304" pitchFamily="18" charset="0"/>
                          <a:cs typeface="Calibri" panose="020F0502020204030204" pitchFamily="34" charset="0"/>
                        </a:rPr>
                        <a:t> Investigator</a:t>
                      </a:r>
                      <a:endParaRPr lang="nl-NL" sz="1800">
                        <a:effectLst/>
                        <a:latin typeface="+mn-lt"/>
                        <a:ea typeface="Calibri" panose="020F0502020204030204" pitchFamily="34" charset="0"/>
                        <a:cs typeface="Times New Roman" panose="02020603050405020304" pitchFamily="18" charset="0"/>
                      </a:endParaRPr>
                    </a:p>
                  </a:txBody>
                  <a:tcPr/>
                </a:tc>
                <a:tc>
                  <a:txBody>
                    <a:bodyPr/>
                    <a:lstStyle/>
                    <a:p>
                      <a:r>
                        <a:rPr lang="en-NL"/>
                        <a:t>NL</a:t>
                      </a:r>
                    </a:p>
                  </a:txBody>
                  <a:tcPr/>
                </a:tc>
                <a:extLst>
                  <a:ext uri="{0D108BD9-81ED-4DB2-BD59-A6C34878D82A}">
                    <a16:rowId xmlns:a16="http://schemas.microsoft.com/office/drawing/2014/main" val="2865711748"/>
                  </a:ext>
                </a:extLst>
              </a:tr>
              <a:tr h="44607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800">
                          <a:effectLst/>
                          <a:latin typeface="+mn-lt"/>
                          <a:ea typeface="Times New Roman" panose="02020603050405020304" pitchFamily="18" charset="0"/>
                          <a:cs typeface="Calibri" panose="020F0502020204030204" pitchFamily="34" charset="0"/>
                        </a:rPr>
                        <a:t>Katholieke Universiteit Leuven (KUL) </a:t>
                      </a:r>
                      <a:endParaRPr lang="nl-NL" sz="1800">
                        <a:effectLst/>
                        <a:latin typeface="+mn-lt"/>
                        <a:ea typeface="Calibri" panose="020F0502020204030204" pitchFamily="34" charset="0"/>
                        <a:cs typeface="Times New Roman" panose="02020603050405020304" pitchFamily="18" charset="0"/>
                      </a:endParaRPr>
                    </a:p>
                  </a:txBody>
                  <a:tcPr/>
                </a:tc>
                <a:tc>
                  <a:txBody>
                    <a:bodyPr/>
                    <a:lstStyle/>
                    <a:p>
                      <a:r>
                        <a:rPr lang="en-NL"/>
                        <a:t>Belgium</a:t>
                      </a:r>
                    </a:p>
                  </a:txBody>
                  <a:tcPr/>
                </a:tc>
                <a:extLst>
                  <a:ext uri="{0D108BD9-81ED-4DB2-BD59-A6C34878D82A}">
                    <a16:rowId xmlns:a16="http://schemas.microsoft.com/office/drawing/2014/main" val="2129957834"/>
                  </a:ext>
                </a:extLst>
              </a:tr>
              <a:tr h="44607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800">
                          <a:effectLst/>
                          <a:latin typeface="+mn-lt"/>
                          <a:ea typeface="Calibri" panose="020F0502020204030204" pitchFamily="34" charset="0"/>
                          <a:cs typeface="Times New Roman" panose="02020603050405020304" pitchFamily="18" charset="0"/>
                        </a:rPr>
                        <a:t>Centre </a:t>
                      </a:r>
                      <a:r>
                        <a:rPr lang="nl-NL" sz="1800" err="1">
                          <a:effectLst/>
                          <a:latin typeface="+mn-lt"/>
                          <a:ea typeface="Calibri" panose="020F0502020204030204" pitchFamily="34" charset="0"/>
                          <a:cs typeface="Times New Roman" panose="02020603050405020304" pitchFamily="18" charset="0"/>
                        </a:rPr>
                        <a:t>for</a:t>
                      </a:r>
                      <a:r>
                        <a:rPr lang="nl-NL" sz="1800">
                          <a:effectLst/>
                          <a:latin typeface="+mn-lt"/>
                          <a:ea typeface="Calibri" panose="020F0502020204030204" pitchFamily="34" charset="0"/>
                          <a:cs typeface="Times New Roman" panose="02020603050405020304" pitchFamily="18" charset="0"/>
                        </a:rPr>
                        <a:t> </a:t>
                      </a:r>
                      <a:r>
                        <a:rPr lang="nl-NL" sz="1800" err="1">
                          <a:effectLst/>
                          <a:latin typeface="+mn-lt"/>
                          <a:ea typeface="Calibri" panose="020F0502020204030204" pitchFamily="34" charset="0"/>
                          <a:cs typeface="Times New Roman" panose="02020603050405020304" pitchFamily="18" charset="0"/>
                        </a:rPr>
                        <a:t>Inclusive</a:t>
                      </a:r>
                      <a:r>
                        <a:rPr lang="nl-NL" sz="1800">
                          <a:effectLst/>
                          <a:latin typeface="+mn-lt"/>
                          <a:ea typeface="Calibri" panose="020F0502020204030204" pitchFamily="34" charset="0"/>
                          <a:cs typeface="Times New Roman" panose="02020603050405020304" pitchFamily="18" charset="0"/>
                        </a:rPr>
                        <a:t> </a:t>
                      </a:r>
                      <a:r>
                        <a:rPr lang="nl-NL" sz="1800" err="1">
                          <a:effectLst/>
                          <a:latin typeface="+mn-lt"/>
                          <a:ea typeface="Calibri" panose="020F0502020204030204" pitchFamily="34" charset="0"/>
                          <a:cs typeface="Times New Roman" panose="02020603050405020304" pitchFamily="18" charset="0"/>
                        </a:rPr>
                        <a:t>Leadership</a:t>
                      </a:r>
                      <a:r>
                        <a:rPr lang="nl-NL" sz="1800">
                          <a:effectLst/>
                          <a:latin typeface="+mn-lt"/>
                          <a:ea typeface="Calibri" panose="020F0502020204030204" pitchFamily="34" charset="0"/>
                          <a:cs typeface="Times New Roman" panose="02020603050405020304" pitchFamily="18" charset="0"/>
                        </a:rPr>
                        <a:t> (CFIL)</a:t>
                      </a:r>
                    </a:p>
                  </a:txBody>
                  <a:tcPr/>
                </a:tc>
                <a:tc>
                  <a:txBody>
                    <a:bodyPr/>
                    <a:lstStyle/>
                    <a:p>
                      <a:r>
                        <a:rPr lang="en-NL"/>
                        <a:t>NL</a:t>
                      </a:r>
                    </a:p>
                  </a:txBody>
                  <a:tcPr/>
                </a:tc>
                <a:extLst>
                  <a:ext uri="{0D108BD9-81ED-4DB2-BD59-A6C34878D82A}">
                    <a16:rowId xmlns:a16="http://schemas.microsoft.com/office/drawing/2014/main" val="864900728"/>
                  </a:ext>
                </a:extLst>
              </a:tr>
              <a:tr h="44607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a:effectLst/>
                          <a:latin typeface="+mn-lt"/>
                          <a:ea typeface="Times New Roman" panose="02020603050405020304" pitchFamily="18" charset="0"/>
                          <a:cs typeface="Calibri" panose="020F0502020204030204" pitchFamily="34" charset="0"/>
                        </a:rPr>
                        <a:t>University of Portsmouth Higher Education Corporation (</a:t>
                      </a:r>
                      <a:r>
                        <a:rPr lang="en-GB" sz="1800" err="1">
                          <a:effectLst/>
                          <a:latin typeface="+mn-lt"/>
                          <a:ea typeface="Times New Roman" panose="02020603050405020304" pitchFamily="18" charset="0"/>
                          <a:cs typeface="Calibri" panose="020F0502020204030204" pitchFamily="34" charset="0"/>
                        </a:rPr>
                        <a:t>UoP</a:t>
                      </a:r>
                      <a:r>
                        <a:rPr lang="en-GB" sz="1800">
                          <a:effectLst/>
                          <a:latin typeface="+mn-lt"/>
                          <a:ea typeface="Times New Roman" panose="02020603050405020304" pitchFamily="18" charset="0"/>
                          <a:cs typeface="Calibri" panose="020F0502020204030204" pitchFamily="34" charset="0"/>
                        </a:rPr>
                        <a:t>) </a:t>
                      </a:r>
                      <a:endParaRPr lang="nl-NL" sz="1800">
                        <a:effectLst/>
                        <a:latin typeface="+mn-lt"/>
                        <a:ea typeface="Calibri" panose="020F0502020204030204" pitchFamily="34" charset="0"/>
                        <a:cs typeface="Times New Roman" panose="02020603050405020304" pitchFamily="18" charset="0"/>
                      </a:endParaRPr>
                    </a:p>
                  </a:txBody>
                  <a:tcPr/>
                </a:tc>
                <a:tc>
                  <a:txBody>
                    <a:bodyPr/>
                    <a:lstStyle/>
                    <a:p>
                      <a:r>
                        <a:rPr lang="en-NL"/>
                        <a:t>UK</a:t>
                      </a:r>
                    </a:p>
                  </a:txBody>
                  <a:tcPr/>
                </a:tc>
                <a:extLst>
                  <a:ext uri="{0D108BD9-81ED-4DB2-BD59-A6C34878D82A}">
                    <a16:rowId xmlns:a16="http://schemas.microsoft.com/office/drawing/2014/main" val="4220695136"/>
                  </a:ext>
                </a:extLst>
              </a:tr>
              <a:tr h="44607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a:effectLst/>
                          <a:latin typeface="+mn-lt"/>
                          <a:ea typeface="Times New Roman" panose="02020603050405020304" pitchFamily="18" charset="0"/>
                          <a:cs typeface="Calibri" panose="020F0502020204030204" pitchFamily="34" charset="0"/>
                        </a:rPr>
                        <a:t>Universidad de la </a:t>
                      </a:r>
                      <a:r>
                        <a:rPr lang="en-GB" sz="1800" err="1">
                          <a:effectLst/>
                          <a:latin typeface="+mn-lt"/>
                          <a:ea typeface="Times New Roman" panose="02020603050405020304" pitchFamily="18" charset="0"/>
                          <a:cs typeface="Calibri" panose="020F0502020204030204" pitchFamily="34" charset="0"/>
                        </a:rPr>
                        <a:t>Iglesia</a:t>
                      </a:r>
                      <a:r>
                        <a:rPr lang="en-GB" sz="1800">
                          <a:effectLst/>
                          <a:latin typeface="+mn-lt"/>
                          <a:ea typeface="Times New Roman" panose="02020603050405020304" pitchFamily="18" charset="0"/>
                          <a:cs typeface="Calibri" panose="020F0502020204030204" pitchFamily="34" charset="0"/>
                        </a:rPr>
                        <a:t> de </a:t>
                      </a:r>
                      <a:r>
                        <a:rPr lang="en-GB" sz="1800" err="1">
                          <a:effectLst/>
                          <a:latin typeface="+mn-lt"/>
                          <a:ea typeface="Times New Roman" panose="02020603050405020304" pitchFamily="18" charset="0"/>
                          <a:cs typeface="Calibri" panose="020F0502020204030204" pitchFamily="34" charset="0"/>
                        </a:rPr>
                        <a:t>Deusto</a:t>
                      </a:r>
                      <a:r>
                        <a:rPr lang="en-GB" sz="1800">
                          <a:effectLst/>
                          <a:latin typeface="+mn-lt"/>
                          <a:ea typeface="Times New Roman" panose="02020603050405020304" pitchFamily="18" charset="0"/>
                          <a:cs typeface="Calibri" panose="020F0502020204030204" pitchFamily="34" charset="0"/>
                        </a:rPr>
                        <a:t> </a:t>
                      </a:r>
                      <a:r>
                        <a:rPr lang="en-GB" sz="1800" err="1">
                          <a:effectLst/>
                          <a:latin typeface="+mn-lt"/>
                          <a:ea typeface="Times New Roman" panose="02020603050405020304" pitchFamily="18" charset="0"/>
                          <a:cs typeface="Calibri" panose="020F0502020204030204" pitchFamily="34" charset="0"/>
                        </a:rPr>
                        <a:t>Entidad</a:t>
                      </a:r>
                      <a:r>
                        <a:rPr lang="en-GB" sz="1800">
                          <a:effectLst/>
                          <a:latin typeface="+mn-lt"/>
                          <a:ea typeface="Times New Roman" panose="02020603050405020304" pitchFamily="18" charset="0"/>
                          <a:cs typeface="Calibri" panose="020F0502020204030204" pitchFamily="34" charset="0"/>
                        </a:rPr>
                        <a:t> Religiosa (UDEUSTO)</a:t>
                      </a:r>
                      <a:r>
                        <a:rPr lang="nl-NL" sz="1800">
                          <a:effectLst/>
                          <a:latin typeface="+mn-lt"/>
                          <a:ea typeface="Times New Roman" panose="02020603050405020304" pitchFamily="18" charset="0"/>
                          <a:cs typeface="Calibri" panose="020F0502020204030204" pitchFamily="34" charset="0"/>
                        </a:rPr>
                        <a:t> </a:t>
                      </a:r>
                      <a:endParaRPr lang="nl-NL" sz="1800">
                        <a:effectLst/>
                        <a:latin typeface="+mn-lt"/>
                        <a:ea typeface="Calibri" panose="020F0502020204030204" pitchFamily="34" charset="0"/>
                        <a:cs typeface="Times New Roman" panose="02020603050405020304" pitchFamily="18" charset="0"/>
                      </a:endParaRPr>
                    </a:p>
                  </a:txBody>
                  <a:tcPr/>
                </a:tc>
                <a:tc>
                  <a:txBody>
                    <a:bodyPr/>
                    <a:lstStyle/>
                    <a:p>
                      <a:r>
                        <a:rPr lang="en-NL"/>
                        <a:t>Spain</a:t>
                      </a:r>
                    </a:p>
                  </a:txBody>
                  <a:tcPr/>
                </a:tc>
                <a:extLst>
                  <a:ext uri="{0D108BD9-81ED-4DB2-BD59-A6C34878D82A}">
                    <a16:rowId xmlns:a16="http://schemas.microsoft.com/office/drawing/2014/main" val="2970875289"/>
                  </a:ext>
                </a:extLst>
              </a:tr>
              <a:tr h="44607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a:effectLst/>
                          <a:latin typeface="+mn-lt"/>
                          <a:ea typeface="Times New Roman" panose="02020603050405020304" pitchFamily="18" charset="0"/>
                          <a:cs typeface="Calibri" panose="020F0502020204030204" pitchFamily="34" charset="0"/>
                        </a:rPr>
                        <a:t>University of the Western Cape (UWC) </a:t>
                      </a:r>
                      <a:endParaRPr lang="nl-NL" sz="1800">
                        <a:effectLst/>
                        <a:latin typeface="+mn-lt"/>
                        <a:ea typeface="Calibri" panose="020F0502020204030204" pitchFamily="34" charset="0"/>
                        <a:cs typeface="Times New Roman" panose="02020603050405020304" pitchFamily="18" charset="0"/>
                      </a:endParaRPr>
                    </a:p>
                  </a:txBody>
                  <a:tcPr/>
                </a:tc>
                <a:tc>
                  <a:txBody>
                    <a:bodyPr/>
                    <a:lstStyle/>
                    <a:p>
                      <a:r>
                        <a:rPr lang="en-NL"/>
                        <a:t>South-Africa</a:t>
                      </a:r>
                    </a:p>
                  </a:txBody>
                  <a:tcPr/>
                </a:tc>
                <a:extLst>
                  <a:ext uri="{0D108BD9-81ED-4DB2-BD59-A6C34878D82A}">
                    <a16:rowId xmlns:a16="http://schemas.microsoft.com/office/drawing/2014/main" val="884444552"/>
                  </a:ext>
                </a:extLst>
              </a:tr>
              <a:tr h="44607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a:effectLst/>
                          <a:latin typeface="+mn-lt"/>
                          <a:ea typeface="Times New Roman" panose="02020603050405020304" pitchFamily="18" charset="0"/>
                          <a:cs typeface="Calibri" panose="020F0502020204030204" pitchFamily="34" charset="0"/>
                        </a:rPr>
                        <a:t>Uniwersytet </a:t>
                      </a:r>
                      <a:r>
                        <a:rPr lang="en-GB" sz="1800" err="1">
                          <a:effectLst/>
                          <a:latin typeface="+mn-lt"/>
                          <a:ea typeface="Times New Roman" panose="02020603050405020304" pitchFamily="18" charset="0"/>
                          <a:cs typeface="Calibri" panose="020F0502020204030204" pitchFamily="34" charset="0"/>
                        </a:rPr>
                        <a:t>Gdański</a:t>
                      </a:r>
                      <a:r>
                        <a:rPr lang="en-GB" sz="1800">
                          <a:effectLst/>
                          <a:latin typeface="+mn-lt"/>
                          <a:ea typeface="Times New Roman" panose="02020603050405020304" pitchFamily="18" charset="0"/>
                          <a:cs typeface="Calibri" panose="020F0502020204030204" pitchFamily="34" charset="0"/>
                        </a:rPr>
                        <a:t> (UG)</a:t>
                      </a:r>
                      <a:r>
                        <a:rPr lang="nl-NL" sz="1800">
                          <a:effectLst/>
                          <a:latin typeface="+mn-lt"/>
                          <a:ea typeface="Times New Roman" panose="02020603050405020304" pitchFamily="18" charset="0"/>
                          <a:cs typeface="Calibri" panose="020F0502020204030204" pitchFamily="34" charset="0"/>
                        </a:rPr>
                        <a:t> </a:t>
                      </a:r>
                      <a:endParaRPr lang="nl-NL" sz="1800">
                        <a:effectLst/>
                        <a:latin typeface="+mn-lt"/>
                        <a:ea typeface="Calibri" panose="020F0502020204030204" pitchFamily="34" charset="0"/>
                        <a:cs typeface="Times New Roman" panose="02020603050405020304" pitchFamily="18" charset="0"/>
                      </a:endParaRPr>
                    </a:p>
                  </a:txBody>
                  <a:tcPr/>
                </a:tc>
                <a:tc>
                  <a:txBody>
                    <a:bodyPr/>
                    <a:lstStyle/>
                    <a:p>
                      <a:r>
                        <a:rPr lang="en-NL" dirty="0"/>
                        <a:t>Poland</a:t>
                      </a:r>
                    </a:p>
                  </a:txBody>
                  <a:tcPr/>
                </a:tc>
                <a:extLst>
                  <a:ext uri="{0D108BD9-81ED-4DB2-BD59-A6C34878D82A}">
                    <a16:rowId xmlns:a16="http://schemas.microsoft.com/office/drawing/2014/main" val="2003399601"/>
                  </a:ext>
                </a:extLst>
              </a:tr>
            </a:tbl>
          </a:graphicData>
        </a:graphic>
      </p:graphicFrame>
      <p:pic>
        <p:nvPicPr>
          <p:cNvPr id="19" name="Content Placeholder 5" descr="A screenshot of a video conference&#10;&#10;Description automatically generated with low confidence">
            <a:extLst>
              <a:ext uri="{FF2B5EF4-FFF2-40B4-BE49-F238E27FC236}">
                <a16:creationId xmlns:a16="http://schemas.microsoft.com/office/drawing/2014/main" id="{674C01D8-279B-1324-3A4F-D6BA259A8863}"/>
              </a:ext>
            </a:extLst>
          </p:cNvPr>
          <p:cNvPicPr>
            <a:picLocks noGrp="1" noChangeAspect="1"/>
          </p:cNvPicPr>
          <p:nvPr>
            <p:ph sz="half" idx="2"/>
          </p:nvPr>
        </p:nvPicPr>
        <p:blipFill rotWithShape="1">
          <a:blip r:embed="rId6">
            <a:extLst>
              <a:ext uri="{28A0092B-C50C-407E-A947-70E740481C1C}">
                <a14:useLocalDpi xmlns:a14="http://schemas.microsoft.com/office/drawing/2010/main" val="0"/>
              </a:ext>
            </a:extLst>
          </a:blip>
          <a:srcRect l="29612" t="12632" r="5523" b="7382"/>
          <a:stretch/>
        </p:blipFill>
        <p:spPr>
          <a:xfrm>
            <a:off x="7536087" y="2639991"/>
            <a:ext cx="4499393" cy="3438122"/>
          </a:xfrm>
          <a:prstGeom prst="rect">
            <a:avLst/>
          </a:prstGeom>
        </p:spPr>
      </p:pic>
    </p:spTree>
    <p:extLst>
      <p:ext uri="{BB962C8B-B14F-4D97-AF65-F5344CB8AC3E}">
        <p14:creationId xmlns:p14="http://schemas.microsoft.com/office/powerpoint/2010/main" val="1526370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3539" y="14172"/>
            <a:ext cx="12192000" cy="6857998"/>
          </a:xfrm>
          <a:prstGeom prst="rect">
            <a:avLst/>
          </a:prstGeom>
          <a:blipFill dpi="0" rotWithShape="1">
            <a:blip r:embed="rId3">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1345" y="1503727"/>
            <a:ext cx="10262455" cy="1325563"/>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3200" b="1" dirty="0">
                <a:solidFill>
                  <a:srgbClr val="AA45A9"/>
                </a:solidFill>
                <a:latin typeface="DengXian" panose="02010600030101010101" pitchFamily="2" charset="-122"/>
                <a:ea typeface="DengXian" panose="02010600030101010101" pitchFamily="2" charset="-122"/>
              </a:rPr>
              <a:t>Re</a:t>
            </a:r>
            <a:r>
              <a:rPr lang="en-US" sz="3200" dirty="0">
                <a:solidFill>
                  <a:srgbClr val="AA45A9"/>
                </a:solidFill>
                <a:latin typeface="DengXian" panose="02010600030101010101" pitchFamily="2" charset="-122"/>
                <a:ea typeface="DengXian" panose="02010600030101010101" pitchFamily="2" charset="-122"/>
              </a:rPr>
              <a:t>alising Girls' and </a:t>
            </a:r>
            <a:r>
              <a:rPr lang="en-US" sz="3200" b="1" dirty="0">
                <a:solidFill>
                  <a:srgbClr val="AA45A9"/>
                </a:solidFill>
                <a:latin typeface="DengXian" panose="02010600030101010101" pitchFamily="2" charset="-122"/>
                <a:ea typeface="DengXian" panose="02010600030101010101" pitchFamily="2" charset="-122"/>
              </a:rPr>
              <a:t>W</a:t>
            </a:r>
            <a:r>
              <a:rPr lang="en-US" sz="3200" dirty="0">
                <a:solidFill>
                  <a:srgbClr val="AA45A9"/>
                </a:solidFill>
                <a:latin typeface="DengXian" panose="02010600030101010101" pitchFamily="2" charset="-122"/>
                <a:ea typeface="DengXian" panose="02010600030101010101" pitchFamily="2" charset="-122"/>
              </a:rPr>
              <a:t>omen’s </a:t>
            </a:r>
            <a:r>
              <a:rPr lang="en-US" sz="3200" b="1" dirty="0">
                <a:solidFill>
                  <a:srgbClr val="AA45A9"/>
                </a:solidFill>
                <a:latin typeface="DengXian" panose="02010600030101010101" pitchFamily="2" charset="-122"/>
                <a:ea typeface="DengXian" panose="02010600030101010101" pitchFamily="2" charset="-122"/>
              </a:rPr>
              <a:t>I</a:t>
            </a:r>
            <a:r>
              <a:rPr lang="en-US" sz="3200" dirty="0">
                <a:solidFill>
                  <a:srgbClr val="AA45A9"/>
                </a:solidFill>
                <a:latin typeface="DengXian" panose="02010600030101010101" pitchFamily="2" charset="-122"/>
                <a:ea typeface="DengXian" panose="02010600030101010101" pitchFamily="2" charset="-122"/>
              </a:rPr>
              <a:t>nclusion, </a:t>
            </a:r>
            <a:r>
              <a:rPr lang="en-US" sz="3200" b="1" dirty="0">
                <a:solidFill>
                  <a:srgbClr val="AA45A9"/>
                </a:solidFill>
                <a:latin typeface="DengXian" panose="02010600030101010101" pitchFamily="2" charset="-122"/>
                <a:ea typeface="DengXian" panose="02010600030101010101" pitchFamily="2" charset="-122"/>
              </a:rPr>
              <a:t>R</a:t>
            </a:r>
            <a:r>
              <a:rPr lang="en-US" sz="3200" dirty="0">
                <a:solidFill>
                  <a:srgbClr val="AA45A9"/>
                </a:solidFill>
                <a:latin typeface="DengXian" panose="02010600030101010101" pitchFamily="2" charset="-122"/>
                <a:ea typeface="DengXian" panose="02010600030101010101" pitchFamily="2" charset="-122"/>
              </a:rPr>
              <a:t>epresentation and Empowerment, March 2023 – March 2026</a:t>
            </a:r>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D79596F-6F13-0DE7-5B7B-3E86F63D7674}"/>
              </a:ext>
            </a:extLst>
          </p:cNvPr>
          <p:cNvPicPr>
            <a:picLocks noChangeAspect="1"/>
          </p:cNvPicPr>
          <p:nvPr/>
        </p:nvPicPr>
        <p:blipFill rotWithShape="1">
          <a:blip r:embed="rId6"/>
          <a:srcRect l="3282" t="2842" r="13299" b="77068"/>
          <a:stretch/>
        </p:blipFill>
        <p:spPr>
          <a:xfrm>
            <a:off x="1198669" y="2662459"/>
            <a:ext cx="10047805" cy="3415653"/>
          </a:xfrm>
          <a:prstGeom prst="rect">
            <a:avLst/>
          </a:prstGeom>
          <a:solidFill>
            <a:schemeClr val="bg1"/>
          </a:solidFill>
          <a:ln>
            <a:solidFill>
              <a:schemeClr val="tx1"/>
            </a:solidFill>
          </a:ln>
        </p:spPr>
      </p:pic>
    </p:spTree>
    <p:extLst>
      <p:ext uri="{BB962C8B-B14F-4D97-AF65-F5344CB8AC3E}">
        <p14:creationId xmlns:p14="http://schemas.microsoft.com/office/powerpoint/2010/main" val="3082863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3539" y="14172"/>
            <a:ext cx="12192000" cy="6857998"/>
          </a:xfrm>
          <a:prstGeom prst="rect">
            <a:avLst/>
          </a:prstGeom>
          <a:blipFill dpi="0" rotWithShape="1">
            <a:blip r:embed="rId3">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r>
              <a:rPr lang="pl-PL" sz="1800" b="0" i="0" u="none" strike="noStrike" baseline="0" dirty="0">
                <a:solidFill>
                  <a:srgbClr val="000000"/>
                </a:solidFill>
                <a:latin typeface="Calibri" panose="020F0502020204030204" pitchFamily="34" charset="0"/>
              </a:rPr>
              <a:t>		</a:t>
            </a:r>
            <a:endParaRPr lang="en-US" sz="1800" b="0" i="0" u="none" strike="noStrike" baseline="0" dirty="0">
              <a:solidFill>
                <a:srgbClr val="000000"/>
              </a:solidFill>
              <a:latin typeface="Calibri" panose="020F0502020204030204" pitchFamily="34" charset="0"/>
            </a:endParaRPr>
          </a:p>
        </p:txBody>
      </p:sp>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1346" y="1598440"/>
            <a:ext cx="10515600" cy="1325563"/>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4400" b="1" dirty="0">
                <a:solidFill>
                  <a:srgbClr val="AA45A9"/>
                </a:solidFill>
                <a:latin typeface="DengXian" panose="02010600030101010101" pitchFamily="2" charset="-122"/>
                <a:ea typeface="DengXian" panose="02010600030101010101" pitchFamily="2" charset="-122"/>
              </a:rPr>
              <a:t>Our aim is to “re-wire” institutions </a:t>
            </a:r>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
        <p:nvSpPr>
          <p:cNvPr id="2" name="Content Placeholder 1">
            <a:extLst>
              <a:ext uri="{FF2B5EF4-FFF2-40B4-BE49-F238E27FC236}">
                <a16:creationId xmlns:a16="http://schemas.microsoft.com/office/drawing/2014/main" id="{160E506C-4AA7-1C34-B074-6DBA6289BE34}"/>
              </a:ext>
            </a:extLst>
          </p:cNvPr>
          <p:cNvSpPr>
            <a:spLocks noGrp="1"/>
          </p:cNvSpPr>
          <p:nvPr>
            <p:ph idx="1"/>
          </p:nvPr>
        </p:nvSpPr>
        <p:spPr>
          <a:xfrm>
            <a:off x="1165474" y="2406526"/>
            <a:ext cx="10587503" cy="3828235"/>
          </a:xfrm>
        </p:spPr>
        <p:txBody>
          <a:bodyPr>
            <a:normAutofit/>
          </a:bodyPr>
          <a:lstStyle/>
          <a:p>
            <a:r>
              <a:rPr lang="pl-PL" sz="2400" b="0" i="0" u="none" strike="noStrike" baseline="0" dirty="0">
                <a:solidFill>
                  <a:srgbClr val="000000"/>
                </a:solidFill>
                <a:latin typeface="Calibri" panose="020F0502020204030204" pitchFamily="34" charset="0"/>
              </a:rPr>
              <a:t>We </a:t>
            </a:r>
            <a:r>
              <a:rPr lang="pl-PL" sz="2400" b="0" i="0" u="none" strike="noStrike" baseline="0" dirty="0" err="1">
                <a:solidFill>
                  <a:srgbClr val="000000"/>
                </a:solidFill>
                <a:latin typeface="Calibri" panose="020F0502020204030204" pitchFamily="34" charset="0"/>
              </a:rPr>
              <a:t>aim</a:t>
            </a:r>
            <a:r>
              <a:rPr lang="pl-PL" sz="2400" b="0" i="0" u="none" strike="noStrike" baseline="0" dirty="0">
                <a:solidFill>
                  <a:srgbClr val="000000"/>
                </a:solidFill>
                <a:latin typeface="Calibri" panose="020F0502020204030204" pitchFamily="34" charset="0"/>
              </a:rPr>
              <a:t> </a:t>
            </a:r>
            <a:r>
              <a:rPr lang="en-US" sz="2400" b="0" i="0" u="none" strike="noStrike" baseline="0" dirty="0">
                <a:solidFill>
                  <a:srgbClr val="000000"/>
                </a:solidFill>
                <a:latin typeface="Calibri" panose="020F0502020204030204" pitchFamily="34" charset="0"/>
              </a:rPr>
              <a:t>at contributing to </a:t>
            </a:r>
            <a:r>
              <a:rPr lang="en-US" sz="2400" b="1" i="0" u="none" strike="noStrike" baseline="0" dirty="0">
                <a:solidFill>
                  <a:srgbClr val="000000"/>
                </a:solidFill>
                <a:latin typeface="Calibri" panose="020F0502020204030204" pitchFamily="34" charset="0"/>
              </a:rPr>
              <a:t>effective change</a:t>
            </a:r>
            <a:r>
              <a:rPr lang="en-US" sz="2400" b="0" i="0" u="none" strike="noStrike" baseline="0" dirty="0">
                <a:solidFill>
                  <a:srgbClr val="000000"/>
                </a:solidFill>
                <a:latin typeface="Calibri" panose="020F0502020204030204" pitchFamily="34" charset="0"/>
              </a:rPr>
              <a:t>, by a re-design of existing legal, policy and institutional approaches more widely, to secure intrinsic change and </a:t>
            </a:r>
            <a:r>
              <a:rPr lang="en-US" sz="2400" b="0" i="0" u="none" strike="noStrike" baseline="0" dirty="0" err="1">
                <a:solidFill>
                  <a:srgbClr val="000000"/>
                </a:solidFill>
                <a:latin typeface="Calibri" panose="020F0502020204030204" pitchFamily="34" charset="0"/>
              </a:rPr>
              <a:t>behaviour</a:t>
            </a:r>
            <a:r>
              <a:rPr lang="en-US" sz="2400" b="0" i="0" u="none" strike="noStrike" baseline="0" dirty="0">
                <a:solidFill>
                  <a:srgbClr val="000000"/>
                </a:solidFill>
                <a:latin typeface="Calibri" panose="020F0502020204030204" pitchFamily="34" charset="0"/>
              </a:rPr>
              <a:t> towards </a:t>
            </a:r>
            <a:r>
              <a:rPr lang="en-US" sz="2400" b="1" i="0" u="none" strike="noStrike" baseline="0" dirty="0">
                <a:solidFill>
                  <a:srgbClr val="000000"/>
                </a:solidFill>
                <a:latin typeface="Calibri" panose="020F0502020204030204" pitchFamily="34" charset="0"/>
              </a:rPr>
              <a:t>transformative equality </a:t>
            </a:r>
            <a:r>
              <a:rPr lang="en-US" sz="2400" b="0" i="0" u="none" strike="noStrike" baseline="0" dirty="0">
                <a:solidFill>
                  <a:srgbClr val="000000"/>
                </a:solidFill>
                <a:latin typeface="Calibri" panose="020F0502020204030204" pitchFamily="34" charset="0"/>
              </a:rPr>
              <a:t>in all domains of society. </a:t>
            </a:r>
          </a:p>
          <a:p>
            <a:r>
              <a:rPr lang="en-US" sz="2400" b="0" i="0" u="none" strike="noStrike" baseline="0" dirty="0">
                <a:solidFill>
                  <a:srgbClr val="000000"/>
                </a:solidFill>
                <a:latin typeface="Calibri" panose="020F0502020204030204" pitchFamily="34" charset="0"/>
              </a:rPr>
              <a:t>Not only rulemaking, implementation, monitoring and enforcement systems of equality laws and policies as such, but also the policies and actions of all societal stakeholders involved. </a:t>
            </a:r>
          </a:p>
          <a:p>
            <a:r>
              <a:rPr lang="en-US" sz="2400" b="0" i="0" u="none" strike="noStrike" baseline="0" dirty="0">
                <a:solidFill>
                  <a:srgbClr val="000000"/>
                </a:solidFill>
                <a:latin typeface="Calibri" panose="020F0502020204030204" pitchFamily="34" charset="0"/>
              </a:rPr>
              <a:t>‘Institutions’ include not only governments and other public bodies, but also in the private sphere, companies, banks, social partners, health institutions, schools and academia, media and, closer to home, families and other private social constellations, including for instance women’s organizations and religious groups.</a:t>
            </a: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7492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3539" y="14172"/>
            <a:ext cx="12192000" cy="6857998"/>
          </a:xfrm>
          <a:prstGeom prst="rect">
            <a:avLst/>
          </a:prstGeom>
          <a:blipFill dpi="0" rotWithShape="1">
            <a:blip r:embed="rId3">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dirty="0"/>
          </a:p>
        </p:txBody>
      </p:sp>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ctrTitle"/>
          </p:nvPr>
        </p:nvSpPr>
        <p:spPr>
          <a:xfrm>
            <a:off x="5500739" y="1782697"/>
            <a:ext cx="6252237" cy="1646303"/>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3600" b="1" dirty="0">
                <a:solidFill>
                  <a:srgbClr val="AA45A9"/>
                </a:solidFill>
                <a:latin typeface="DengXian" panose="02010600030101010101" pitchFamily="2" charset="-122"/>
                <a:ea typeface="DengXian" panose="02010600030101010101" pitchFamily="2" charset="-122"/>
              </a:rPr>
              <a:t>Development of Transformative Equality Approach (TEA)</a:t>
            </a:r>
            <a:endParaRPr lang="es-ES" sz="3600" b="1" dirty="0">
              <a:solidFill>
                <a:srgbClr val="AA45A9"/>
              </a:solidFill>
              <a:latin typeface="DengXian" panose="02010600030101010101" pitchFamily="2" charset="-122"/>
              <a:ea typeface="DengXian" panose="02010600030101010101" pitchFamily="2" charset="-122"/>
            </a:endParaRPr>
          </a:p>
        </p:txBody>
      </p:sp>
      <p:grpSp>
        <p:nvGrpSpPr>
          <p:cNvPr id="25" name="Group 24"/>
          <p:cNvGrpSpPr/>
          <p:nvPr/>
        </p:nvGrpSpPr>
        <p:grpSpPr>
          <a:xfrm>
            <a:off x="5178690" y="3048552"/>
            <a:ext cx="74131" cy="3828235"/>
            <a:chOff x="830413" y="1258517"/>
            <a:chExt cx="89699" cy="3828235"/>
          </a:xfrm>
        </p:grpSpPr>
        <p:sp>
          <p:nvSpPr>
            <p:cNvPr id="26" name="Rectangle 25"/>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30" name="Rectangle 29"/>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31" name="Rectangle 30"/>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20" name="TextBox 1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a:t>
            </a:r>
            <a:r>
              <a:rPr lang="es-ES" kern="900" spc="220" dirty="0" err="1">
                <a:solidFill>
                  <a:schemeClr val="bg1"/>
                </a:solidFill>
              </a:rPr>
              <a:t>wiring.eu</a:t>
            </a:r>
            <a:endParaRPr lang="es-ES" kern="900" spc="220" dirty="0">
              <a:solidFill>
                <a:schemeClr val="bg1"/>
              </a:solidFill>
            </a:endParaRPr>
          </a:p>
        </p:txBody>
      </p:sp>
      <p:cxnSp>
        <p:nvCxnSpPr>
          <p:cNvPr id="21" name="Straight Connector 2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2017E387-2FFB-A1EE-8087-12EBAF09EBFE}"/>
              </a:ext>
            </a:extLst>
          </p:cNvPr>
          <p:cNvPicPr>
            <a:picLocks noChangeAspect="1"/>
          </p:cNvPicPr>
          <p:nvPr/>
        </p:nvPicPr>
        <p:blipFill rotWithShape="1">
          <a:blip r:embed="rId6"/>
          <a:srcRect b="4669"/>
          <a:stretch/>
        </p:blipFill>
        <p:spPr>
          <a:xfrm>
            <a:off x="218854" y="1668162"/>
            <a:ext cx="4863416" cy="4436075"/>
          </a:xfrm>
          <a:prstGeom prst="rect">
            <a:avLst/>
          </a:prstGeom>
        </p:spPr>
      </p:pic>
      <p:sp>
        <p:nvSpPr>
          <p:cNvPr id="5" name="Content Placeholder 4">
            <a:extLst>
              <a:ext uri="{FF2B5EF4-FFF2-40B4-BE49-F238E27FC236}">
                <a16:creationId xmlns:a16="http://schemas.microsoft.com/office/drawing/2014/main" id="{343DFD53-CEC0-363E-4241-634172AA8FAE}"/>
              </a:ext>
            </a:extLst>
          </p:cNvPr>
          <p:cNvSpPr txBox="1">
            <a:spLocks/>
          </p:cNvSpPr>
          <p:nvPr/>
        </p:nvSpPr>
        <p:spPr>
          <a:xfrm>
            <a:off x="5574869" y="3608173"/>
            <a:ext cx="6197011" cy="2866768"/>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a:t>
            </a:r>
            <a:r>
              <a:rPr lang="en-NL" dirty="0"/>
              <a:t>heory of gendered organizations (Acker) </a:t>
            </a:r>
          </a:p>
          <a:p>
            <a:endParaRPr lang="en-NL" dirty="0"/>
          </a:p>
          <a:p>
            <a:r>
              <a:rPr lang="en-GB" dirty="0"/>
              <a:t>A</a:t>
            </a:r>
            <a:r>
              <a:rPr lang="en-NL" dirty="0"/>
              <a:t>ddress gendered power hierarchies in a holistic way by engaging both dominant and non-dominant individuals to transform structural barriers and constraining gender norms </a:t>
            </a:r>
          </a:p>
        </p:txBody>
      </p:sp>
    </p:spTree>
    <p:extLst>
      <p:ext uri="{BB962C8B-B14F-4D97-AF65-F5344CB8AC3E}">
        <p14:creationId xmlns:p14="http://schemas.microsoft.com/office/powerpoint/2010/main" val="3768306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3539" y="14172"/>
            <a:ext cx="12192000" cy="6857998"/>
          </a:xfrm>
          <a:prstGeom prst="rect">
            <a:avLst/>
          </a:prstGeom>
          <a:blipFill dpi="0" rotWithShape="1">
            <a:blip r:embed="rId3">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r>
              <a:rPr lang="pl-PL" sz="1800" b="0" i="0" u="none" strike="noStrike" baseline="0" dirty="0">
                <a:solidFill>
                  <a:srgbClr val="000000"/>
                </a:solidFill>
                <a:latin typeface="Calibri" panose="020F0502020204030204" pitchFamily="34" charset="0"/>
              </a:rPr>
              <a:t>		</a:t>
            </a:r>
            <a:endParaRPr lang="en-US" sz="1800" b="0" i="0" u="none" strike="noStrike" baseline="0" dirty="0">
              <a:solidFill>
                <a:srgbClr val="000000"/>
              </a:solidFill>
              <a:latin typeface="Calibri" panose="020F0502020204030204" pitchFamily="34" charset="0"/>
            </a:endParaRPr>
          </a:p>
        </p:txBody>
      </p:sp>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1346" y="1582618"/>
            <a:ext cx="10515600" cy="800278"/>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4400" b="1" dirty="0">
                <a:solidFill>
                  <a:srgbClr val="AA45A9"/>
                </a:solidFill>
                <a:latin typeface="DengXian" panose="02010600030101010101" pitchFamily="2" charset="-122"/>
                <a:ea typeface="DengXian" panose="02010600030101010101" pitchFamily="2" charset="-122"/>
              </a:rPr>
              <a:t>Key elements and process of TEA</a:t>
            </a:r>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26F0FE0-A5C7-6AF2-D539-6B859BA3452C}"/>
              </a:ext>
            </a:extLst>
          </p:cNvPr>
          <p:cNvPicPr>
            <a:picLocks noChangeAspect="1"/>
          </p:cNvPicPr>
          <p:nvPr/>
        </p:nvPicPr>
        <p:blipFill rotWithShape="1">
          <a:blip r:embed="rId6"/>
          <a:srcRect b="12950"/>
          <a:stretch/>
        </p:blipFill>
        <p:spPr>
          <a:xfrm>
            <a:off x="1181390" y="2354564"/>
            <a:ext cx="10499683" cy="3561492"/>
          </a:xfrm>
          <a:prstGeom prst="rect">
            <a:avLst/>
          </a:prstGeom>
        </p:spPr>
      </p:pic>
    </p:spTree>
    <p:extLst>
      <p:ext uri="{BB962C8B-B14F-4D97-AF65-F5344CB8AC3E}">
        <p14:creationId xmlns:p14="http://schemas.microsoft.com/office/powerpoint/2010/main" val="1864563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3539" y="14172"/>
            <a:ext cx="12192000" cy="6857998"/>
          </a:xfrm>
          <a:prstGeom prst="rect">
            <a:avLst/>
          </a:prstGeom>
          <a:blipFill dpi="0" rotWithShape="1">
            <a:blip r:embed="rId3">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r>
              <a:rPr lang="pl-PL" sz="1800" b="0" i="0" u="none" strike="noStrike" baseline="0" dirty="0">
                <a:solidFill>
                  <a:srgbClr val="000000"/>
                </a:solidFill>
                <a:latin typeface="Calibri" panose="020F0502020204030204" pitchFamily="34" charset="0"/>
              </a:rPr>
              <a:t>		</a:t>
            </a:r>
            <a:endParaRPr lang="en-US" sz="1800" b="0" i="0" u="none" strike="noStrike" baseline="0" dirty="0">
              <a:solidFill>
                <a:srgbClr val="000000"/>
              </a:solidFill>
              <a:latin typeface="Calibri" panose="020F0502020204030204" pitchFamily="34" charset="0"/>
            </a:endParaRPr>
          </a:p>
        </p:txBody>
      </p:sp>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1346" y="1450361"/>
            <a:ext cx="10515600" cy="1325563"/>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pic>
        <p:nvPicPr>
          <p:cNvPr id="2" name="Picture 2" descr="Graphical user interface&#10;&#10;Description automatically generated">
            <a:extLst>
              <a:ext uri="{FF2B5EF4-FFF2-40B4-BE49-F238E27FC236}">
                <a16:creationId xmlns:a16="http://schemas.microsoft.com/office/drawing/2014/main" id="{5116FA9A-3F2E-7C2D-073F-66E640673BD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9205"/>
          <a:stretch/>
        </p:blipFill>
        <p:spPr bwMode="auto">
          <a:xfrm>
            <a:off x="1742304" y="1690688"/>
            <a:ext cx="8340810"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676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3539" y="14172"/>
            <a:ext cx="12192000" cy="6857998"/>
          </a:xfrm>
          <a:prstGeom prst="rect">
            <a:avLst/>
          </a:prstGeom>
          <a:blipFill dpi="0" rotWithShape="1">
            <a:blip r:embed="rId3">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r>
              <a:rPr lang="pl-PL" sz="1800" b="0" i="0" u="none" strike="noStrike" baseline="0" dirty="0">
                <a:solidFill>
                  <a:srgbClr val="000000"/>
                </a:solidFill>
                <a:latin typeface="Calibri" panose="020F0502020204030204" pitchFamily="34" charset="0"/>
              </a:rPr>
              <a:t>		</a:t>
            </a:r>
            <a:endParaRPr lang="en-US" sz="1800" b="0" i="0" u="none" strike="noStrike" baseline="0" dirty="0">
              <a:solidFill>
                <a:srgbClr val="000000"/>
              </a:solidFill>
              <a:latin typeface="Calibri" panose="020F0502020204030204" pitchFamily="34" charset="0"/>
            </a:endParaRPr>
          </a:p>
        </p:txBody>
      </p:sp>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1346" y="1450361"/>
            <a:ext cx="10515600" cy="1325563"/>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pic>
        <p:nvPicPr>
          <p:cNvPr id="2" name="Picture 2" descr="Timeline&#10;&#10;Description automatically generated">
            <a:extLst>
              <a:ext uri="{FF2B5EF4-FFF2-40B4-BE49-F238E27FC236}">
                <a16:creationId xmlns:a16="http://schemas.microsoft.com/office/drawing/2014/main" id="{ED9622E3-2FA9-745C-4E16-5D94E499459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5100"/>
          <a:stretch/>
        </p:blipFill>
        <p:spPr bwMode="auto">
          <a:xfrm>
            <a:off x="1404052" y="2133643"/>
            <a:ext cx="8051800" cy="4242401"/>
          </a:xfrm>
          <a:prstGeom prst="rect">
            <a:avLst/>
          </a:prstGeom>
          <a:noFill/>
          <a:extLst>
            <a:ext uri="{909E8E84-426E-40DD-AFC4-6F175D3DCCD1}">
              <a14:hiddenFill xmlns:a14="http://schemas.microsoft.com/office/drawing/2010/main">
                <a:solidFill>
                  <a:srgbClr val="FFFFFF"/>
                </a:solidFill>
              </a14:hiddenFill>
            </a:ext>
          </a:extLst>
        </p:spPr>
      </p:pic>
      <p:sp>
        <p:nvSpPr>
          <p:cNvPr id="4" name="Doughnut 3">
            <a:extLst>
              <a:ext uri="{FF2B5EF4-FFF2-40B4-BE49-F238E27FC236}">
                <a16:creationId xmlns:a16="http://schemas.microsoft.com/office/drawing/2014/main" id="{4284CD03-FA97-F9E7-6F5A-2C6EB4E558AF}"/>
              </a:ext>
            </a:extLst>
          </p:cNvPr>
          <p:cNvSpPr/>
          <p:nvPr/>
        </p:nvSpPr>
        <p:spPr>
          <a:xfrm>
            <a:off x="1862353" y="4641237"/>
            <a:ext cx="989351" cy="1086787"/>
          </a:xfrm>
          <a:prstGeom prst="donut">
            <a:avLst>
              <a:gd name="adj" fmla="val 5297"/>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a:solidFill>
                <a:schemeClr val="tx1"/>
              </a:solidFill>
            </a:endParaRPr>
          </a:p>
        </p:txBody>
      </p:sp>
      <p:sp>
        <p:nvSpPr>
          <p:cNvPr id="5" name="Doughnut 4">
            <a:extLst>
              <a:ext uri="{FF2B5EF4-FFF2-40B4-BE49-F238E27FC236}">
                <a16:creationId xmlns:a16="http://schemas.microsoft.com/office/drawing/2014/main" id="{ABC911BB-3BD5-5F6B-CD10-527A5B16C382}"/>
              </a:ext>
            </a:extLst>
          </p:cNvPr>
          <p:cNvSpPr/>
          <p:nvPr/>
        </p:nvSpPr>
        <p:spPr>
          <a:xfrm>
            <a:off x="4314092" y="4641237"/>
            <a:ext cx="989351" cy="1086787"/>
          </a:xfrm>
          <a:prstGeom prst="donut">
            <a:avLst>
              <a:gd name="adj" fmla="val 5297"/>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a:solidFill>
                <a:schemeClr val="tx1"/>
              </a:solidFill>
            </a:endParaRPr>
          </a:p>
        </p:txBody>
      </p:sp>
    </p:spTree>
    <p:extLst>
      <p:ext uri="{BB962C8B-B14F-4D97-AF65-F5344CB8AC3E}">
        <p14:creationId xmlns:p14="http://schemas.microsoft.com/office/powerpoint/2010/main" val="36025771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1346" y="1582618"/>
            <a:ext cx="10515600" cy="1193306"/>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3200" b="1" dirty="0">
                <a:solidFill>
                  <a:srgbClr val="AA45A9"/>
                </a:solidFill>
                <a:latin typeface="DengXian" panose="02010600030101010101" pitchFamily="2" charset="-122"/>
                <a:ea typeface="DengXian" panose="02010600030101010101" pitchFamily="2" charset="-122"/>
              </a:rPr>
              <a:t>Laws and policies: enhancing </a:t>
            </a:r>
            <a:r>
              <a:rPr lang="en-US" sz="3200" b="1" dirty="0" err="1">
                <a:solidFill>
                  <a:srgbClr val="AA45A9"/>
                </a:solidFill>
                <a:latin typeface="DengXian" panose="02010600030101010101" pitchFamily="2" charset="-122"/>
                <a:ea typeface="DengXian" panose="02010600030101010101" pitchFamily="2" charset="-122"/>
              </a:rPr>
              <a:t>womens</a:t>
            </a:r>
            <a:r>
              <a:rPr lang="en-US" sz="3200" b="1" dirty="0">
                <a:solidFill>
                  <a:srgbClr val="AA45A9"/>
                </a:solidFill>
                <a:latin typeface="DengXian" panose="02010600030101010101" pitchFamily="2" charset="-122"/>
                <a:ea typeface="DengXian" panose="02010600030101010101" pitchFamily="2" charset="-122"/>
              </a:rPr>
              <a:t> voice, agency and decision-making power (WP2) </a:t>
            </a:r>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A4DAC0E-9BC0-F61C-FAB9-F50440279EC8}"/>
              </a:ext>
            </a:extLst>
          </p:cNvPr>
          <p:cNvSpPr>
            <a:spLocks noGrp="1"/>
          </p:cNvSpPr>
          <p:nvPr>
            <p:ph idx="1"/>
          </p:nvPr>
        </p:nvSpPr>
        <p:spPr>
          <a:xfrm>
            <a:off x="1383873" y="2361343"/>
            <a:ext cx="10515600" cy="4351338"/>
          </a:xfrm>
        </p:spPr>
        <p:txBody>
          <a:bodyPr>
            <a:normAutofit/>
          </a:bodyPr>
          <a:lstStyle/>
          <a:p>
            <a:endParaRPr lang="en-GB" sz="2800" dirty="0"/>
          </a:p>
          <a:p>
            <a:r>
              <a:rPr lang="en-GB" sz="2800" dirty="0"/>
              <a:t>C</a:t>
            </a:r>
            <a:r>
              <a:rPr lang="en-GB" sz="2800" dirty="0">
                <a:effectLst/>
              </a:rPr>
              <a:t>ountry-level systematic review of laws, rules and policies to assess their effectiveness in terms of enhancing better representation of women in key areas of decision-making, such as in in government, parliaments, crisis-response teams and on boards of large companies.</a:t>
            </a:r>
          </a:p>
          <a:p>
            <a:endParaRPr lang="en-GB" sz="2800" dirty="0">
              <a:effectLst/>
            </a:endParaRPr>
          </a:p>
          <a:p>
            <a:r>
              <a:rPr lang="en-GB" sz="2800" dirty="0">
                <a:effectLst/>
              </a:rPr>
              <a:t>To determine the root causes of gendered law- and policymaking processes in the countries under study and how these can be effectively overcome.</a:t>
            </a:r>
          </a:p>
        </p:txBody>
      </p:sp>
      <p:sp>
        <p:nvSpPr>
          <p:cNvPr id="8" name="Título 1">
            <a:extLst>
              <a:ext uri="{FF2B5EF4-FFF2-40B4-BE49-F238E27FC236}">
                <a16:creationId xmlns:a16="http://schemas.microsoft.com/office/drawing/2014/main" id="{C9ED2B58-FBF9-8167-0385-84621F56AA42}"/>
              </a:ext>
            </a:extLst>
          </p:cNvPr>
          <p:cNvSpPr txBox="1">
            <a:spLocks/>
          </p:cNvSpPr>
          <p:nvPr/>
        </p:nvSpPr>
        <p:spPr>
          <a:xfrm>
            <a:off x="1091346" y="1582618"/>
            <a:ext cx="10515600" cy="80027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Tree>
    <p:extLst>
      <p:ext uri="{BB962C8B-B14F-4D97-AF65-F5344CB8AC3E}">
        <p14:creationId xmlns:p14="http://schemas.microsoft.com/office/powerpoint/2010/main" val="2191734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1346" y="1582618"/>
            <a:ext cx="10515600" cy="663627"/>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3200" b="1" dirty="0">
                <a:solidFill>
                  <a:srgbClr val="AA45A9"/>
                </a:solidFill>
                <a:latin typeface="DengXian" panose="02010600030101010101" pitchFamily="2" charset="-122"/>
                <a:ea typeface="DengXian" panose="02010600030101010101" pitchFamily="2" charset="-122"/>
              </a:rPr>
              <a:t>Interrelationships between barriers for representation </a:t>
            </a:r>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pic>
        <p:nvPicPr>
          <p:cNvPr id="4" name="Content Placeholder 3">
            <a:extLst>
              <a:ext uri="{FF2B5EF4-FFF2-40B4-BE49-F238E27FC236}">
                <a16:creationId xmlns:a16="http://schemas.microsoft.com/office/drawing/2014/main" id="{ECFFCCCB-6023-29B9-9CF5-BEBAE7E3EB55}"/>
              </a:ext>
            </a:extLst>
          </p:cNvPr>
          <p:cNvPicPr>
            <a:picLocks noGrp="1" noChangeAspect="1"/>
          </p:cNvPicPr>
          <p:nvPr>
            <p:ph idx="1"/>
          </p:nvPr>
        </p:nvPicPr>
        <p:blipFill rotWithShape="1">
          <a:blip r:embed="rId5">
            <a:extLst>
              <a:ext uri="{28A0092B-C50C-407E-A947-70E740481C1C}">
                <a14:useLocalDpi xmlns:a14="http://schemas.microsoft.com/office/drawing/2010/main" val="0"/>
              </a:ext>
            </a:extLst>
          </a:blip>
          <a:srcRect l="3471" t="9802" r="4147" b="-230"/>
          <a:stretch/>
        </p:blipFill>
        <p:spPr>
          <a:xfrm rot="5400000">
            <a:off x="3792595" y="1573135"/>
            <a:ext cx="3908782" cy="5414470"/>
          </a:xfrm>
        </p:spPr>
      </p:pic>
      <p:sp>
        <p:nvSpPr>
          <p:cNvPr id="8" name="Título 1">
            <a:extLst>
              <a:ext uri="{FF2B5EF4-FFF2-40B4-BE49-F238E27FC236}">
                <a16:creationId xmlns:a16="http://schemas.microsoft.com/office/drawing/2014/main" id="{C9ED2B58-FBF9-8167-0385-84621F56AA42}"/>
              </a:ext>
            </a:extLst>
          </p:cNvPr>
          <p:cNvSpPr txBox="1">
            <a:spLocks/>
          </p:cNvSpPr>
          <p:nvPr/>
        </p:nvSpPr>
        <p:spPr>
          <a:xfrm>
            <a:off x="1091346" y="1582618"/>
            <a:ext cx="10515600" cy="80027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
        <p:nvSpPr>
          <p:cNvPr id="5" name="TextBox 4">
            <a:extLst>
              <a:ext uri="{FF2B5EF4-FFF2-40B4-BE49-F238E27FC236}">
                <a16:creationId xmlns:a16="http://schemas.microsoft.com/office/drawing/2014/main" id="{DCCE27B0-4B83-2BE4-D755-DBDB5D874FDF}"/>
              </a:ext>
            </a:extLst>
          </p:cNvPr>
          <p:cNvSpPr txBox="1"/>
          <p:nvPr/>
        </p:nvSpPr>
        <p:spPr>
          <a:xfrm>
            <a:off x="1306948" y="6284160"/>
            <a:ext cx="10299998" cy="430887"/>
          </a:xfrm>
          <a:prstGeom prst="rect">
            <a:avLst/>
          </a:prstGeom>
          <a:noFill/>
        </p:spPr>
        <p:txBody>
          <a:bodyPr wrap="square" rtlCol="0">
            <a:spAutoFit/>
          </a:bodyPr>
          <a:lstStyle/>
          <a:p>
            <a:r>
              <a:rPr lang="en-GB" sz="1100" dirty="0"/>
              <a:t>S</a:t>
            </a:r>
            <a:r>
              <a:rPr lang="en-NL" sz="1100" dirty="0"/>
              <a:t>ource: “Holistic and integrative review into the barriers to women’s advancement to the corporate top in Europe”, by R.A.van ‘t Foort-Diepeveen, A. Argyrou, T. Lambooy, in Gender in Management 36,4 (2020) </a:t>
            </a:r>
          </a:p>
        </p:txBody>
      </p:sp>
    </p:spTree>
    <p:extLst>
      <p:ext uri="{BB962C8B-B14F-4D97-AF65-F5344CB8AC3E}">
        <p14:creationId xmlns:p14="http://schemas.microsoft.com/office/powerpoint/2010/main" val="976314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239602" y="1612611"/>
            <a:ext cx="10367343" cy="1163313"/>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s-ES" sz="3200" b="1" dirty="0" err="1">
                <a:solidFill>
                  <a:srgbClr val="AA45A9"/>
                </a:solidFill>
                <a:latin typeface="DengXian" panose="02010600030101010101" pitchFamily="2" charset="-122"/>
                <a:ea typeface="DengXian" panose="02010600030101010101" pitchFamily="2" charset="-122"/>
              </a:rPr>
              <a:t>Gender</a:t>
            </a:r>
            <a:r>
              <a:rPr lang="es-ES" sz="3200" b="1" dirty="0">
                <a:solidFill>
                  <a:srgbClr val="AA45A9"/>
                </a:solidFill>
                <a:latin typeface="DengXian" panose="02010600030101010101" pitchFamily="2" charset="-122"/>
                <a:ea typeface="DengXian" panose="02010600030101010101" pitchFamily="2" charset="-122"/>
              </a:rPr>
              <a:t> gaps in </a:t>
            </a:r>
            <a:r>
              <a:rPr lang="es-ES" sz="3200" b="1" dirty="0" err="1">
                <a:solidFill>
                  <a:srgbClr val="AA45A9"/>
                </a:solidFill>
                <a:latin typeface="DengXian" panose="02010600030101010101" pitchFamily="2" charset="-122"/>
                <a:ea typeface="DengXian" panose="02010600030101010101" pitchFamily="2" charset="-122"/>
              </a:rPr>
              <a:t>employment</a:t>
            </a:r>
            <a:r>
              <a:rPr lang="es-ES" sz="3200" b="1" dirty="0">
                <a:solidFill>
                  <a:srgbClr val="AA45A9"/>
                </a:solidFill>
                <a:latin typeface="DengXian" panose="02010600030101010101" pitchFamily="2" charset="-122"/>
                <a:ea typeface="DengXian" panose="02010600030101010101" pitchFamily="2" charset="-122"/>
              </a:rPr>
              <a:t> and </a:t>
            </a:r>
            <a:r>
              <a:rPr lang="es-ES" sz="3200" b="1" dirty="0" err="1">
                <a:solidFill>
                  <a:srgbClr val="AA45A9"/>
                </a:solidFill>
                <a:latin typeface="DengXian" panose="02010600030101010101" pitchFamily="2" charset="-122"/>
                <a:ea typeface="DengXian" panose="02010600030101010101" pitchFamily="2" charset="-122"/>
              </a:rPr>
              <a:t>enterprise</a:t>
            </a:r>
            <a:r>
              <a:rPr lang="es-ES" sz="3200" b="1" dirty="0">
                <a:solidFill>
                  <a:srgbClr val="AA45A9"/>
                </a:solidFill>
                <a:latin typeface="DengXian" panose="02010600030101010101" pitchFamily="2" charset="-122"/>
                <a:ea typeface="DengXian" panose="02010600030101010101" pitchFamily="2" charset="-122"/>
              </a:rPr>
              <a:t> (WP4) </a:t>
            </a: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A4DAC0E-9BC0-F61C-FAB9-F50440279EC8}"/>
              </a:ext>
            </a:extLst>
          </p:cNvPr>
          <p:cNvSpPr>
            <a:spLocks noGrp="1"/>
          </p:cNvSpPr>
          <p:nvPr>
            <p:ph idx="1"/>
          </p:nvPr>
        </p:nvSpPr>
        <p:spPr>
          <a:xfrm>
            <a:off x="1383873" y="2361343"/>
            <a:ext cx="10515600" cy="4351338"/>
          </a:xfrm>
        </p:spPr>
        <p:txBody>
          <a:bodyPr>
            <a:normAutofit fontScale="85000" lnSpcReduction="20000"/>
          </a:bodyPr>
          <a:lstStyle/>
          <a:p>
            <a:pPr marL="0" indent="0">
              <a:buNone/>
            </a:pPr>
            <a:r>
              <a:rPr lang="en-GB" sz="2800" b="1" dirty="0">
                <a:effectLst/>
              </a:rPr>
              <a:t>Objectives</a:t>
            </a:r>
          </a:p>
          <a:p>
            <a:r>
              <a:rPr lang="en-GB" sz="2800" dirty="0">
                <a:effectLst/>
              </a:rPr>
              <a:t>Explain the continued existence of intersecting gender gaps in employment and enterprise and the continued resistance to EU gender equality laws and policies by looking behind the numbers through a Transformative Equality Approach.</a:t>
            </a:r>
          </a:p>
          <a:p>
            <a:r>
              <a:rPr lang="en-GB" sz="2800" dirty="0">
                <a:effectLst/>
              </a:rPr>
              <a:t>Co-create and co-deliver (with stakeholders) innovative and practical solutions to eliminate intersecting gender gaps in employment and enterprise for the European and African labour markets.</a:t>
            </a:r>
          </a:p>
          <a:p>
            <a:pPr marL="0" indent="0">
              <a:buNone/>
            </a:pPr>
            <a:endParaRPr lang="en-GB" sz="2800" dirty="0"/>
          </a:p>
          <a:p>
            <a:pPr marL="0" indent="0">
              <a:buNone/>
            </a:pPr>
            <a:r>
              <a:rPr lang="en-GB" sz="2800" b="1" dirty="0"/>
              <a:t>How </a:t>
            </a:r>
            <a:endParaRPr lang="en-GB" sz="2800" b="1" dirty="0">
              <a:effectLst/>
            </a:endParaRPr>
          </a:p>
          <a:p>
            <a:r>
              <a:rPr lang="en-GB" sz="2800" dirty="0">
                <a:effectLst/>
              </a:rPr>
              <a:t>Utilising cross-disciplinary insights, we will examine the institutional, symbolical and experiential forces that contribute to the maintenance of these gaps along five axes: </a:t>
            </a:r>
            <a:r>
              <a:rPr lang="en-GB" sz="2800" b="1" dirty="0">
                <a:effectLst/>
              </a:rPr>
              <a:t>representation, pay, work-family roles, sexual harassment and access to finance.</a:t>
            </a:r>
            <a:endParaRPr lang="en-NL" sz="2800" b="1" dirty="0"/>
          </a:p>
        </p:txBody>
      </p:sp>
      <p:sp>
        <p:nvSpPr>
          <p:cNvPr id="8" name="Título 1">
            <a:extLst>
              <a:ext uri="{FF2B5EF4-FFF2-40B4-BE49-F238E27FC236}">
                <a16:creationId xmlns:a16="http://schemas.microsoft.com/office/drawing/2014/main" id="{C9ED2B58-FBF9-8167-0385-84621F56AA42}"/>
              </a:ext>
            </a:extLst>
          </p:cNvPr>
          <p:cNvSpPr txBox="1">
            <a:spLocks/>
          </p:cNvSpPr>
          <p:nvPr/>
        </p:nvSpPr>
        <p:spPr>
          <a:xfrm>
            <a:off x="1091346" y="1582618"/>
            <a:ext cx="10515600" cy="80027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Tree>
    <p:extLst>
      <p:ext uri="{BB962C8B-B14F-4D97-AF65-F5344CB8AC3E}">
        <p14:creationId xmlns:p14="http://schemas.microsoft.com/office/powerpoint/2010/main" val="75345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1346" y="1450361"/>
            <a:ext cx="10515600" cy="1325563"/>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A4DAC0E-9BC0-F61C-FAB9-F50440279EC8}"/>
              </a:ext>
            </a:extLst>
          </p:cNvPr>
          <p:cNvSpPr>
            <a:spLocks noGrp="1"/>
          </p:cNvSpPr>
          <p:nvPr>
            <p:ph idx="1"/>
          </p:nvPr>
        </p:nvSpPr>
        <p:spPr>
          <a:xfrm>
            <a:off x="1383873" y="2361343"/>
            <a:ext cx="10515600" cy="4351338"/>
          </a:xfrm>
        </p:spPr>
        <p:txBody>
          <a:bodyPr>
            <a:normAutofit/>
          </a:bodyPr>
          <a:lstStyle/>
          <a:p>
            <a:r>
              <a:rPr lang="en-US" sz="2800" dirty="0">
                <a:solidFill>
                  <a:srgbClr val="000000"/>
                </a:solidFill>
                <a:latin typeface="Calibri" panose="020F0502020204030204" pitchFamily="34" charset="0"/>
              </a:rPr>
              <a:t>U</a:t>
            </a:r>
            <a:r>
              <a:rPr lang="en-US" sz="2800" b="0" i="0" u="none" strike="noStrike" baseline="0" dirty="0">
                <a:solidFill>
                  <a:srgbClr val="000000"/>
                </a:solidFill>
                <a:latin typeface="Calibri" panose="020F0502020204030204" pitchFamily="34" charset="0"/>
              </a:rPr>
              <a:t>nequal power relations in societies are sustained and even exacerbated in times of crisis. </a:t>
            </a:r>
          </a:p>
          <a:p>
            <a:r>
              <a:rPr lang="en-US" sz="2800" dirty="0">
                <a:solidFill>
                  <a:srgbClr val="000000"/>
                </a:solidFill>
                <a:latin typeface="Calibri" panose="020F0502020204030204" pitchFamily="34" charset="0"/>
              </a:rPr>
              <a:t>C</a:t>
            </a:r>
            <a:r>
              <a:rPr lang="en-US" sz="2800" b="0" i="0" u="none" strike="noStrike" baseline="0" dirty="0">
                <a:solidFill>
                  <a:srgbClr val="000000"/>
                </a:solidFill>
                <a:latin typeface="Calibri" panose="020F0502020204030204" pitchFamily="34" charset="0"/>
              </a:rPr>
              <a:t>rises can act as a ‘magnifying glass’ of existing inequalities.</a:t>
            </a:r>
          </a:p>
          <a:p>
            <a:r>
              <a:rPr lang="en-US" sz="2800" b="0" i="0" u="none" strike="noStrike" baseline="0" dirty="0">
                <a:solidFill>
                  <a:srgbClr val="000000"/>
                </a:solidFill>
                <a:latin typeface="Calibri" panose="020F0502020204030204" pitchFamily="34" charset="0"/>
              </a:rPr>
              <a:t>Crises as opportunities or sites for lasting transformation. </a:t>
            </a:r>
          </a:p>
          <a:p>
            <a:r>
              <a:rPr lang="en-US" sz="2800" b="0" i="0" u="none" strike="noStrike" baseline="0" dirty="0">
                <a:solidFill>
                  <a:srgbClr val="000000"/>
                </a:solidFill>
                <a:latin typeface="Calibri" panose="020F0502020204030204" pitchFamily="34" charset="0"/>
              </a:rPr>
              <a:t>Focus on the transformative power that crises may (potentially) have for enhancing girls’ and women’s power of definition, at crisis-leadership level and in crises-response measures.</a:t>
            </a:r>
            <a:r>
              <a:rPr lang="en-US" sz="2800" dirty="0">
                <a:solidFill>
                  <a:srgbClr val="000000"/>
                </a:solidFill>
                <a:latin typeface="Calibri" panose="020F0502020204030204" pitchFamily="34" charset="0"/>
              </a:rPr>
              <a:t> </a:t>
            </a:r>
          </a:p>
          <a:p>
            <a:pPr marL="0" indent="0">
              <a:buNone/>
            </a:pPr>
            <a:endParaRPr lang="en-US" sz="2800" dirty="0">
              <a:solidFill>
                <a:srgbClr val="000000"/>
              </a:solidFill>
              <a:latin typeface="Calibri" panose="020F0502020204030204" pitchFamily="34" charset="0"/>
            </a:endParaRPr>
          </a:p>
          <a:p>
            <a:pPr marL="0" indent="0">
              <a:buNone/>
            </a:pPr>
            <a:r>
              <a:rPr lang="en-US" sz="2800" b="1" dirty="0">
                <a:solidFill>
                  <a:srgbClr val="000000"/>
                </a:solidFill>
                <a:latin typeface="Calibri" panose="020F0502020204030204" pitchFamily="34" charset="0"/>
              </a:rPr>
              <a:t>			Financial, climate and health &amp; future of work </a:t>
            </a:r>
          </a:p>
          <a:p>
            <a:endParaRPr lang="en-NL" sz="2800" dirty="0"/>
          </a:p>
        </p:txBody>
      </p:sp>
      <p:sp>
        <p:nvSpPr>
          <p:cNvPr id="6" name="Right Arrow 5">
            <a:extLst>
              <a:ext uri="{FF2B5EF4-FFF2-40B4-BE49-F238E27FC236}">
                <a16:creationId xmlns:a16="http://schemas.microsoft.com/office/drawing/2014/main" id="{A434A6BA-A233-F3F4-B961-33018AAF1E9D}"/>
              </a:ext>
            </a:extLst>
          </p:cNvPr>
          <p:cNvSpPr/>
          <p:nvPr/>
        </p:nvSpPr>
        <p:spPr>
          <a:xfrm>
            <a:off x="2949617" y="6234761"/>
            <a:ext cx="984069" cy="25254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a:p>
        </p:txBody>
      </p:sp>
      <p:sp>
        <p:nvSpPr>
          <p:cNvPr id="8" name="Título 1">
            <a:extLst>
              <a:ext uri="{FF2B5EF4-FFF2-40B4-BE49-F238E27FC236}">
                <a16:creationId xmlns:a16="http://schemas.microsoft.com/office/drawing/2014/main" id="{C9ED2B58-FBF9-8167-0385-84621F56AA42}"/>
              </a:ext>
            </a:extLst>
          </p:cNvPr>
          <p:cNvSpPr txBox="1">
            <a:spLocks/>
          </p:cNvSpPr>
          <p:nvPr/>
        </p:nvSpPr>
        <p:spPr>
          <a:xfrm>
            <a:off x="1091346" y="1582618"/>
            <a:ext cx="10515600" cy="80027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4400" b="1" dirty="0">
                <a:solidFill>
                  <a:srgbClr val="AA45A9"/>
                </a:solidFill>
                <a:latin typeface="DengXian" panose="02010600030101010101" pitchFamily="2" charset="-122"/>
                <a:ea typeface="DengXian" panose="02010600030101010101" pitchFamily="2" charset="-122"/>
              </a:rPr>
              <a:t>Cross-cutting element: crises</a:t>
            </a:r>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Tree>
    <p:extLst>
      <p:ext uri="{BB962C8B-B14F-4D97-AF65-F5344CB8AC3E}">
        <p14:creationId xmlns:p14="http://schemas.microsoft.com/office/powerpoint/2010/main" val="2522350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9709" y="1582618"/>
            <a:ext cx="10515600" cy="910800"/>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3200" b="1" dirty="0">
                <a:solidFill>
                  <a:srgbClr val="AA45A9"/>
                </a:solidFill>
                <a:latin typeface="DengXian" panose="02010600030101010101" pitchFamily="2" charset="-122"/>
                <a:ea typeface="DengXian" panose="02010600030101010101" pitchFamily="2" charset="-122"/>
              </a:rPr>
              <a:t>Health crisis: impact of COVID-19 on work-life balance </a:t>
            </a:r>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
        <p:nvSpPr>
          <p:cNvPr id="3" name="Content Placeholder 2">
            <a:extLst>
              <a:ext uri="{FF2B5EF4-FFF2-40B4-BE49-F238E27FC236}">
                <a16:creationId xmlns:a16="http://schemas.microsoft.com/office/drawing/2014/main" id="{7A4DAC0E-9BC0-F61C-FAB9-F50440279EC8}"/>
              </a:ext>
            </a:extLst>
          </p:cNvPr>
          <p:cNvSpPr>
            <a:spLocks noGrp="1"/>
          </p:cNvSpPr>
          <p:nvPr>
            <p:ph sz="half" idx="1"/>
          </p:nvPr>
        </p:nvSpPr>
        <p:spPr>
          <a:xfrm>
            <a:off x="1091346" y="2480591"/>
            <a:ext cx="4928454" cy="3696372"/>
          </a:xfrm>
        </p:spPr>
        <p:txBody>
          <a:bodyPr>
            <a:noAutofit/>
          </a:bodyPr>
          <a:lstStyle/>
          <a:p>
            <a:r>
              <a:rPr lang="en-GB" sz="2400" dirty="0"/>
              <a:t>T</a:t>
            </a:r>
            <a:r>
              <a:rPr lang="en-NL" sz="2400" dirty="0"/>
              <a:t>ime is gendered and </a:t>
            </a:r>
            <a:r>
              <a:rPr lang="en-GB" sz="2400" dirty="0"/>
              <a:t>“t</a:t>
            </a:r>
            <a:r>
              <a:rPr lang="en-NL" sz="2400" dirty="0"/>
              <a:t>ime cultures” are bound up with power and control. </a:t>
            </a:r>
          </a:p>
          <a:p>
            <a:r>
              <a:rPr lang="en-US" sz="2400" kern="100" dirty="0">
                <a:effectLst/>
                <a:ea typeface="Calibri" panose="020F0502020204030204" pitchFamily="34" charset="0"/>
                <a:cs typeface="Times New Roman" panose="02020603050405020304" pitchFamily="18" charset="0"/>
              </a:rPr>
              <a:t>Work life balance policies based on access to subsidized childcare and/or flexibility.</a:t>
            </a:r>
          </a:p>
          <a:p>
            <a:r>
              <a:rPr lang="en-US" sz="2400" kern="100" dirty="0">
                <a:ea typeface="Calibri" panose="020F0502020204030204" pitchFamily="34" charset="0"/>
                <a:cs typeface="Times New Roman" panose="02020603050405020304" pitchFamily="18" charset="0"/>
              </a:rPr>
              <a:t>Distinction between housework, childcare, emotional labor and mental work. </a:t>
            </a: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sp>
        <p:nvSpPr>
          <p:cNvPr id="8" name="Título 1">
            <a:extLst>
              <a:ext uri="{FF2B5EF4-FFF2-40B4-BE49-F238E27FC236}">
                <a16:creationId xmlns:a16="http://schemas.microsoft.com/office/drawing/2014/main" id="{C9ED2B58-FBF9-8167-0385-84621F56AA42}"/>
              </a:ext>
            </a:extLst>
          </p:cNvPr>
          <p:cNvSpPr txBox="1">
            <a:spLocks/>
          </p:cNvSpPr>
          <p:nvPr/>
        </p:nvSpPr>
        <p:spPr>
          <a:xfrm>
            <a:off x="1091346" y="1582618"/>
            <a:ext cx="10515600" cy="80027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
        <p:nvSpPr>
          <p:cNvPr id="2" name="TextBox 1">
            <a:extLst>
              <a:ext uri="{FF2B5EF4-FFF2-40B4-BE49-F238E27FC236}">
                <a16:creationId xmlns:a16="http://schemas.microsoft.com/office/drawing/2014/main" id="{B860B405-5A78-F07D-0FAC-69EFEC79D62B}"/>
              </a:ext>
            </a:extLst>
          </p:cNvPr>
          <p:cNvSpPr txBox="1"/>
          <p:nvPr/>
        </p:nvSpPr>
        <p:spPr>
          <a:xfrm>
            <a:off x="1383872" y="6376044"/>
            <a:ext cx="9947274" cy="461665"/>
          </a:xfrm>
          <a:prstGeom prst="rect">
            <a:avLst/>
          </a:prstGeom>
          <a:noFill/>
        </p:spPr>
        <p:txBody>
          <a:bodyPr wrap="square" rtlCol="0">
            <a:spAutoFit/>
          </a:bodyPr>
          <a:lstStyle/>
          <a:p>
            <a:r>
              <a:rPr lang="en-GB" sz="1200" dirty="0"/>
              <a:t>S</a:t>
            </a:r>
            <a:r>
              <a:rPr lang="en-NL" sz="1200" dirty="0"/>
              <a:t>ource: “I have turned into a foreman here at home”:  Families and work-life balance in times of COVID-19 in a gender equality paradise”, by A. Hjalmsdottir, V. Bjarnadottir, 2020.  </a:t>
            </a:r>
          </a:p>
        </p:txBody>
      </p:sp>
      <p:sp>
        <p:nvSpPr>
          <p:cNvPr id="5" name="Content Placeholder 6">
            <a:extLst>
              <a:ext uri="{FF2B5EF4-FFF2-40B4-BE49-F238E27FC236}">
                <a16:creationId xmlns:a16="http://schemas.microsoft.com/office/drawing/2014/main" id="{479B6EC8-0130-8489-2CE6-3E6B111F8EDC}"/>
              </a:ext>
            </a:extLst>
          </p:cNvPr>
          <p:cNvSpPr>
            <a:spLocks noGrp="1"/>
          </p:cNvSpPr>
          <p:nvPr>
            <p:ph sz="half" idx="2"/>
          </p:nvPr>
        </p:nvSpPr>
        <p:spPr>
          <a:xfrm>
            <a:off x="5955946" y="2406525"/>
            <a:ext cx="5951140" cy="3969519"/>
          </a:xfrm>
        </p:spPr>
        <p:txBody>
          <a:bodyPr>
            <a:noAutofit/>
          </a:bodyPr>
          <a:lstStyle/>
          <a:p>
            <a:r>
              <a:rPr lang="en-US" sz="2000" i="1" kern="100" dirty="0">
                <a:ea typeface="Calibri" panose="020F0502020204030204" pitchFamily="34" charset="0"/>
                <a:cs typeface="Times New Roman" panose="02020603050405020304" pitchFamily="18" charset="0"/>
              </a:rPr>
              <a:t>“I have turned into a foreman here at home. I am trying to get clearer oversight over what has to be done and activate my husband to prevent everything from becoming a mess, and I do not want to take care of it all by myself. So, I had a family meeting and put up a clear division of duties.”</a:t>
            </a:r>
          </a:p>
          <a:p>
            <a:endParaRPr lang="en-NL" sz="2000" i="1" kern="100" dirty="0">
              <a:ea typeface="Calibri" panose="020F0502020204030204" pitchFamily="34" charset="0"/>
              <a:cs typeface="Times New Roman" panose="02020603050405020304" pitchFamily="18" charset="0"/>
            </a:endParaRPr>
          </a:p>
          <a:p>
            <a:r>
              <a:rPr lang="en-US" sz="2000" i="1" kern="100" dirty="0">
                <a:ea typeface="Calibri" panose="020F0502020204030204" pitchFamily="34" charset="0"/>
                <a:cs typeface="Times New Roman" panose="02020603050405020304" pitchFamily="18" charset="0"/>
              </a:rPr>
              <a:t>“We knew that the division of tasks is rather equal in our everyday life, but now that we are both working from home, it is obvious that he takes his space when he needs to attend to “his” things, and I run, and I sprint from my work much more than he does.”</a:t>
            </a:r>
          </a:p>
        </p:txBody>
      </p:sp>
    </p:spTree>
    <p:extLst>
      <p:ext uri="{BB962C8B-B14F-4D97-AF65-F5344CB8AC3E}">
        <p14:creationId xmlns:p14="http://schemas.microsoft.com/office/powerpoint/2010/main" val="1823040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9709" y="1582618"/>
            <a:ext cx="10515600" cy="910800"/>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4000" b="1" dirty="0">
                <a:solidFill>
                  <a:srgbClr val="AA45A9"/>
                </a:solidFill>
                <a:latin typeface="DengXian" panose="02010600030101010101" pitchFamily="2" charset="-122"/>
                <a:ea typeface="DengXian" panose="02010600030101010101" pitchFamily="2" charset="-122"/>
              </a:rPr>
              <a:t>Some of the deliverables </a:t>
            </a:r>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
        <p:nvSpPr>
          <p:cNvPr id="3" name="Content Placeholder 2">
            <a:extLst>
              <a:ext uri="{FF2B5EF4-FFF2-40B4-BE49-F238E27FC236}">
                <a16:creationId xmlns:a16="http://schemas.microsoft.com/office/drawing/2014/main" id="{7A4DAC0E-9BC0-F61C-FAB9-F50440279EC8}"/>
              </a:ext>
            </a:extLst>
          </p:cNvPr>
          <p:cNvSpPr>
            <a:spLocks noGrp="1"/>
          </p:cNvSpPr>
          <p:nvPr>
            <p:ph sz="half" idx="1"/>
          </p:nvPr>
        </p:nvSpPr>
        <p:spPr>
          <a:xfrm>
            <a:off x="1091345" y="2480591"/>
            <a:ext cx="5208845" cy="3696372"/>
          </a:xfrm>
        </p:spPr>
        <p:txBody>
          <a:bodyPr>
            <a:noAutofit/>
          </a:bodyPr>
          <a:lstStyle/>
          <a:p>
            <a:pPr marL="0" indent="0">
              <a:lnSpc>
                <a:spcPct val="107000"/>
              </a:lnSpc>
              <a:spcAft>
                <a:spcPts val="800"/>
              </a:spcAft>
              <a:buNone/>
            </a:pPr>
            <a:r>
              <a:rPr lang="en-GB" sz="2400" b="1" dirty="0">
                <a:effectLst/>
              </a:rPr>
              <a:t>Work: </a:t>
            </a:r>
          </a:p>
          <a:p>
            <a:pPr marL="0" indent="0">
              <a:lnSpc>
                <a:spcPct val="107000"/>
              </a:lnSpc>
              <a:spcAft>
                <a:spcPts val="800"/>
              </a:spcAft>
              <a:buNone/>
            </a:pPr>
            <a:r>
              <a:rPr lang="en-GB" sz="1800" dirty="0">
                <a:effectLst/>
              </a:rPr>
              <a:t>Toolkit on Gender Gap in Representation at Work </a:t>
            </a:r>
          </a:p>
          <a:p>
            <a:pPr marL="0" indent="0">
              <a:lnSpc>
                <a:spcPct val="107000"/>
              </a:lnSpc>
              <a:spcAft>
                <a:spcPts val="800"/>
              </a:spcAft>
              <a:buNone/>
            </a:pPr>
            <a:r>
              <a:rPr lang="en-GB" sz="1800" dirty="0">
                <a:effectLst/>
              </a:rPr>
              <a:t>Best Practice Map on Addressing the Gender Pay Gap</a:t>
            </a:r>
          </a:p>
          <a:p>
            <a:pPr marL="0" indent="0">
              <a:lnSpc>
                <a:spcPct val="107000"/>
              </a:lnSpc>
              <a:spcAft>
                <a:spcPts val="800"/>
              </a:spcAft>
              <a:buNone/>
            </a:pPr>
            <a:r>
              <a:rPr lang="en-GB" sz="1800" dirty="0">
                <a:effectLst/>
              </a:rPr>
              <a:t>Best Practice Map Addressing the Gender Gap in Work Family Roles </a:t>
            </a:r>
          </a:p>
          <a:p>
            <a:pPr marL="0" indent="0">
              <a:lnSpc>
                <a:spcPct val="107000"/>
              </a:lnSpc>
              <a:spcAft>
                <a:spcPts val="800"/>
              </a:spcAft>
              <a:buNone/>
            </a:pPr>
            <a:r>
              <a:rPr lang="en-GB" sz="1800" dirty="0">
                <a:effectLst/>
              </a:rPr>
              <a:t>Policy report assessing Gender Inequality in the financial sector </a:t>
            </a:r>
          </a:p>
          <a:p>
            <a:pPr marL="0" indent="0">
              <a:lnSpc>
                <a:spcPct val="107000"/>
              </a:lnSpc>
              <a:spcAft>
                <a:spcPts val="800"/>
              </a:spcAft>
              <a:buNone/>
            </a:pPr>
            <a:r>
              <a:rPr lang="en-GB" sz="1800" dirty="0">
                <a:effectLst/>
              </a:rPr>
              <a:t>Workshops and podcasts on better practices in protection from sexual harassment in the workplace </a:t>
            </a:r>
          </a:p>
          <a:p>
            <a:pPr marL="0" indent="0">
              <a:lnSpc>
                <a:spcPct val="107000"/>
              </a:lnSpc>
              <a:spcAft>
                <a:spcPts val="800"/>
              </a:spcAft>
              <a:buNone/>
            </a:pPr>
            <a:endParaRPr lang="en-GB" sz="1800" dirty="0">
              <a:effectLst/>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sp>
        <p:nvSpPr>
          <p:cNvPr id="8" name="Título 1">
            <a:extLst>
              <a:ext uri="{FF2B5EF4-FFF2-40B4-BE49-F238E27FC236}">
                <a16:creationId xmlns:a16="http://schemas.microsoft.com/office/drawing/2014/main" id="{C9ED2B58-FBF9-8167-0385-84621F56AA42}"/>
              </a:ext>
            </a:extLst>
          </p:cNvPr>
          <p:cNvSpPr txBox="1">
            <a:spLocks/>
          </p:cNvSpPr>
          <p:nvPr/>
        </p:nvSpPr>
        <p:spPr>
          <a:xfrm>
            <a:off x="1091346" y="1582618"/>
            <a:ext cx="10515600" cy="80027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
        <p:nvSpPr>
          <p:cNvPr id="5" name="Content Placeholder 6">
            <a:extLst>
              <a:ext uri="{FF2B5EF4-FFF2-40B4-BE49-F238E27FC236}">
                <a16:creationId xmlns:a16="http://schemas.microsoft.com/office/drawing/2014/main" id="{479B6EC8-0130-8489-2CE6-3E6B111F8EDC}"/>
              </a:ext>
            </a:extLst>
          </p:cNvPr>
          <p:cNvSpPr>
            <a:spLocks noGrp="1"/>
          </p:cNvSpPr>
          <p:nvPr>
            <p:ph sz="half" idx="2"/>
          </p:nvPr>
        </p:nvSpPr>
        <p:spPr>
          <a:xfrm>
            <a:off x="6437859" y="2406525"/>
            <a:ext cx="5315118" cy="4303194"/>
          </a:xfrm>
        </p:spPr>
        <p:txBody>
          <a:bodyPr>
            <a:noAutofit/>
          </a:bodyPr>
          <a:lstStyle/>
          <a:p>
            <a:pPr marL="0" indent="0">
              <a:buNone/>
            </a:pPr>
            <a:r>
              <a:rPr lang="en-US" sz="2400" b="1" kern="100" dirty="0">
                <a:ea typeface="Calibri" panose="020F0502020204030204" pitchFamily="34" charset="0"/>
                <a:cs typeface="Times New Roman" panose="02020603050405020304" pitchFamily="18" charset="0"/>
              </a:rPr>
              <a:t>Management and leadership: </a:t>
            </a:r>
          </a:p>
          <a:p>
            <a:pPr marL="0" indent="0">
              <a:buNone/>
            </a:pPr>
            <a:r>
              <a:rPr lang="en-US" sz="1800" kern="100" dirty="0">
                <a:ea typeface="Calibri" panose="020F0502020204030204" pitchFamily="34" charset="0"/>
                <a:cs typeface="Times New Roman" panose="02020603050405020304" pitchFamily="18" charset="0"/>
              </a:rPr>
              <a:t>Working Paper on effective transformative equality processes towards leadership positions </a:t>
            </a:r>
          </a:p>
          <a:p>
            <a:pPr marL="0" indent="0">
              <a:buNone/>
            </a:pPr>
            <a:r>
              <a:rPr lang="en-US" sz="1800" kern="100" dirty="0">
                <a:ea typeface="Calibri" panose="020F0502020204030204" pitchFamily="34" charset="0"/>
                <a:cs typeface="Times New Roman" panose="02020603050405020304" pitchFamily="18" charset="0"/>
              </a:rPr>
              <a:t>Country-level reports and infographic on gendered nature of law- and policymaking approach</a:t>
            </a:r>
          </a:p>
          <a:p>
            <a:pPr marL="0" indent="0">
              <a:buNone/>
            </a:pPr>
            <a:r>
              <a:rPr lang="en-US" sz="1800" kern="100" dirty="0">
                <a:ea typeface="Calibri" panose="020F0502020204030204" pitchFamily="34" charset="0"/>
                <a:cs typeface="Times New Roman" panose="02020603050405020304" pitchFamily="18" charset="0"/>
              </a:rPr>
              <a:t>Working Paper: Root causes of gendered law- and policymaking processes and their effective tackling </a:t>
            </a:r>
          </a:p>
          <a:p>
            <a:pPr marL="0" indent="0">
              <a:buNone/>
            </a:pPr>
            <a:r>
              <a:rPr lang="en-US" sz="1800" kern="100" dirty="0">
                <a:ea typeface="Calibri" panose="020F0502020204030204" pitchFamily="34" charset="0"/>
                <a:cs typeface="Times New Roman" panose="02020603050405020304" pitchFamily="18" charset="0"/>
              </a:rPr>
              <a:t>Development of a policy evaluation checklist to identify and tackle gendered law- and policymaking processes </a:t>
            </a:r>
          </a:p>
          <a:p>
            <a:pPr marL="0" indent="0">
              <a:buNone/>
            </a:pPr>
            <a:r>
              <a:rPr lang="en-US" sz="1800" kern="100" dirty="0">
                <a:ea typeface="Calibri" panose="020F0502020204030204" pitchFamily="34" charset="0"/>
                <a:cs typeface="Times New Roman" panose="02020603050405020304" pitchFamily="18" charset="0"/>
              </a:rPr>
              <a:t>Practitioners’ toolkit for building gender-sensitive law- and policymaking Processes </a:t>
            </a:r>
          </a:p>
          <a:p>
            <a:pPr marL="0" indent="0">
              <a:buNone/>
            </a:pPr>
            <a:r>
              <a:rPr lang="en-US" sz="1800" kern="100" dirty="0">
                <a:ea typeface="Calibri" panose="020F0502020204030204" pitchFamily="34" charset="0"/>
                <a:cs typeface="Times New Roman" panose="02020603050405020304" pitchFamily="18" charset="0"/>
              </a:rPr>
              <a:t>Online training module for policymakers</a:t>
            </a:r>
          </a:p>
        </p:txBody>
      </p:sp>
    </p:spTree>
    <p:extLst>
      <p:ext uri="{BB962C8B-B14F-4D97-AF65-F5344CB8AC3E}">
        <p14:creationId xmlns:p14="http://schemas.microsoft.com/office/powerpoint/2010/main" val="2553120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9709" y="1582618"/>
            <a:ext cx="10515600" cy="910800"/>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4000" b="1" dirty="0">
                <a:solidFill>
                  <a:srgbClr val="AA45A9"/>
                </a:solidFill>
                <a:latin typeface="DengXian" panose="02010600030101010101" pitchFamily="2" charset="-122"/>
                <a:ea typeface="DengXian" panose="02010600030101010101" pitchFamily="2" charset="-122"/>
              </a:rPr>
              <a:t>Invitation to CEC to participate</a:t>
            </a:r>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sp>
        <p:nvSpPr>
          <p:cNvPr id="8" name="Título 1">
            <a:extLst>
              <a:ext uri="{FF2B5EF4-FFF2-40B4-BE49-F238E27FC236}">
                <a16:creationId xmlns:a16="http://schemas.microsoft.com/office/drawing/2014/main" id="{C9ED2B58-FBF9-8167-0385-84621F56AA42}"/>
              </a:ext>
            </a:extLst>
          </p:cNvPr>
          <p:cNvSpPr txBox="1">
            <a:spLocks/>
          </p:cNvSpPr>
          <p:nvPr/>
        </p:nvSpPr>
        <p:spPr>
          <a:xfrm>
            <a:off x="1091346" y="1582618"/>
            <a:ext cx="10515600" cy="80027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
        <p:nvSpPr>
          <p:cNvPr id="2" name="Content Placeholder 2">
            <a:extLst>
              <a:ext uri="{FF2B5EF4-FFF2-40B4-BE49-F238E27FC236}">
                <a16:creationId xmlns:a16="http://schemas.microsoft.com/office/drawing/2014/main" id="{7C15866D-AE7F-05C5-64C4-191CCB5F115B}"/>
              </a:ext>
            </a:extLst>
          </p:cNvPr>
          <p:cNvSpPr>
            <a:spLocks noGrp="1"/>
          </p:cNvSpPr>
          <p:nvPr>
            <p:ph sz="half" idx="1"/>
          </p:nvPr>
        </p:nvSpPr>
        <p:spPr>
          <a:xfrm>
            <a:off x="1090613" y="2481263"/>
            <a:ext cx="10662364" cy="3695700"/>
          </a:xfrm>
        </p:spPr>
        <p:txBody>
          <a:bodyPr>
            <a:noAutofit/>
          </a:bodyPr>
          <a:lstStyle/>
          <a:p>
            <a:pPr>
              <a:buAutoNum type="arabicPeriod"/>
            </a:pPr>
            <a:r>
              <a:rPr lang="en-GB" sz="2000" b="1" dirty="0">
                <a:effectLst/>
                <a:latin typeface="Calibri" panose="020F0502020204030204" pitchFamily="34" charset="0"/>
                <a:ea typeface="Calibri" panose="020F0502020204030204" pitchFamily="34" charset="0"/>
                <a:cs typeface="Calibri" panose="020F0502020204030204" pitchFamily="34" charset="0"/>
              </a:rPr>
              <a:t>Surveys on company policies</a:t>
            </a:r>
            <a:r>
              <a:rPr lang="en-GB" sz="2000" b="1" dirty="0">
                <a:latin typeface="Calibri" panose="020F0502020204030204" pitchFamily="34" charset="0"/>
                <a:ea typeface="Calibri" panose="020F0502020204030204" pitchFamily="34" charset="0"/>
                <a:cs typeface="Calibri" panose="020F0502020204030204" pitchFamily="34" charset="0"/>
              </a:rPr>
              <a:t>, </a:t>
            </a:r>
            <a:r>
              <a:rPr lang="en-GB" sz="2000" dirty="0">
                <a:effectLst/>
                <a:latin typeface="Calibri" panose="020F0502020204030204" pitchFamily="34" charset="0"/>
                <a:ea typeface="Calibri" panose="020F0502020204030204" pitchFamily="34" charset="0"/>
                <a:cs typeface="Calibri" panose="020F0502020204030204" pitchFamily="34" charset="0"/>
              </a:rPr>
              <a:t>designed to identify, monitor and address </a:t>
            </a:r>
            <a:r>
              <a:rPr lang="en-GB" sz="2000" b="1" dirty="0">
                <a:effectLst/>
                <a:latin typeface="Calibri" panose="020F0502020204030204" pitchFamily="34" charset="0"/>
                <a:ea typeface="Calibri" panose="020F0502020204030204" pitchFamily="34" charset="0"/>
                <a:cs typeface="Calibri" panose="020F0502020204030204" pitchFamily="34" charset="0"/>
              </a:rPr>
              <a:t>gender gaps in pay structures</a:t>
            </a:r>
            <a:r>
              <a:rPr lang="en-GB" sz="2000" dirty="0">
                <a:effectLst/>
                <a:latin typeface="Calibri" panose="020F0502020204030204" pitchFamily="34" charset="0"/>
                <a:ea typeface="Calibri" panose="020F0502020204030204" pitchFamily="34" charset="0"/>
                <a:cs typeface="Calibri" panose="020F0502020204030204" pitchFamily="34" charset="0"/>
              </a:rPr>
              <a:t>,</a:t>
            </a:r>
            <a:r>
              <a:rPr lang="en-GB" sz="2000" b="1" dirty="0">
                <a:effectLst/>
                <a:latin typeface="Calibri" panose="020F0502020204030204" pitchFamily="34" charset="0"/>
                <a:ea typeface="Calibri" panose="020F0502020204030204" pitchFamily="34" charset="0"/>
                <a:cs typeface="Calibri" panose="020F0502020204030204" pitchFamily="34" charset="0"/>
              </a:rPr>
              <a:t> </a:t>
            </a:r>
            <a:r>
              <a:rPr lang="en-GB" sz="2000" dirty="0">
                <a:effectLst/>
                <a:latin typeface="Calibri" panose="020F0502020204030204" pitchFamily="34" charset="0"/>
                <a:ea typeface="Calibri" panose="020F0502020204030204" pitchFamily="34" charset="0"/>
                <a:cs typeface="Calibri" panose="020F0502020204030204" pitchFamily="34" charset="0"/>
              </a:rPr>
              <a:t>policies on </a:t>
            </a:r>
            <a:r>
              <a:rPr lang="en-GB" sz="2000" b="1" dirty="0">
                <a:effectLst/>
                <a:latin typeface="Calibri" panose="020F0502020204030204" pitchFamily="34" charset="0"/>
                <a:ea typeface="Calibri" panose="020F0502020204030204" pitchFamily="34" charset="0"/>
                <a:cs typeface="Calibri" panose="020F0502020204030204" pitchFamily="34" charset="0"/>
              </a:rPr>
              <a:t>work-family roles / work-life balance</a:t>
            </a:r>
            <a:r>
              <a:rPr lang="en-GB" sz="2000" b="1" dirty="0">
                <a:latin typeface="Calibri" panose="020F0502020204030204" pitchFamily="34" charset="0"/>
                <a:ea typeface="Calibri" panose="020F0502020204030204" pitchFamily="34" charset="0"/>
                <a:cs typeface="Calibri" panose="020F0502020204030204" pitchFamily="34" charset="0"/>
              </a:rPr>
              <a:t>, gender representation in management </a:t>
            </a:r>
            <a:r>
              <a:rPr lang="en-GB" sz="2000" dirty="0">
                <a:effectLst/>
                <a:latin typeface="Calibri" panose="020F0502020204030204" pitchFamily="34" charset="0"/>
                <a:ea typeface="Calibri" panose="020F0502020204030204" pitchFamily="34" charset="0"/>
                <a:cs typeface="Calibri" panose="020F0502020204030204" pitchFamily="34" charset="0"/>
              </a:rPr>
              <a:t>and policies on </a:t>
            </a:r>
            <a:r>
              <a:rPr lang="en-GB" sz="2000" b="1" dirty="0">
                <a:effectLst/>
                <a:latin typeface="Calibri" panose="020F0502020204030204" pitchFamily="34" charset="0"/>
                <a:ea typeface="Calibri" panose="020F0502020204030204" pitchFamily="34" charset="0"/>
                <a:cs typeface="Calibri" panose="020F0502020204030204" pitchFamily="34" charset="0"/>
              </a:rPr>
              <a:t>sexual harassment</a:t>
            </a:r>
            <a:r>
              <a:rPr lang="en-GB" sz="2000" dirty="0">
                <a:effectLst/>
                <a:latin typeface="Calibri" panose="020F0502020204030204" pitchFamily="34" charset="0"/>
                <a:ea typeface="Calibri" panose="020F0502020204030204" pitchFamily="34" charset="0"/>
                <a:cs typeface="Calibri" panose="020F0502020204030204" pitchFamily="34" charset="0"/>
              </a:rPr>
              <a:t>.  </a:t>
            </a:r>
            <a:endParaRPr lang="en-NL" sz="2000" dirty="0">
              <a:latin typeface="Calibri" panose="020F0502020204030204" pitchFamily="34" charset="0"/>
              <a:ea typeface="Calibri" panose="020F0502020204030204" pitchFamily="34" charset="0"/>
              <a:cs typeface="Times New Roman" panose="02020603050405020304" pitchFamily="18" charset="0"/>
            </a:endParaRPr>
          </a:p>
          <a:p>
            <a:pPr lvl="1"/>
            <a:r>
              <a:rPr lang="en-GB" sz="2000" dirty="0">
                <a:effectLst/>
                <a:latin typeface="Calibri" panose="020F0502020204030204" pitchFamily="34" charset="0"/>
                <a:ea typeface="Calibri" panose="020F0502020204030204" pitchFamily="34" charset="0"/>
                <a:cs typeface="Calibri" panose="020F0502020204030204" pitchFamily="34" charset="0"/>
              </a:rPr>
              <a:t>At least 2 companies x 3 sectors x 4 countries (Belgium, UK, Poland, Spain). </a:t>
            </a:r>
            <a:endParaRPr lang="en-NL" sz="20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GB" sz="2000" dirty="0">
                <a:effectLst/>
                <a:latin typeface="Calibri" panose="020F0502020204030204" pitchFamily="34" charset="0"/>
                <a:ea typeface="Calibri" panose="020F0502020204030204" pitchFamily="34" charset="0"/>
                <a:cs typeface="Calibri" panose="020F0502020204030204" pitchFamily="34" charset="0"/>
              </a:rPr>
              <a:t>Total = at least 24 companies (ideally 48 companies, i.e. 4 per sector and per country) </a:t>
            </a:r>
          </a:p>
          <a:p>
            <a:pPr lvl="1"/>
            <a:r>
              <a:rPr lang="en-GB" sz="2000" dirty="0">
                <a:effectLst/>
                <a:latin typeface="Calibri" panose="020F0502020204030204" pitchFamily="34" charset="0"/>
                <a:ea typeface="Calibri" panose="020F0502020204030204" pitchFamily="34" charset="0"/>
                <a:cs typeface="Calibri" panose="020F0502020204030204" pitchFamily="34" charset="0"/>
              </a:rPr>
              <a:t>Months: 6-24 (September 2023 – March 2025).</a:t>
            </a:r>
          </a:p>
          <a:p>
            <a:pPr marL="457200" lvl="1" indent="0">
              <a:buNone/>
            </a:pPr>
            <a:endParaRPr lang="en-GB" sz="2000" b="1" dirty="0">
              <a:latin typeface="Calibri" panose="020F0502020204030204" pitchFamily="34" charset="0"/>
              <a:ea typeface="Calibri" panose="020F0502020204030204" pitchFamily="34" charset="0"/>
              <a:cs typeface="Calibri" panose="020F0502020204030204" pitchFamily="34" charset="0"/>
            </a:endParaRPr>
          </a:p>
          <a:p>
            <a:pPr>
              <a:buAutoNum type="arabicPeriod" startAt="2"/>
            </a:pPr>
            <a:r>
              <a:rPr lang="en-GB" sz="2000" b="1" dirty="0">
                <a:effectLst/>
                <a:latin typeface="Calibri" panose="020F0502020204030204" pitchFamily="34" charset="0"/>
                <a:ea typeface="Calibri" panose="020F0502020204030204" pitchFamily="34" charset="0"/>
                <a:cs typeface="Calibri" panose="020F0502020204030204" pitchFamily="34" charset="0"/>
              </a:rPr>
              <a:t>1-on-1 interviews with line managers, </a:t>
            </a:r>
            <a:r>
              <a:rPr lang="en-GB" sz="2000" dirty="0">
                <a:effectLst/>
                <a:latin typeface="Calibri" panose="020F0502020204030204" pitchFamily="34" charset="0"/>
                <a:ea typeface="Calibri" panose="020F0502020204030204" pitchFamily="34" charset="0"/>
                <a:cs typeface="Calibri" panose="020F0502020204030204" pitchFamily="34" charset="0"/>
              </a:rPr>
              <a:t>to discuss company practices re </a:t>
            </a:r>
            <a:r>
              <a:rPr lang="en-GB" sz="2000" b="1" dirty="0">
                <a:effectLst/>
                <a:latin typeface="Calibri" panose="020F0502020204030204" pitchFamily="34" charset="0"/>
                <a:ea typeface="Calibri" panose="020F0502020204030204" pitchFamily="34" charset="0"/>
                <a:cs typeface="Calibri" panose="020F0502020204030204" pitchFamily="34" charset="0"/>
              </a:rPr>
              <a:t>gender pay gap, work- family roles / work-life balance</a:t>
            </a:r>
            <a:r>
              <a:rPr lang="en-GB" sz="2000" dirty="0">
                <a:effectLst/>
                <a:latin typeface="Calibri" panose="020F0502020204030204" pitchFamily="34" charset="0"/>
                <a:ea typeface="Calibri" panose="020F0502020204030204" pitchFamily="34" charset="0"/>
                <a:cs typeface="Calibri" panose="020F0502020204030204" pitchFamily="34" charset="0"/>
              </a:rPr>
              <a:t>. </a:t>
            </a:r>
            <a:endParaRPr lang="en-NL" sz="20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GB" sz="2000" dirty="0">
                <a:effectLst/>
                <a:latin typeface="Calibri" panose="020F0502020204030204" pitchFamily="34" charset="0"/>
                <a:ea typeface="Calibri" panose="020F0502020204030204" pitchFamily="34" charset="0"/>
                <a:cs typeface="Calibri" panose="020F0502020204030204" pitchFamily="34" charset="0"/>
              </a:rPr>
              <a:t>Ideally 4 line managers from companies x 3 sectors x 4 countries (Belgium, UK, Poland, Spain). </a:t>
            </a:r>
            <a:endParaRPr lang="en-NL" sz="20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GB" sz="2000" dirty="0">
                <a:effectLst/>
                <a:latin typeface="Calibri" panose="020F0502020204030204" pitchFamily="34" charset="0"/>
                <a:ea typeface="Calibri" panose="020F0502020204030204" pitchFamily="34" charset="0"/>
                <a:cs typeface="Calibri" panose="020F0502020204030204" pitchFamily="34" charset="0"/>
              </a:rPr>
              <a:t>Total = 48 line managers (ideally across 48 companies).   </a:t>
            </a:r>
            <a:endParaRPr lang="en-NL" sz="20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GB" sz="2000" dirty="0">
                <a:effectLst/>
                <a:latin typeface="Calibri" panose="020F0502020204030204" pitchFamily="34" charset="0"/>
                <a:ea typeface="Calibri" panose="020F0502020204030204" pitchFamily="34" charset="0"/>
              </a:rPr>
              <a:t>Months: 6-24</a:t>
            </a:r>
            <a:r>
              <a:rPr lang="en-NL" sz="2000" dirty="0">
                <a:latin typeface="Calibri" panose="020F0502020204030204" pitchFamily="34" charset="0"/>
                <a:ea typeface="Calibri" panose="020F0502020204030204" pitchFamily="34" charset="0"/>
              </a:rPr>
              <a:t>  </a:t>
            </a:r>
            <a:r>
              <a:rPr lang="en-GB" sz="2000" dirty="0">
                <a:effectLst/>
                <a:latin typeface="Calibri" panose="020F0502020204030204" pitchFamily="34" charset="0"/>
                <a:ea typeface="Calibri" panose="020F0502020204030204" pitchFamily="34" charset="0"/>
                <a:cs typeface="Calibri" panose="020F0502020204030204" pitchFamily="34" charset="0"/>
              </a:rPr>
              <a:t>(September 2023 – March 2025).</a:t>
            </a:r>
          </a:p>
        </p:txBody>
      </p:sp>
    </p:spTree>
    <p:extLst>
      <p:ext uri="{BB962C8B-B14F-4D97-AF65-F5344CB8AC3E}">
        <p14:creationId xmlns:p14="http://schemas.microsoft.com/office/powerpoint/2010/main" val="810938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9709" y="1582618"/>
            <a:ext cx="10515600" cy="910800"/>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4000" b="1" dirty="0">
                <a:solidFill>
                  <a:srgbClr val="AA45A9"/>
                </a:solidFill>
                <a:latin typeface="DengXian" panose="02010600030101010101" pitchFamily="2" charset="-122"/>
                <a:ea typeface="DengXian" panose="02010600030101010101" pitchFamily="2" charset="-122"/>
              </a:rPr>
              <a:t>Invitation to CEC to participate</a:t>
            </a:r>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sp>
        <p:nvSpPr>
          <p:cNvPr id="8" name="Título 1">
            <a:extLst>
              <a:ext uri="{FF2B5EF4-FFF2-40B4-BE49-F238E27FC236}">
                <a16:creationId xmlns:a16="http://schemas.microsoft.com/office/drawing/2014/main" id="{C9ED2B58-FBF9-8167-0385-84621F56AA42}"/>
              </a:ext>
            </a:extLst>
          </p:cNvPr>
          <p:cNvSpPr txBox="1">
            <a:spLocks/>
          </p:cNvSpPr>
          <p:nvPr/>
        </p:nvSpPr>
        <p:spPr>
          <a:xfrm>
            <a:off x="1091346" y="1582618"/>
            <a:ext cx="10515600" cy="80027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
        <p:nvSpPr>
          <p:cNvPr id="5" name="Content Placeholder 2">
            <a:extLst>
              <a:ext uri="{FF2B5EF4-FFF2-40B4-BE49-F238E27FC236}">
                <a16:creationId xmlns:a16="http://schemas.microsoft.com/office/drawing/2014/main" id="{EF14E4EF-2928-3C1D-3306-BCDD43560D5D}"/>
              </a:ext>
            </a:extLst>
          </p:cNvPr>
          <p:cNvSpPr>
            <a:spLocks noGrp="1"/>
          </p:cNvSpPr>
          <p:nvPr>
            <p:ph sz="half" idx="1"/>
          </p:nvPr>
        </p:nvSpPr>
        <p:spPr>
          <a:xfrm>
            <a:off x="1309804" y="2382895"/>
            <a:ext cx="10297141" cy="4178543"/>
          </a:xfrm>
        </p:spPr>
        <p:txBody>
          <a:bodyPr>
            <a:normAutofit fontScale="85000" lnSpcReduction="10000"/>
          </a:bodyPr>
          <a:lstStyle/>
          <a:p>
            <a:pPr marL="0" indent="0">
              <a:buNone/>
            </a:pPr>
            <a:r>
              <a:rPr lang="en-GB" sz="2400" b="1" dirty="0">
                <a:latin typeface="Calibri" panose="020F0502020204030204" pitchFamily="34" charset="0"/>
                <a:ea typeface="Calibri" panose="020F0502020204030204" pitchFamily="34" charset="0"/>
                <a:cs typeface="Calibri" panose="020F0502020204030204" pitchFamily="34" charset="0"/>
              </a:rPr>
              <a:t>3</a:t>
            </a:r>
            <a:r>
              <a:rPr lang="en-GB" sz="2400" b="1" dirty="0">
                <a:effectLst/>
                <a:latin typeface="Calibri" panose="020F0502020204030204" pitchFamily="34" charset="0"/>
                <a:ea typeface="Calibri" panose="020F0502020204030204" pitchFamily="34" charset="0"/>
                <a:cs typeface="Calibri" panose="020F0502020204030204" pitchFamily="34" charset="0"/>
              </a:rPr>
              <a:t>. 1-on-1 interviews with bank managers </a:t>
            </a:r>
            <a:r>
              <a:rPr lang="en-GB" sz="2400" dirty="0">
                <a:effectLst/>
                <a:latin typeface="Calibri" panose="020F0502020204030204" pitchFamily="34" charset="0"/>
                <a:ea typeface="Calibri" panose="020F0502020204030204" pitchFamily="34" charset="0"/>
                <a:cs typeface="Calibri" panose="020F0502020204030204" pitchFamily="34" charset="0"/>
              </a:rPr>
              <a:t>re lending practices towards women entrepreneurs. </a:t>
            </a:r>
            <a:endParaRPr lang="en-NL" sz="24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GB" dirty="0">
                <a:effectLst/>
                <a:latin typeface="Calibri" panose="020F0502020204030204" pitchFamily="34" charset="0"/>
                <a:ea typeface="Calibri" panose="020F0502020204030204" pitchFamily="34" charset="0"/>
                <a:cs typeface="Calibri" panose="020F0502020204030204" pitchFamily="34" charset="0"/>
              </a:rPr>
              <a:t>Ideally 3 bank managers (3 different banks) x 4 countries. </a:t>
            </a:r>
            <a:endParaRPr lang="en-NL"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GB" dirty="0">
                <a:effectLst/>
                <a:latin typeface="Calibri" panose="020F0502020204030204" pitchFamily="34" charset="0"/>
                <a:ea typeface="Calibri" panose="020F0502020204030204" pitchFamily="34" charset="0"/>
                <a:cs typeface="Calibri" panose="020F0502020204030204" pitchFamily="34" charset="0"/>
              </a:rPr>
              <a:t>Total: 12 bank managers. </a:t>
            </a:r>
            <a:endParaRPr lang="en-NL"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GB" dirty="0">
                <a:effectLst/>
                <a:latin typeface="Calibri" panose="020F0502020204030204" pitchFamily="34" charset="0"/>
                <a:ea typeface="Calibri" panose="020F0502020204030204" pitchFamily="34" charset="0"/>
                <a:cs typeface="Calibri" panose="020F0502020204030204" pitchFamily="34" charset="0"/>
              </a:rPr>
              <a:t>Months: 6-30 (September 2023 – August 2025).</a:t>
            </a:r>
            <a:endParaRPr lang="en-NL"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4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GB" sz="2400" b="1" dirty="0">
                <a:latin typeface="Calibri" panose="020F0502020204030204" pitchFamily="34" charset="0"/>
                <a:ea typeface="Calibri" panose="020F0502020204030204" pitchFamily="34" charset="0"/>
                <a:cs typeface="Calibri" panose="020F0502020204030204" pitchFamily="34" charset="0"/>
              </a:rPr>
              <a:t>4. Distribution / promotion / streaming of Project Report and of national / sectoral reports.</a:t>
            </a:r>
          </a:p>
          <a:p>
            <a:pPr lvl="1"/>
            <a:r>
              <a:rPr lang="en-GB" dirty="0">
                <a:latin typeface="Calibri" panose="020F0502020204030204" pitchFamily="34" charset="0"/>
                <a:ea typeface="Calibri" panose="020F0502020204030204" pitchFamily="34" charset="0"/>
              </a:rPr>
              <a:t>Months: 30-36</a:t>
            </a:r>
            <a:r>
              <a:rPr lang="en-NL" dirty="0">
                <a:latin typeface="Calibri" panose="020F0502020204030204" pitchFamily="34" charset="0"/>
                <a:ea typeface="Calibri" panose="020F0502020204030204" pitchFamily="34" charset="0"/>
              </a:rPr>
              <a:t> (August 2025 – March 2026).</a:t>
            </a:r>
          </a:p>
          <a:p>
            <a:pPr marL="0" indent="0">
              <a:buNone/>
            </a:pPr>
            <a:endParaRPr lang="en-NL" sz="2400" b="1" dirty="0">
              <a:latin typeface="Calibri" panose="020F0502020204030204" pitchFamily="34" charset="0"/>
            </a:endParaRPr>
          </a:p>
          <a:p>
            <a:pPr marL="0" indent="0">
              <a:buNone/>
            </a:pPr>
            <a:r>
              <a:rPr lang="en-GB" sz="2400" b="1" dirty="0">
                <a:latin typeface="Calibri" panose="020F0502020204030204" pitchFamily="34" charset="0"/>
              </a:rPr>
              <a:t>5. O</a:t>
            </a:r>
            <a:r>
              <a:rPr lang="en-NL" sz="2400" b="1" dirty="0">
                <a:latin typeface="Calibri" panose="020F0502020204030204" pitchFamily="34" charset="0"/>
              </a:rPr>
              <a:t>ther activities:</a:t>
            </a:r>
          </a:p>
          <a:p>
            <a:pPr lvl="1"/>
            <a:r>
              <a:rPr lang="en-GB" dirty="0">
                <a:latin typeface="Calibri" panose="020F0502020204030204" pitchFamily="34" charset="0"/>
              </a:rPr>
              <a:t>P</a:t>
            </a:r>
            <a:r>
              <a:rPr lang="en-NL" dirty="0">
                <a:latin typeface="Calibri" panose="020F0502020204030204" pitchFamily="34" charset="0"/>
              </a:rPr>
              <a:t>articipation of CEC at 3 annual meetings (first on June 2, 2023), webinars and other events. </a:t>
            </a:r>
          </a:p>
          <a:p>
            <a:pPr lvl="1"/>
            <a:r>
              <a:rPr lang="en-NL" dirty="0">
                <a:latin typeface="Calibri" panose="020F0502020204030204" pitchFamily="34" charset="0"/>
              </a:rPr>
              <a:t>Promotion of the projects’ activities on website(s), on social media etc.</a:t>
            </a:r>
            <a:endParaRPr lang="en-NL" b="1" dirty="0">
              <a:latin typeface="Calibri" panose="020F0502020204030204" pitchFamily="34" charset="0"/>
            </a:endParaRPr>
          </a:p>
          <a:p>
            <a:pPr marL="0" indent="0">
              <a:buNone/>
            </a:pPr>
            <a:endParaRPr lang="en-NL" sz="2400" b="1" dirty="0">
              <a:latin typeface="Calibri" panose="020F0502020204030204" pitchFamily="34" charset="0"/>
            </a:endParaRPr>
          </a:p>
          <a:p>
            <a:pPr marL="0" indent="0">
              <a:buNone/>
            </a:pPr>
            <a:endParaRPr lang="en-NL" sz="1800" b="1" dirty="0">
              <a:latin typeface="Calibri" panose="020F0502020204030204" pitchFamily="34" charset="0"/>
            </a:endParaRPr>
          </a:p>
        </p:txBody>
      </p:sp>
    </p:spTree>
    <p:extLst>
      <p:ext uri="{BB962C8B-B14F-4D97-AF65-F5344CB8AC3E}">
        <p14:creationId xmlns:p14="http://schemas.microsoft.com/office/powerpoint/2010/main" val="529367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
            <a:ext cx="12192000" cy="685799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sp>
        <p:nvSpPr>
          <p:cNvPr id="23" name="Rectangle 22"/>
          <p:cNvSpPr/>
          <p:nvPr/>
        </p:nvSpPr>
        <p:spPr>
          <a:xfrm>
            <a:off x="3539" y="14172"/>
            <a:ext cx="12192000" cy="6857998"/>
          </a:xfrm>
          <a:prstGeom prst="rect">
            <a:avLst/>
          </a:prstGeom>
          <a:blipFill dpi="0" rotWithShape="1">
            <a:blip r:embed="rId3" cstate="print">
              <a:alphaModFix amt="30000"/>
              <a:extLst>
                <a:ext uri="{28A0092B-C50C-407E-A947-70E740481C1C}">
                  <a14:useLocalDpi xmlns:a14="http://schemas.microsoft.com/office/drawing/2010/main" val="0"/>
                </a:ext>
              </a:extLst>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6154" y="481956"/>
            <a:ext cx="3727938" cy="596957"/>
          </a:xfrm>
          <a:prstGeom prst="rect">
            <a:avLst/>
          </a:prstGeom>
        </p:spPr>
      </p:pic>
      <p:sp>
        <p:nvSpPr>
          <p:cNvPr id="15" name="Título 1">
            <a:extLst>
              <a:ext uri="{FF2B5EF4-FFF2-40B4-BE49-F238E27FC236}">
                <a16:creationId xmlns:a16="http://schemas.microsoft.com/office/drawing/2014/main" id="{347BEC34-4C28-4D05-9891-AEB1E95C1425}"/>
              </a:ext>
            </a:extLst>
          </p:cNvPr>
          <p:cNvSpPr>
            <a:spLocks noGrp="1"/>
          </p:cNvSpPr>
          <p:nvPr>
            <p:ph type="ctrTitle"/>
          </p:nvPr>
        </p:nvSpPr>
        <p:spPr>
          <a:xfrm>
            <a:off x="1247465" y="2264810"/>
            <a:ext cx="7519030" cy="1734582"/>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pPr algn="ctr"/>
            <a:r>
              <a:rPr lang="en-US" b="1" dirty="0">
                <a:solidFill>
                  <a:srgbClr val="BF64BE"/>
                </a:solidFill>
                <a:latin typeface="DengXian" panose="02010600030101010101" pitchFamily="2" charset="-122"/>
                <a:ea typeface="DengXian" panose="02010600030101010101" pitchFamily="2" charset="-122"/>
              </a:rPr>
              <a:t>What questions do you have? </a:t>
            </a:r>
            <a:endParaRPr lang="es-ES" b="1" dirty="0">
              <a:solidFill>
                <a:srgbClr val="BF64BE"/>
              </a:solidFill>
              <a:latin typeface="DengXian" panose="02010600030101010101" pitchFamily="2" charset="-122"/>
              <a:ea typeface="DengXian" panose="02010600030101010101" pitchFamily="2" charset="-122"/>
            </a:endParaRPr>
          </a:p>
        </p:txBody>
      </p:sp>
      <p:sp>
        <p:nvSpPr>
          <p:cNvPr id="21" name="Subtítulo 2">
            <a:extLst>
              <a:ext uri="{FF2B5EF4-FFF2-40B4-BE49-F238E27FC236}">
                <a16:creationId xmlns:a16="http://schemas.microsoft.com/office/drawing/2014/main" id="{7863F129-E334-4789-9941-2B1E44197265}"/>
              </a:ext>
            </a:extLst>
          </p:cNvPr>
          <p:cNvSpPr>
            <a:spLocks noGrp="1"/>
          </p:cNvSpPr>
          <p:nvPr>
            <p:ph type="subTitle" idx="1"/>
          </p:nvPr>
        </p:nvSpPr>
        <p:spPr>
          <a:xfrm>
            <a:off x="1300630" y="4057397"/>
            <a:ext cx="7519030" cy="1734582"/>
          </a:xfrm>
        </p:spPr>
        <p:txBody>
          <a:bodyPr>
            <a:normAutofit fontScale="92500" lnSpcReduction="20000"/>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ctr">
              <a:defRPr/>
            </a:pPr>
            <a:endParaRPr lang="nl-NL" sz="4000" dirty="0">
              <a:solidFill>
                <a:schemeClr val="bg1"/>
              </a:solidFill>
            </a:endParaRPr>
          </a:p>
          <a:p>
            <a:pPr algn="ctr">
              <a:defRPr/>
            </a:pPr>
            <a:r>
              <a:rPr lang="nl-NL" sz="2800" dirty="0">
                <a:solidFill>
                  <a:schemeClr val="bg1"/>
                </a:solidFill>
                <a:hlinkClick r:id="rId5">
                  <a:extLst>
                    <a:ext uri="{A12FA001-AC4F-418D-AE19-62706E023703}">
                      <ahyp:hlinkClr xmlns:ahyp="http://schemas.microsoft.com/office/drawing/2018/hyperlinkcolor" val="tx"/>
                    </a:ext>
                  </a:extLst>
                </a:hlinkClick>
              </a:rPr>
              <a:t>Mirella.visser@mv-imc.com</a:t>
            </a:r>
          </a:p>
          <a:p>
            <a:pPr algn="ctr">
              <a:defRPr/>
            </a:pPr>
            <a:r>
              <a:rPr lang="nl-NL" sz="2800" dirty="0">
                <a:solidFill>
                  <a:schemeClr val="bg1"/>
                </a:solidFill>
                <a:hlinkClick r:id="rId5">
                  <a:extLst>
                    <a:ext uri="{A12FA001-AC4F-418D-AE19-62706E023703}">
                      <ahyp:hlinkClr xmlns:ahyp="http://schemas.microsoft.com/office/drawing/2018/hyperlinkcolor" val="tx"/>
                    </a:ext>
                  </a:extLst>
                </a:hlinkClick>
              </a:rPr>
              <a:t> </a:t>
            </a:r>
            <a:endParaRPr lang="nl-NL" sz="2800" dirty="0">
              <a:solidFill>
                <a:schemeClr val="bg1"/>
              </a:solidFill>
            </a:endParaRPr>
          </a:p>
          <a:p>
            <a:pPr algn="ctr">
              <a:defRPr/>
            </a:pPr>
            <a:r>
              <a:rPr lang="nl-NL" sz="2800" dirty="0">
                <a:solidFill>
                  <a:schemeClr val="bg1"/>
                </a:solidFill>
                <a:hlinkClick r:id="rId6">
                  <a:extLst>
                    <a:ext uri="{A12FA001-AC4F-418D-AE19-62706E023703}">
                      <ahyp:hlinkClr xmlns:ahyp="http://schemas.microsoft.com/office/drawing/2018/hyperlinkcolor" val="tx"/>
                    </a:ext>
                  </a:extLst>
                </a:hlinkClick>
              </a:rPr>
              <a:t>rewiringhorizon@uu.nl</a:t>
            </a:r>
            <a:r>
              <a:rPr lang="nl-NL" sz="2800" dirty="0">
                <a:solidFill>
                  <a:schemeClr val="bg1"/>
                </a:solidFill>
              </a:rPr>
              <a:t> </a:t>
            </a:r>
          </a:p>
          <a:p>
            <a:endParaRPr lang="es-ES" sz="2000" b="1" dirty="0">
              <a:solidFill>
                <a:schemeClr val="bg1"/>
              </a:solidFill>
            </a:endParaRPr>
          </a:p>
        </p:txBody>
      </p:sp>
      <p:grpSp>
        <p:nvGrpSpPr>
          <p:cNvPr id="24" name="Group 23"/>
          <p:cNvGrpSpPr/>
          <p:nvPr/>
        </p:nvGrpSpPr>
        <p:grpSpPr>
          <a:xfrm>
            <a:off x="1024981" y="2449881"/>
            <a:ext cx="74879" cy="4465644"/>
            <a:chOff x="830413" y="1258517"/>
            <a:chExt cx="90604" cy="4465644"/>
          </a:xfrm>
        </p:grpSpPr>
        <p:sp>
          <p:nvSpPr>
            <p:cNvPr id="25" name="Rectangle 24"/>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6" name="Rectangle 25"/>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7" name="Rectangle 26"/>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8" name="Rectangle 27"/>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9" name="Rectangle 28"/>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30" name="Rectangle 29"/>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31" name="Rectangle 30"/>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20" name="TextBox 19"/>
          <p:cNvSpPr txBox="1"/>
          <p:nvPr/>
        </p:nvSpPr>
        <p:spPr>
          <a:xfrm>
            <a:off x="10059276" y="761323"/>
            <a:ext cx="1693701" cy="369332"/>
          </a:xfrm>
          <a:prstGeom prst="rect">
            <a:avLst/>
          </a:prstGeom>
          <a:noFill/>
        </p:spPr>
        <p:txBody>
          <a:bodyPr wrap="square" rtlCol="0">
            <a:spAutoFit/>
          </a:bodyPr>
          <a:lstStyle/>
          <a:p>
            <a:r>
              <a:rPr lang="es-ES" kern="900" spc="220">
                <a:solidFill>
                  <a:schemeClr val="bg1"/>
                </a:solidFill>
              </a:rPr>
              <a:t>re-wiring.eu</a:t>
            </a:r>
          </a:p>
        </p:txBody>
      </p:sp>
      <p:cxnSp>
        <p:nvCxnSpPr>
          <p:cNvPr id="22" name="Straight Connector 21"/>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914091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mbri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34</TotalTime>
  <Words>2136</Words>
  <Application>Microsoft Office PowerPoint</Application>
  <PresentationFormat>Widescreen</PresentationFormat>
  <Paragraphs>250</Paragraphs>
  <Slides>29</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DengXian</vt:lpstr>
      <vt:lpstr>Arial</vt:lpstr>
      <vt:lpstr>Calibri</vt:lpstr>
      <vt:lpstr>Calibri Light</vt:lpstr>
      <vt:lpstr>Segoe UI</vt:lpstr>
      <vt:lpstr>Office</vt:lpstr>
      <vt:lpstr>PowerPoint Presentation</vt:lpstr>
      <vt:lpstr>Transformative leadership for transformational equality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Realising Girls' and Women’s Inclusion, Representation and Empowerment, March 2023 – March 2026  </vt:lpstr>
      <vt:lpstr>Realising Girls' and Women’s Inclusion, Representation and Empowerment, March 2023 – March 2026  </vt:lpstr>
      <vt:lpstr>Our aim is to “re-wire” institutions   </vt:lpstr>
      <vt:lpstr>Development of Transformative Equality Approach (TEA)</vt:lpstr>
      <vt:lpstr>Key elements and process of TEA  </vt:lpstr>
      <vt:lpstr>  </vt:lpstr>
      <vt:lpstr>  </vt:lpstr>
      <vt:lpstr>Laws and policies: enhancing womens voice, agency and decision-making power (WP2)   </vt:lpstr>
      <vt:lpstr>Interrelationships between barriers for representation   </vt:lpstr>
      <vt:lpstr>Gender gaps in employment and enterprise (WP4) </vt:lpstr>
      <vt:lpstr>  </vt:lpstr>
      <vt:lpstr>Health crisis: impact of COVID-19 on work-life balance   </vt:lpstr>
      <vt:lpstr>Some of the deliverables   </vt:lpstr>
      <vt:lpstr>Invitation to CEC to participate  </vt:lpstr>
      <vt:lpstr>Invitation to CEC to participate  </vt:lpstr>
      <vt:lpstr>What questions do you have?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Jean-Philippe Steeger</dc:creator>
  <cp:lastModifiedBy>cec.managers@gmail.com</cp:lastModifiedBy>
  <cp:revision>127</cp:revision>
  <dcterms:created xsi:type="dcterms:W3CDTF">2021-09-15T10:29:10Z</dcterms:created>
  <dcterms:modified xsi:type="dcterms:W3CDTF">2023-06-27T08:34:34Z</dcterms:modified>
</cp:coreProperties>
</file>