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handoutMasterIdLst>
    <p:handoutMasterId r:id="rId80"/>
  </p:handoutMasterIdLst>
  <p:sldIdLst>
    <p:sldId id="436" r:id="rId2"/>
    <p:sldId id="257" r:id="rId3"/>
    <p:sldId id="2927" r:id="rId4"/>
    <p:sldId id="2145705596" r:id="rId5"/>
    <p:sldId id="2145705565" r:id="rId6"/>
    <p:sldId id="2145705598" r:id="rId7"/>
    <p:sldId id="2145705599" r:id="rId8"/>
    <p:sldId id="2145705543" r:id="rId9"/>
    <p:sldId id="2145705552" r:id="rId10"/>
    <p:sldId id="2145705535" r:id="rId11"/>
    <p:sldId id="2145705537" r:id="rId12"/>
    <p:sldId id="2145705551" r:id="rId13"/>
    <p:sldId id="2145705531" r:id="rId14"/>
    <p:sldId id="2145705521" r:id="rId15"/>
    <p:sldId id="2145705549" r:id="rId16"/>
    <p:sldId id="1030" r:id="rId17"/>
    <p:sldId id="2145705530" r:id="rId18"/>
    <p:sldId id="2145705529" r:id="rId19"/>
    <p:sldId id="2145705597" r:id="rId20"/>
    <p:sldId id="2928" r:id="rId21"/>
    <p:sldId id="273" r:id="rId22"/>
    <p:sldId id="290" r:id="rId23"/>
    <p:sldId id="294" r:id="rId24"/>
    <p:sldId id="295" r:id="rId25"/>
    <p:sldId id="296" r:id="rId26"/>
    <p:sldId id="298" r:id="rId27"/>
    <p:sldId id="299" r:id="rId28"/>
    <p:sldId id="301" r:id="rId29"/>
    <p:sldId id="876" r:id="rId30"/>
    <p:sldId id="304" r:id="rId31"/>
    <p:sldId id="302" r:id="rId32"/>
    <p:sldId id="303" r:id="rId33"/>
    <p:sldId id="277" r:id="rId34"/>
    <p:sldId id="863" r:id="rId35"/>
    <p:sldId id="866" r:id="rId36"/>
    <p:sldId id="287" r:id="rId37"/>
    <p:sldId id="864" r:id="rId38"/>
    <p:sldId id="867" r:id="rId39"/>
    <p:sldId id="868" r:id="rId40"/>
    <p:sldId id="869" r:id="rId41"/>
    <p:sldId id="881" r:id="rId42"/>
    <p:sldId id="874" r:id="rId43"/>
    <p:sldId id="875" r:id="rId44"/>
    <p:sldId id="870" r:id="rId45"/>
    <p:sldId id="877" r:id="rId46"/>
    <p:sldId id="879" r:id="rId47"/>
    <p:sldId id="880" r:id="rId48"/>
    <p:sldId id="275" r:id="rId49"/>
    <p:sldId id="2929" r:id="rId50"/>
    <p:sldId id="2145705600" r:id="rId51"/>
    <p:sldId id="271" r:id="rId52"/>
    <p:sldId id="263" r:id="rId53"/>
    <p:sldId id="269" r:id="rId54"/>
    <p:sldId id="270" r:id="rId55"/>
    <p:sldId id="265" r:id="rId56"/>
    <p:sldId id="2145705601" r:id="rId57"/>
    <p:sldId id="274" r:id="rId58"/>
    <p:sldId id="261" r:id="rId59"/>
    <p:sldId id="2931" r:id="rId60"/>
    <p:sldId id="256" r:id="rId61"/>
    <p:sldId id="419" r:id="rId62"/>
    <p:sldId id="711" r:id="rId63"/>
    <p:sldId id="2145705602" r:id="rId64"/>
    <p:sldId id="406" r:id="rId65"/>
    <p:sldId id="405" r:id="rId66"/>
    <p:sldId id="404" r:id="rId67"/>
    <p:sldId id="715" r:id="rId68"/>
    <p:sldId id="724" r:id="rId69"/>
    <p:sldId id="728" r:id="rId70"/>
    <p:sldId id="729" r:id="rId71"/>
    <p:sldId id="709" r:id="rId72"/>
    <p:sldId id="708" r:id="rId73"/>
    <p:sldId id="694" r:id="rId74"/>
    <p:sldId id="696" r:id="rId75"/>
    <p:sldId id="703" r:id="rId76"/>
    <p:sldId id="712" r:id="rId77"/>
    <p:sldId id="2930" r:id="rId78"/>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2E74"/>
    <a:srgbClr val="E41E76"/>
    <a:srgbClr val="F8E8F3"/>
    <a:srgbClr val="232364"/>
    <a:srgbClr val="00A0F0"/>
    <a:srgbClr val="020884"/>
    <a:srgbClr val="0394ED"/>
    <a:srgbClr val="0AC1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34" autoAdjust="0"/>
    <p:restoredTop sz="86467" autoAdjust="0"/>
  </p:normalViewPr>
  <p:slideViewPr>
    <p:cSldViewPr snapToGrid="0" snapToObjects="1">
      <p:cViewPr varScale="1">
        <p:scale>
          <a:sx n="102" d="100"/>
          <a:sy n="102" d="100"/>
        </p:scale>
        <p:origin x="2022"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0" d="100"/>
          <a:sy n="80" d="100"/>
        </p:scale>
        <p:origin x="3948" y="11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paulinevanschaardenburg:Dropbox:Thesis%20women%20in%20management:Eurostat%20graphs%20employ%20by%20sex,%20age,%20prof%20status%20and%20occupation.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ledarna1-my.sharepoint.com/personal/anna_thoursie_ledarna_se/Documents/1Ledarna/F&#246;rel&#228;sningar%20och%20seminarier/CEC%20Ageism%201%20juni%202023/Diagramunderlag%20till%20CEC%202023-06-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[2]Blad1!$B$59:$B$60</c:f>
              <c:strCache>
                <c:ptCount val="1"/>
                <c:pt idx="0">
                  <c:v>European Union (28 countries)</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[2]Blad1!$B$61:$B$71</c:f>
              <c:numCache>
                <c:formatCode>General</c:formatCode>
                <c:ptCount val="11"/>
                <c:pt idx="0">
                  <c:v>0.30449242894883799</c:v>
                </c:pt>
                <c:pt idx="1">
                  <c:v>0.31570643817058303</c:v>
                </c:pt>
                <c:pt idx="2">
                  <c:v>0.322813077217803</c:v>
                </c:pt>
                <c:pt idx="3">
                  <c:v>0.32585581057686902</c:v>
                </c:pt>
                <c:pt idx="4">
                  <c:v>0.327709386678391</c:v>
                </c:pt>
                <c:pt idx="5">
                  <c:v>0.33096304621519501</c:v>
                </c:pt>
                <c:pt idx="6">
                  <c:v>0.33592325248708699</c:v>
                </c:pt>
                <c:pt idx="7">
                  <c:v>0.33854149389063998</c:v>
                </c:pt>
                <c:pt idx="8">
                  <c:v>0.33076468448808899</c:v>
                </c:pt>
                <c:pt idx="9">
                  <c:v>0.331039234509027</c:v>
                </c:pt>
                <c:pt idx="10">
                  <c:v>0.32425992331455</c:v>
                </c:pt>
              </c:numCache>
            </c:numRef>
          </c:val>
          <c:smooth val="0"/>
          <c:extLst>
            <c:ext xmlns:c16="http://schemas.microsoft.com/office/drawing/2014/chart" uri="{C3380CC4-5D6E-409C-BE32-E72D297353CC}">
              <c16:uniqueId val="{00000000-5F04-CC4D-9148-06179811EB13}"/>
            </c:ext>
          </c:extLst>
        </c:ser>
        <c:ser>
          <c:idx val="1"/>
          <c:order val="1"/>
          <c:tx>
            <c:v>Germany</c:v>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[2]Blad1!$C$61:$C$71</c:f>
              <c:numCache>
                <c:formatCode>General</c:formatCode>
                <c:ptCount val="11"/>
                <c:pt idx="0">
                  <c:v>0.28042482704862098</c:v>
                </c:pt>
                <c:pt idx="1">
                  <c:v>0.27707615767317301</c:v>
                </c:pt>
                <c:pt idx="2">
                  <c:v>0.28167231867186299</c:v>
                </c:pt>
                <c:pt idx="3">
                  <c:v>0.28511869727290601</c:v>
                </c:pt>
                <c:pt idx="4">
                  <c:v>0.28733269598470401</c:v>
                </c:pt>
                <c:pt idx="5">
                  <c:v>0.29185178399670197</c:v>
                </c:pt>
                <c:pt idx="6">
                  <c:v>0.29660635520748901</c:v>
                </c:pt>
                <c:pt idx="7">
                  <c:v>0.29889923793395401</c:v>
                </c:pt>
                <c:pt idx="8">
                  <c:v>0.302577949867536</c:v>
                </c:pt>
                <c:pt idx="9">
                  <c:v>0.28611865942029002</c:v>
                </c:pt>
                <c:pt idx="10">
                  <c:v>0.288473485062405</c:v>
                </c:pt>
              </c:numCache>
            </c:numRef>
          </c:val>
          <c:smooth val="0"/>
          <c:extLst>
            <c:ext xmlns:c16="http://schemas.microsoft.com/office/drawing/2014/chart" uri="{C3380CC4-5D6E-409C-BE32-E72D297353CC}">
              <c16:uniqueId val="{00000001-5F04-CC4D-9148-06179811EB13}"/>
            </c:ext>
          </c:extLst>
        </c:ser>
        <c:ser>
          <c:idx val="2"/>
          <c:order val="2"/>
          <c:tx>
            <c:strRef>
              <c:f>[2]Blad1!$D$59:$D$60</c:f>
              <c:strCache>
                <c:ptCount val="1"/>
                <c:pt idx="0">
                  <c:v>France</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[2]Blad1!$D$61:$D$71</c:f>
              <c:numCache>
                <c:formatCode>General</c:formatCode>
                <c:ptCount val="11"/>
                <c:pt idx="0">
                  <c:v>0.35396709704289903</c:v>
                </c:pt>
                <c:pt idx="1">
                  <c:v>0.35910467683145902</c:v>
                </c:pt>
                <c:pt idx="2">
                  <c:v>0.375925649818597</c:v>
                </c:pt>
                <c:pt idx="3">
                  <c:v>0.37875848690591701</c:v>
                </c:pt>
                <c:pt idx="4">
                  <c:v>0.37827698008337202</c:v>
                </c:pt>
                <c:pt idx="5">
                  <c:v>0.38503068617045799</c:v>
                </c:pt>
                <c:pt idx="6">
                  <c:v>0.38085145595281999</c:v>
                </c:pt>
                <c:pt idx="7">
                  <c:v>0.38650551202018901</c:v>
                </c:pt>
                <c:pt idx="8">
                  <c:v>0.39384133611691002</c:v>
                </c:pt>
                <c:pt idx="9">
                  <c:v>0.39333438138657401</c:v>
                </c:pt>
                <c:pt idx="10">
                  <c:v>0.361028126937602</c:v>
                </c:pt>
              </c:numCache>
            </c:numRef>
          </c:val>
          <c:smooth val="0"/>
          <c:extLst>
            <c:ext xmlns:c16="http://schemas.microsoft.com/office/drawing/2014/chart" uri="{C3380CC4-5D6E-409C-BE32-E72D297353CC}">
              <c16:uniqueId val="{00000002-5F04-CC4D-9148-06179811EB13}"/>
            </c:ext>
          </c:extLst>
        </c:ser>
        <c:ser>
          <c:idx val="3"/>
          <c:order val="3"/>
          <c:tx>
            <c:strRef>
              <c:f>[2]Blad1!$E$59:$E$60</c:f>
              <c:strCache>
                <c:ptCount val="1"/>
                <c:pt idx="0">
                  <c:v>Italy</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[2]Blad1!$E$61:$E$71</c:f>
              <c:numCache>
                <c:formatCode>General</c:formatCode>
                <c:ptCount val="11"/>
                <c:pt idx="0">
                  <c:v>0.208437049652823</c:v>
                </c:pt>
                <c:pt idx="1">
                  <c:v>0.33190423430801103</c:v>
                </c:pt>
                <c:pt idx="2">
                  <c:v>0.32385796927987198</c:v>
                </c:pt>
                <c:pt idx="3">
                  <c:v>0.32832574607991899</c:v>
                </c:pt>
                <c:pt idx="4">
                  <c:v>0.33510140405616201</c:v>
                </c:pt>
                <c:pt idx="5">
                  <c:v>0.33244444444444399</c:v>
                </c:pt>
                <c:pt idx="6">
                  <c:v>0.33617894964339701</c:v>
                </c:pt>
                <c:pt idx="7">
                  <c:v>0.32797481872857098</c:v>
                </c:pt>
                <c:pt idx="8">
                  <c:v>0.25030349851009798</c:v>
                </c:pt>
                <c:pt idx="9">
                  <c:v>0.25853252467594201</c:v>
                </c:pt>
                <c:pt idx="10">
                  <c:v>0.26915262340145801</c:v>
                </c:pt>
              </c:numCache>
            </c:numRef>
          </c:val>
          <c:smooth val="0"/>
          <c:extLst>
            <c:ext xmlns:c16="http://schemas.microsoft.com/office/drawing/2014/chart" uri="{C3380CC4-5D6E-409C-BE32-E72D297353CC}">
              <c16:uniqueId val="{00000003-5F04-CC4D-9148-06179811EB13}"/>
            </c:ext>
          </c:extLst>
        </c:ser>
        <c:ser>
          <c:idx val="4"/>
          <c:order val="4"/>
          <c:tx>
            <c:strRef>
              <c:f>[2]Blad1!$F$59:$F$60</c:f>
              <c:strCache>
                <c:ptCount val="1"/>
                <c:pt idx="0">
                  <c:v>Poland</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[2]Blad1!$F$61:$F$71</c:f>
              <c:numCache>
                <c:formatCode>General</c:formatCode>
                <c:ptCount val="11"/>
                <c:pt idx="0">
                  <c:v>0.332968901846453</c:v>
                </c:pt>
                <c:pt idx="1">
                  <c:v>0.32753520293456401</c:v>
                </c:pt>
                <c:pt idx="2">
                  <c:v>0.32796197542313898</c:v>
                </c:pt>
                <c:pt idx="3">
                  <c:v>0.35346877026150902</c:v>
                </c:pt>
                <c:pt idx="4">
                  <c:v>0.36223069786619899</c:v>
                </c:pt>
                <c:pt idx="5">
                  <c:v>0.36127342333266199</c:v>
                </c:pt>
                <c:pt idx="6">
                  <c:v>0.35484804630969602</c:v>
                </c:pt>
                <c:pt idx="7">
                  <c:v>0.35641250365176702</c:v>
                </c:pt>
                <c:pt idx="8">
                  <c:v>0.37981883294712399</c:v>
                </c:pt>
                <c:pt idx="9">
                  <c:v>0.37818930041152299</c:v>
                </c:pt>
                <c:pt idx="10">
                  <c:v>0.37751371115173699</c:v>
                </c:pt>
              </c:numCache>
            </c:numRef>
          </c:val>
          <c:smooth val="0"/>
          <c:extLst>
            <c:ext xmlns:c16="http://schemas.microsoft.com/office/drawing/2014/chart" uri="{C3380CC4-5D6E-409C-BE32-E72D297353CC}">
              <c16:uniqueId val="{00000004-5F04-CC4D-9148-06179811EB13}"/>
            </c:ext>
          </c:extLst>
        </c:ser>
        <c:ser>
          <c:idx val="5"/>
          <c:order val="5"/>
          <c:tx>
            <c:strRef>
              <c:f>[2]Blad1!$G$59:$G$60</c:f>
              <c:strCache>
                <c:ptCount val="1"/>
                <c:pt idx="0">
                  <c:v>Sweden</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[2]Blad1!$G$61:$G$71</c:f>
              <c:numCache>
                <c:formatCode>General</c:formatCode>
                <c:ptCount val="11"/>
                <c:pt idx="0">
                  <c:v>0.30291627469426202</c:v>
                </c:pt>
                <c:pt idx="1">
                  <c:v>0.30285714285714299</c:v>
                </c:pt>
                <c:pt idx="2">
                  <c:v>0.29914122137404597</c:v>
                </c:pt>
                <c:pt idx="3">
                  <c:v>0.32108060230292301</c:v>
                </c:pt>
                <c:pt idx="4">
                  <c:v>0.31612357173085098</c:v>
                </c:pt>
                <c:pt idx="5">
                  <c:v>0.320730671197961</c:v>
                </c:pt>
                <c:pt idx="6">
                  <c:v>0.32497911445279898</c:v>
                </c:pt>
                <c:pt idx="7">
                  <c:v>0.31349368120668603</c:v>
                </c:pt>
                <c:pt idx="8">
                  <c:v>0.34475724194206397</c:v>
                </c:pt>
                <c:pt idx="9">
                  <c:v>0.35492324971920602</c:v>
                </c:pt>
                <c:pt idx="10">
                  <c:v>0.35446792732665899</c:v>
                </c:pt>
              </c:numCache>
            </c:numRef>
          </c:val>
          <c:smooth val="0"/>
          <c:extLst>
            <c:ext xmlns:c16="http://schemas.microsoft.com/office/drawing/2014/chart" uri="{C3380CC4-5D6E-409C-BE32-E72D297353CC}">
              <c16:uniqueId val="{00000005-5F04-CC4D-9148-06179811EB13}"/>
            </c:ext>
          </c:extLst>
        </c:ser>
        <c:ser>
          <c:idx val="6"/>
          <c:order val="6"/>
          <c:tx>
            <c:strRef>
              <c:f>[2]Blad1!$H$59:$H$60</c:f>
              <c:strCache>
                <c:ptCount val="1"/>
                <c:pt idx="0">
                  <c:v>United Kingdom</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[2]Blad1!$H$61:$H$71</c:f>
              <c:numCache>
                <c:formatCode>General</c:formatCode>
                <c:ptCount val="11"/>
                <c:pt idx="0">
                  <c:v>0.32291615076023999</c:v>
                </c:pt>
                <c:pt idx="1">
                  <c:v>0.330452775073028</c:v>
                </c:pt>
                <c:pt idx="2">
                  <c:v>0.34275400180496801</c:v>
                </c:pt>
                <c:pt idx="3">
                  <c:v>0.34550008116318398</c:v>
                </c:pt>
                <c:pt idx="4">
                  <c:v>0.34389969974099799</c:v>
                </c:pt>
                <c:pt idx="5">
                  <c:v>0.34820616360852902</c:v>
                </c:pt>
                <c:pt idx="6">
                  <c:v>0.35534640405982398</c:v>
                </c:pt>
                <c:pt idx="7">
                  <c:v>0.356519966477157</c:v>
                </c:pt>
                <c:pt idx="8">
                  <c:v>0.344659541574242</c:v>
                </c:pt>
                <c:pt idx="9">
                  <c:v>0.34221324822510302</c:v>
                </c:pt>
                <c:pt idx="10">
                  <c:v>0.33650297153581499</c:v>
                </c:pt>
              </c:numCache>
            </c:numRef>
          </c:val>
          <c:smooth val="0"/>
          <c:extLst>
            <c:ext xmlns:c16="http://schemas.microsoft.com/office/drawing/2014/chart" uri="{C3380CC4-5D6E-409C-BE32-E72D297353CC}">
              <c16:uniqueId val="{00000006-5F04-CC4D-9148-06179811EB13}"/>
            </c:ext>
          </c:extLst>
        </c:ser>
        <c:ser>
          <c:idx val="7"/>
          <c:order val="7"/>
          <c:tx>
            <c:strRef>
              <c:f>[2]Blad1!$I$59:$I$60</c:f>
              <c:strCache>
                <c:ptCount val="1"/>
                <c:pt idx="0">
                  <c:v>Norway</c:v>
                </c:pt>
              </c:strCache>
            </c:strRef>
          </c:tx>
          <c:cat>
            <c:strRef>
              <c:f>[2]Blad1!$A$61:$A$71</c:f>
              <c:strCache>
                <c:ptCount val="11"/>
                <c:pt idx="0">
                  <c:v>_x0004_2003</c:v>
                </c:pt>
                <c:pt idx="1">
                  <c:v>_x0004_2004</c:v>
                </c:pt>
                <c:pt idx="2">
                  <c:v>_x0004_2005</c:v>
                </c:pt>
                <c:pt idx="3">
                  <c:v>_x0004_2006</c:v>
                </c:pt>
                <c:pt idx="4">
                  <c:v>_x0004_2007</c:v>
                </c:pt>
                <c:pt idx="5">
                  <c:v>_x0004_2008</c:v>
                </c:pt>
                <c:pt idx="6">
                  <c:v>_x0004_2009</c:v>
                </c:pt>
                <c:pt idx="7">
                  <c:v>_x0004_2010</c:v>
                </c:pt>
                <c:pt idx="8">
                  <c:v>_x0004_2011</c:v>
                </c:pt>
                <c:pt idx="9">
                  <c:v>_x0004_2012</c:v>
                </c:pt>
                <c:pt idx="10">
                  <c:v>_x0004_2013</c:v>
                </c:pt>
              </c:strCache>
            </c:strRef>
          </c:cat>
          <c:val>
            <c:numRef>
              <c:f>[2]Blad1!$I$61:$I$71</c:f>
              <c:numCache>
                <c:formatCode>General</c:formatCode>
                <c:ptCount val="11"/>
                <c:pt idx="0">
                  <c:v>0.28446261682243001</c:v>
                </c:pt>
                <c:pt idx="1">
                  <c:v>0.29176610978520301</c:v>
                </c:pt>
                <c:pt idx="2">
                  <c:v>0.303915063039151</c:v>
                </c:pt>
                <c:pt idx="3">
                  <c:v>0.331730769230769</c:v>
                </c:pt>
                <c:pt idx="4">
                  <c:v>0.315565031982942</c:v>
                </c:pt>
                <c:pt idx="5">
                  <c:v>0.31512325116588902</c:v>
                </c:pt>
                <c:pt idx="6">
                  <c:v>0.340172071475844</c:v>
                </c:pt>
                <c:pt idx="7">
                  <c:v>0.34398368456832101</c:v>
                </c:pt>
                <c:pt idx="8">
                  <c:v>0.31457955232909901</c:v>
                </c:pt>
                <c:pt idx="9">
                  <c:v>0.32224168126094599</c:v>
                </c:pt>
                <c:pt idx="10">
                  <c:v>0.328735632183908</c:v>
                </c:pt>
              </c:numCache>
            </c:numRef>
          </c:val>
          <c:smooth val="0"/>
          <c:extLst>
            <c:ext xmlns:c16="http://schemas.microsoft.com/office/drawing/2014/chart" uri="{C3380CC4-5D6E-409C-BE32-E72D297353CC}">
              <c16:uniqueId val="{00000007-5F04-CC4D-9148-06179811EB13}"/>
            </c:ext>
          </c:extLst>
        </c:ser>
        <c:dLbls>
          <c:showLegendKey val="0"/>
          <c:showVal val="0"/>
          <c:showCatName val="0"/>
          <c:showSerName val="0"/>
          <c:showPercent val="0"/>
          <c:showBubbleSize val="0"/>
        </c:dLbls>
        <c:marker val="1"/>
        <c:smooth val="0"/>
        <c:axId val="-1718217024"/>
        <c:axId val="-1718216480"/>
      </c:lineChart>
      <c:catAx>
        <c:axId val="-1718217024"/>
        <c:scaling>
          <c:orientation val="minMax"/>
        </c:scaling>
        <c:delete val="0"/>
        <c:axPos val="b"/>
        <c:numFmt formatCode="General" sourceLinked="0"/>
        <c:majorTickMark val="out"/>
        <c:minorTickMark val="none"/>
        <c:tickLblPos val="nextTo"/>
        <c:crossAx val="-1718216480"/>
        <c:crosses val="autoZero"/>
        <c:auto val="1"/>
        <c:lblAlgn val="ctr"/>
        <c:lblOffset val="100"/>
        <c:noMultiLvlLbl val="0"/>
      </c:catAx>
      <c:valAx>
        <c:axId val="-1718216480"/>
        <c:scaling>
          <c:orientation val="minMax"/>
          <c:max val="0.4"/>
          <c:min val="0.2"/>
        </c:scaling>
        <c:delete val="0"/>
        <c:axPos val="l"/>
        <c:majorGridlines/>
        <c:numFmt formatCode="0%" sourceLinked="0"/>
        <c:majorTickMark val="out"/>
        <c:minorTickMark val="none"/>
        <c:tickLblPos val="nextTo"/>
        <c:crossAx val="-1718217024"/>
        <c:crosses val="autoZero"/>
        <c:crossBetween val="between"/>
      </c:valAx>
    </c:plotArea>
    <c:legend>
      <c:legendPos val="b"/>
      <c:layout>
        <c:manualLayout>
          <c:xMode val="edge"/>
          <c:yMode val="edge"/>
          <c:x val="0.15708596901677988"/>
          <c:y val="0.71175513884361019"/>
          <c:w val="0.67719869889432516"/>
          <c:h val="0.26515778591918676"/>
        </c:manualLayout>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94495412844037"/>
          <c:y val="0.10784189647526933"/>
          <c:w val="0.84036697247706427"/>
          <c:h val="0.62327688490993427"/>
        </c:manualLayout>
      </c:layout>
      <c:areaChart>
        <c:grouping val="percentStacked"/>
        <c:varyColors val="0"/>
        <c:ser>
          <c:idx val="0"/>
          <c:order val="0"/>
          <c:tx>
            <c:strRef>
              <c:f>'English Andel av f-penningdag'!$B$7</c:f>
              <c:strCache>
                <c:ptCount val="1"/>
                <c:pt idx="0">
                  <c:v>Mothers' share</c:v>
                </c:pt>
              </c:strCache>
            </c:strRef>
          </c:tx>
          <c:spPr>
            <a:solidFill>
              <a:srgbClr val="C0504D"/>
            </a:solidFill>
            <a:ln w="12700">
              <a:solidFill>
                <a:srgbClr val="000000"/>
              </a:solidFill>
              <a:prstDash val="solid"/>
            </a:ln>
          </c:spPr>
          <c:cat>
            <c:numRef>
              <c:f>'English Andel av f-penningdag'!$A$8:$A$56</c:f>
              <c:numCache>
                <c:formatCode>General</c:formatCode>
                <c:ptCount val="49"/>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pt idx="44">
                  <c:v>2018</c:v>
                </c:pt>
                <c:pt idx="45">
                  <c:v>2019</c:v>
                </c:pt>
                <c:pt idx="46">
                  <c:v>2020</c:v>
                </c:pt>
                <c:pt idx="47">
                  <c:v>2021</c:v>
                </c:pt>
                <c:pt idx="48">
                  <c:v>2022</c:v>
                </c:pt>
              </c:numCache>
            </c:numRef>
          </c:cat>
          <c:val>
            <c:numRef>
              <c:f>'English Andel av f-penningdag'!$B$8:$B$56</c:f>
              <c:numCache>
                <c:formatCode>0.0</c:formatCode>
                <c:ptCount val="49"/>
                <c:pt idx="0">
                  <c:v>99.528210232595612</c:v>
                </c:pt>
                <c:pt idx="1">
                  <c:v>99.096386931607384</c:v>
                </c:pt>
                <c:pt idx="2">
                  <c:v>98.623196649309136</c:v>
                </c:pt>
                <c:pt idx="3">
                  <c:v>97.817657704724127</c:v>
                </c:pt>
                <c:pt idx="4">
                  <c:v>97.902989054876983</c:v>
                </c:pt>
                <c:pt idx="5">
                  <c:v>97.82133135420932</c:v>
                </c:pt>
                <c:pt idx="6">
                  <c:v>97.923174797645714</c:v>
                </c:pt>
                <c:pt idx="7">
                  <c:v>98</c:v>
                </c:pt>
                <c:pt idx="8">
                  <c:v>98.1</c:v>
                </c:pt>
                <c:pt idx="9">
                  <c:v>98.1</c:v>
                </c:pt>
                <c:pt idx="10">
                  <c:v>98.1</c:v>
                </c:pt>
                <c:pt idx="11">
                  <c:v>98.1</c:v>
                </c:pt>
                <c:pt idx="12">
                  <c:v>94.1</c:v>
                </c:pt>
                <c:pt idx="13">
                  <c:v>92.457125048337758</c:v>
                </c:pt>
                <c:pt idx="14">
                  <c:v>93.518550421797443</c:v>
                </c:pt>
                <c:pt idx="15">
                  <c:v>93.120696242108764</c:v>
                </c:pt>
                <c:pt idx="16">
                  <c:v>92.595390095049595</c:v>
                </c:pt>
                <c:pt idx="17">
                  <c:v>91.946697083559926</c:v>
                </c:pt>
                <c:pt idx="18">
                  <c:v>90.940773499273604</c:v>
                </c:pt>
                <c:pt idx="19">
                  <c:v>89.883435181760603</c:v>
                </c:pt>
                <c:pt idx="20">
                  <c:v>88.566213522745102</c:v>
                </c:pt>
                <c:pt idx="21">
                  <c:v>90.415788931098831</c:v>
                </c:pt>
                <c:pt idx="22">
                  <c:v>89.417882573113658</c:v>
                </c:pt>
                <c:pt idx="23">
                  <c:v>90.096314350521908</c:v>
                </c:pt>
                <c:pt idx="24">
                  <c:v>89.607424871617624</c:v>
                </c:pt>
                <c:pt idx="25">
                  <c:v>88.438623887666694</c:v>
                </c:pt>
                <c:pt idx="26">
                  <c:v>87.562175019945329</c:v>
                </c:pt>
                <c:pt idx="27">
                  <c:v>86.185849769634444</c:v>
                </c:pt>
                <c:pt idx="28">
                  <c:v>84.47939865128447</c:v>
                </c:pt>
                <c:pt idx="29">
                  <c:v>82.784848839460949</c:v>
                </c:pt>
                <c:pt idx="30">
                  <c:v>81.324346627970556</c:v>
                </c:pt>
                <c:pt idx="31">
                  <c:v>80</c:v>
                </c:pt>
                <c:pt idx="32">
                  <c:v>79</c:v>
                </c:pt>
                <c:pt idx="33">
                  <c:v>79</c:v>
                </c:pt>
                <c:pt idx="34">
                  <c:v>79</c:v>
                </c:pt>
                <c:pt idx="35">
                  <c:v>78</c:v>
                </c:pt>
                <c:pt idx="36">
                  <c:v>77</c:v>
                </c:pt>
                <c:pt idx="37">
                  <c:v>76</c:v>
                </c:pt>
                <c:pt idx="38">
                  <c:v>76</c:v>
                </c:pt>
                <c:pt idx="39">
                  <c:v>75</c:v>
                </c:pt>
                <c:pt idx="40">
                  <c:v>75</c:v>
                </c:pt>
                <c:pt idx="41">
                  <c:v>74</c:v>
                </c:pt>
                <c:pt idx="42">
                  <c:v>73</c:v>
                </c:pt>
                <c:pt idx="43">
                  <c:v>72</c:v>
                </c:pt>
                <c:pt idx="44">
                  <c:v>70.400000000000006</c:v>
                </c:pt>
                <c:pt idx="45">
                  <c:v>70</c:v>
                </c:pt>
                <c:pt idx="46">
                  <c:v>70</c:v>
                </c:pt>
                <c:pt idx="47">
                  <c:v>70.400000000000006</c:v>
                </c:pt>
                <c:pt idx="48">
                  <c:v>69.7</c:v>
                </c:pt>
              </c:numCache>
            </c:numRef>
          </c:val>
          <c:extLst>
            <c:ext xmlns:c16="http://schemas.microsoft.com/office/drawing/2014/chart" uri="{C3380CC4-5D6E-409C-BE32-E72D297353CC}">
              <c16:uniqueId val="{00000000-3AAC-4E5C-8266-659ADC94DF84}"/>
            </c:ext>
          </c:extLst>
        </c:ser>
        <c:ser>
          <c:idx val="1"/>
          <c:order val="1"/>
          <c:tx>
            <c:strRef>
              <c:f>'English Andel av f-penningdag'!$C$7</c:f>
              <c:strCache>
                <c:ptCount val="1"/>
                <c:pt idx="0">
                  <c:v>Fathers' share</c:v>
                </c:pt>
              </c:strCache>
            </c:strRef>
          </c:tx>
          <c:spPr>
            <a:solidFill>
              <a:srgbClr val="0070C0"/>
            </a:solidFill>
            <a:ln w="12700">
              <a:solidFill>
                <a:srgbClr val="000000"/>
              </a:solidFill>
              <a:prstDash val="solid"/>
            </a:ln>
          </c:spPr>
          <c:cat>
            <c:numRef>
              <c:f>'English Andel av f-penningdag'!$A$8:$A$56</c:f>
              <c:numCache>
                <c:formatCode>General</c:formatCode>
                <c:ptCount val="49"/>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pt idx="44">
                  <c:v>2018</c:v>
                </c:pt>
                <c:pt idx="45">
                  <c:v>2019</c:v>
                </c:pt>
                <c:pt idx="46">
                  <c:v>2020</c:v>
                </c:pt>
                <c:pt idx="47">
                  <c:v>2021</c:v>
                </c:pt>
                <c:pt idx="48">
                  <c:v>2022</c:v>
                </c:pt>
              </c:numCache>
            </c:numRef>
          </c:cat>
          <c:val>
            <c:numRef>
              <c:f>'English Andel av f-penningdag'!$C$8:$C$56</c:f>
              <c:numCache>
                <c:formatCode>0.0</c:formatCode>
                <c:ptCount val="49"/>
                <c:pt idx="0">
                  <c:v>0.4717897674043896</c:v>
                </c:pt>
                <c:pt idx="1">
                  <c:v>0.90361306839262034</c:v>
                </c:pt>
                <c:pt idx="2">
                  <c:v>1.3768033506908721</c:v>
                </c:pt>
                <c:pt idx="3">
                  <c:v>2.182342295275872</c:v>
                </c:pt>
                <c:pt idx="4">
                  <c:v>2.0970109451230243</c:v>
                </c:pt>
                <c:pt idx="5">
                  <c:v>2.1786686457906841</c:v>
                </c:pt>
                <c:pt idx="6">
                  <c:v>2.0768252023542799</c:v>
                </c:pt>
                <c:pt idx="7">
                  <c:v>2</c:v>
                </c:pt>
                <c:pt idx="8">
                  <c:v>1.9</c:v>
                </c:pt>
                <c:pt idx="9">
                  <c:v>1.9</c:v>
                </c:pt>
                <c:pt idx="10">
                  <c:v>1.9</c:v>
                </c:pt>
                <c:pt idx="11">
                  <c:v>1.9</c:v>
                </c:pt>
                <c:pt idx="12">
                  <c:v>5.9</c:v>
                </c:pt>
                <c:pt idx="13">
                  <c:v>7.5428749516622329</c:v>
                </c:pt>
                <c:pt idx="14">
                  <c:v>6.4814495782025627</c:v>
                </c:pt>
                <c:pt idx="15">
                  <c:v>6.8793037578912326</c:v>
                </c:pt>
                <c:pt idx="16">
                  <c:v>7.4046099049504015</c:v>
                </c:pt>
                <c:pt idx="17">
                  <c:v>8.0533029164400798</c:v>
                </c:pt>
                <c:pt idx="18">
                  <c:v>9.059226500726405</c:v>
                </c:pt>
                <c:pt idx="19">
                  <c:v>10.116564818239397</c:v>
                </c:pt>
                <c:pt idx="20">
                  <c:v>11.433786477254895</c:v>
                </c:pt>
                <c:pt idx="21">
                  <c:v>9.5842110689011726</c:v>
                </c:pt>
                <c:pt idx="22">
                  <c:v>10.582117426886342</c:v>
                </c:pt>
                <c:pt idx="23">
                  <c:v>9.9036856494780867</c:v>
                </c:pt>
                <c:pt idx="24">
                  <c:v>10.392575128382378</c:v>
                </c:pt>
                <c:pt idx="25">
                  <c:v>11.561376112333308</c:v>
                </c:pt>
                <c:pt idx="26">
                  <c:v>12.437824980054668</c:v>
                </c:pt>
                <c:pt idx="27">
                  <c:v>13.814150230365559</c:v>
                </c:pt>
                <c:pt idx="28">
                  <c:v>15.520601348715523</c:v>
                </c:pt>
                <c:pt idx="29">
                  <c:v>17.215151160539047</c:v>
                </c:pt>
                <c:pt idx="30">
                  <c:v>18.675653372029441</c:v>
                </c:pt>
                <c:pt idx="31">
                  <c:v>20</c:v>
                </c:pt>
                <c:pt idx="32">
                  <c:v>21</c:v>
                </c:pt>
                <c:pt idx="33">
                  <c:v>21</c:v>
                </c:pt>
                <c:pt idx="34">
                  <c:v>21</c:v>
                </c:pt>
                <c:pt idx="35">
                  <c:v>22</c:v>
                </c:pt>
                <c:pt idx="36">
                  <c:v>23</c:v>
                </c:pt>
                <c:pt idx="37">
                  <c:v>24</c:v>
                </c:pt>
                <c:pt idx="38">
                  <c:v>24</c:v>
                </c:pt>
                <c:pt idx="39">
                  <c:v>25</c:v>
                </c:pt>
                <c:pt idx="40">
                  <c:v>25</c:v>
                </c:pt>
                <c:pt idx="41">
                  <c:v>26</c:v>
                </c:pt>
                <c:pt idx="42">
                  <c:v>27</c:v>
                </c:pt>
                <c:pt idx="43">
                  <c:v>28</c:v>
                </c:pt>
                <c:pt idx="44">
                  <c:v>29.6</c:v>
                </c:pt>
                <c:pt idx="45">
                  <c:v>30</c:v>
                </c:pt>
                <c:pt idx="46">
                  <c:v>30</c:v>
                </c:pt>
                <c:pt idx="47">
                  <c:v>29.6</c:v>
                </c:pt>
                <c:pt idx="48">
                  <c:v>30.3</c:v>
                </c:pt>
              </c:numCache>
            </c:numRef>
          </c:val>
          <c:extLst>
            <c:ext xmlns:c16="http://schemas.microsoft.com/office/drawing/2014/chart" uri="{C3380CC4-5D6E-409C-BE32-E72D297353CC}">
              <c16:uniqueId val="{00000001-3AAC-4E5C-8266-659ADC94DF84}"/>
            </c:ext>
          </c:extLst>
        </c:ser>
        <c:ser>
          <c:idx val="2"/>
          <c:order val="2"/>
          <c:cat>
            <c:numRef>
              <c:f>'English Andel av f-penningdag'!$A$8:$A$56</c:f>
              <c:numCache>
                <c:formatCode>General</c:formatCode>
                <c:ptCount val="49"/>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pt idx="44">
                  <c:v>2018</c:v>
                </c:pt>
                <c:pt idx="45">
                  <c:v>2019</c:v>
                </c:pt>
                <c:pt idx="46">
                  <c:v>2020</c:v>
                </c:pt>
                <c:pt idx="47">
                  <c:v>2021</c:v>
                </c:pt>
                <c:pt idx="48">
                  <c:v>2022</c:v>
                </c:pt>
              </c:numCache>
            </c:numRef>
          </c:cat>
          <c:val>
            <c:numRef>
              <c:f>'English Andel av f-penningdag'!$B$1</c:f>
              <c:numCache>
                <c:formatCode>General</c:formatCode>
                <c:ptCount val="1"/>
              </c:numCache>
            </c:numRef>
          </c:val>
          <c:extLst>
            <c:ext xmlns:c16="http://schemas.microsoft.com/office/drawing/2014/chart" uri="{C3380CC4-5D6E-409C-BE32-E72D297353CC}">
              <c16:uniqueId val="{00000002-3AAC-4E5C-8266-659ADC94DF84}"/>
            </c:ext>
          </c:extLst>
        </c:ser>
        <c:ser>
          <c:idx val="3"/>
          <c:order val="3"/>
          <c:cat>
            <c:numRef>
              <c:f>'English Andel av f-penningdag'!$A$8:$A$56</c:f>
              <c:numCache>
                <c:formatCode>General</c:formatCode>
                <c:ptCount val="49"/>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pt idx="44">
                  <c:v>2018</c:v>
                </c:pt>
                <c:pt idx="45">
                  <c:v>2019</c:v>
                </c:pt>
                <c:pt idx="46">
                  <c:v>2020</c:v>
                </c:pt>
                <c:pt idx="47">
                  <c:v>2021</c:v>
                </c:pt>
                <c:pt idx="48">
                  <c:v>2022</c:v>
                </c:pt>
              </c:numCache>
            </c:numRef>
          </c:cat>
          <c:val>
            <c:numRef>
              <c:f>'English Andel av f-penningdag'!$C$1</c:f>
              <c:numCache>
                <c:formatCode>General</c:formatCode>
                <c:ptCount val="1"/>
              </c:numCache>
            </c:numRef>
          </c:val>
          <c:extLst>
            <c:ext xmlns:c16="http://schemas.microsoft.com/office/drawing/2014/chart" uri="{C3380CC4-5D6E-409C-BE32-E72D297353CC}">
              <c16:uniqueId val="{00000003-3AAC-4E5C-8266-659ADC94DF84}"/>
            </c:ext>
          </c:extLst>
        </c:ser>
        <c:ser>
          <c:idx val="4"/>
          <c:order val="4"/>
          <c:cat>
            <c:numRef>
              <c:f>'English Andel av f-penningdag'!$A$8:$A$56</c:f>
              <c:numCache>
                <c:formatCode>General</c:formatCode>
                <c:ptCount val="49"/>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pt idx="44">
                  <c:v>2018</c:v>
                </c:pt>
                <c:pt idx="45">
                  <c:v>2019</c:v>
                </c:pt>
                <c:pt idx="46">
                  <c:v>2020</c:v>
                </c:pt>
                <c:pt idx="47">
                  <c:v>2021</c:v>
                </c:pt>
                <c:pt idx="48">
                  <c:v>2022</c:v>
                </c:pt>
              </c:numCache>
            </c:numRef>
          </c:cat>
          <c:val>
            <c:numRef>
              <c:f>'English Andel av f-penningdag'!$D$1</c:f>
              <c:numCache>
                <c:formatCode>General</c:formatCode>
                <c:ptCount val="1"/>
              </c:numCache>
            </c:numRef>
          </c:val>
          <c:extLst>
            <c:ext xmlns:c16="http://schemas.microsoft.com/office/drawing/2014/chart" uri="{C3380CC4-5D6E-409C-BE32-E72D297353CC}">
              <c16:uniqueId val="{00000004-3AAC-4E5C-8266-659ADC94DF84}"/>
            </c:ext>
          </c:extLst>
        </c:ser>
        <c:dLbls>
          <c:showLegendKey val="0"/>
          <c:showVal val="0"/>
          <c:showCatName val="0"/>
          <c:showSerName val="0"/>
          <c:showPercent val="0"/>
          <c:showBubbleSize val="0"/>
        </c:dLbls>
        <c:axId val="537598767"/>
        <c:axId val="1"/>
      </c:areaChart>
      <c:catAx>
        <c:axId val="537598767"/>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900" b="0" i="0" u="none" strike="noStrike" baseline="0">
                <a:solidFill>
                  <a:srgbClr val="000000"/>
                </a:solidFill>
                <a:latin typeface="Arial"/>
                <a:ea typeface="Arial"/>
                <a:cs typeface="Arial"/>
              </a:defRPr>
            </a:pPr>
            <a:endParaRPr lang="fr-FR"/>
          </a:p>
        </c:txPr>
        <c:crossAx val="1"/>
        <c:crosses val="autoZero"/>
        <c:auto val="1"/>
        <c:lblAlgn val="ctr"/>
        <c:lblOffset val="100"/>
        <c:tickLblSkip val="2"/>
        <c:tickMarkSkip val="1"/>
        <c:noMultiLvlLbl val="0"/>
      </c:catAx>
      <c:valAx>
        <c:axId val="1"/>
        <c:scaling>
          <c:orientation val="minMax"/>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fr-FR"/>
          </a:p>
        </c:txPr>
        <c:crossAx val="537598767"/>
        <c:crosses val="autoZero"/>
        <c:crossBetween val="midCat"/>
      </c:valAx>
      <c:spPr>
        <a:solidFill>
          <a:srgbClr val="C0C0C0"/>
        </a:solidFill>
        <a:ln w="12700">
          <a:solidFill>
            <a:srgbClr val="808080"/>
          </a:solidFill>
          <a:prstDash val="solid"/>
        </a:ln>
      </c:spPr>
    </c:plotArea>
    <c:legend>
      <c:legendPos val="b"/>
      <c:legendEntry>
        <c:idx val="2"/>
        <c:delete val="1"/>
      </c:legendEntry>
      <c:legendEntry>
        <c:idx val="3"/>
        <c:delete val="1"/>
      </c:legendEntry>
      <c:legendEntry>
        <c:idx val="4"/>
        <c:delete val="1"/>
      </c:legendEntry>
      <c:layout>
        <c:manualLayout>
          <c:xMode val="edge"/>
          <c:yMode val="edge"/>
          <c:x val="0.23172635962869143"/>
          <c:y val="0.83285754594085737"/>
          <c:w val="0.53562978209254908"/>
          <c:h val="6.7773218024120396E-2"/>
        </c:manualLayout>
      </c:layout>
      <c:overlay val="0"/>
      <c:spPr>
        <a:solidFill>
          <a:srgbClr val="FFFFFF"/>
        </a:solidFill>
        <a:ln w="25400">
          <a:noFill/>
        </a:ln>
      </c:spPr>
      <c:txPr>
        <a:bodyPr/>
        <a:lstStyle/>
        <a:p>
          <a:pPr>
            <a:defRPr sz="1500" b="0" i="0" u="none" strike="noStrike" baseline="0">
              <a:solidFill>
                <a:srgbClr val="000000"/>
              </a:solidFill>
              <a:latin typeface="Arial"/>
              <a:ea typeface="Arial"/>
              <a:cs typeface="Arial"/>
            </a:defRPr>
          </a:pPr>
          <a:endParaRPr lang="fr-FR"/>
        </a:p>
      </c:txPr>
    </c:legend>
    <c:plotVisOnly val="1"/>
    <c:dispBlanksAs val="zero"/>
    <c:showDLblsOverMax val="0"/>
  </c:chart>
  <c:spPr>
    <a:solidFill>
      <a:srgbClr val="FFFFFF">
        <a:alpha val="0"/>
      </a:srgbClr>
    </a:solidFill>
    <a:ln w="3175">
      <a:noFill/>
      <a:prstDash val="solid"/>
    </a:ln>
  </c:spPr>
  <c:txPr>
    <a:bodyPr/>
    <a:lstStyle/>
    <a:p>
      <a:pPr>
        <a:defRPr sz="1125" b="0" i="0" u="none" strike="noStrike" baseline="0">
          <a:solidFill>
            <a:srgbClr val="000000"/>
          </a:solidFill>
          <a:latin typeface="Arial"/>
          <a:ea typeface="Arial"/>
          <a:cs typeface="Arial"/>
        </a:defRPr>
      </a:pPr>
      <a:endParaRPr lang="fr-FR"/>
    </a:p>
  </c:txPr>
  <c:externalData r:id="rId1">
    <c:autoUpdate val="0"/>
  </c:externalData>
  <c:userShapes r:id="rId2"/>
</c:chartSpace>
</file>

<file path=ppt/diagrams/_rels/data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image" Target="../media/image32.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image" Target="../media/image3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C2161-5F44-0548-8427-75D5E93E0266}"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nl-NL"/>
        </a:p>
      </dgm:t>
    </dgm:pt>
    <dgm:pt modelId="{12D88713-A798-3248-B1A3-E21BB50B7F55}">
      <dgm:prSet phldrT="[Tekst]" custT="1"/>
      <dgm:spPr>
        <a:solidFill>
          <a:schemeClr val="tx2">
            <a:lumMod val="20000"/>
            <a:lumOff val="80000"/>
            <a:alpha val="90000"/>
          </a:schemeClr>
        </a:solidFill>
      </dgm:spPr>
      <dgm:t>
        <a:bodyPr/>
        <a:lstStyle/>
        <a:p>
          <a:r>
            <a:rPr lang="nl-NL" sz="1100" b="1"/>
            <a:t>Status </a:t>
          </a:r>
          <a:r>
            <a:rPr lang="nl-NL" sz="1100" b="1" err="1"/>
            <a:t>characteristics</a:t>
          </a:r>
          <a:r>
            <a:rPr lang="nl-NL" sz="1100" b="1"/>
            <a:t> </a:t>
          </a:r>
          <a:r>
            <a:rPr lang="nl-NL" sz="1100" b="1" err="1"/>
            <a:t>theory</a:t>
          </a:r>
          <a:endParaRPr lang="nl-NL" sz="1100" b="1"/>
        </a:p>
      </dgm:t>
    </dgm:pt>
    <dgm:pt modelId="{4CF8DF57-69ED-A749-ACE9-96ADFC669A82}" type="parTrans" cxnId="{071319FC-EF66-A543-8C8E-532BEA7DABBC}">
      <dgm:prSet/>
      <dgm:spPr/>
      <dgm:t>
        <a:bodyPr/>
        <a:lstStyle/>
        <a:p>
          <a:endParaRPr lang="nl-NL"/>
        </a:p>
      </dgm:t>
    </dgm:pt>
    <dgm:pt modelId="{86713562-E651-2A47-9883-B54EBD3A4044}" type="sibTrans" cxnId="{071319FC-EF66-A543-8C8E-532BEA7DABBC}">
      <dgm:prSet/>
      <dgm:spPr/>
      <dgm:t>
        <a:bodyPr/>
        <a:lstStyle/>
        <a:p>
          <a:endParaRPr lang="nl-NL"/>
        </a:p>
      </dgm:t>
    </dgm:pt>
    <dgm:pt modelId="{E62E24EE-F177-E640-97E4-26CE0367BEA5}">
      <dgm:prSet phldrT="[Tekst]" custT="1"/>
      <dgm:spPr>
        <a:solidFill>
          <a:schemeClr val="tx2">
            <a:lumMod val="20000"/>
            <a:lumOff val="80000"/>
            <a:alpha val="90000"/>
          </a:schemeClr>
        </a:solidFill>
      </dgm:spPr>
      <dgm:t>
        <a:bodyPr/>
        <a:lstStyle/>
        <a:p>
          <a:endParaRPr lang="nl-NL" sz="1400" b="1"/>
        </a:p>
      </dgm:t>
    </dgm:pt>
    <dgm:pt modelId="{8A7FE52F-9C58-FD4C-BE57-E5A838950A85}" type="parTrans" cxnId="{8955290A-DC7B-4145-8FFA-B2BBE8DD5D3A}">
      <dgm:prSet/>
      <dgm:spPr/>
      <dgm:t>
        <a:bodyPr/>
        <a:lstStyle/>
        <a:p>
          <a:endParaRPr lang="nl-NL"/>
        </a:p>
      </dgm:t>
    </dgm:pt>
    <dgm:pt modelId="{809A5BE1-35E8-DC4B-8613-50FFAC1D8C87}" type="sibTrans" cxnId="{8955290A-DC7B-4145-8FFA-B2BBE8DD5D3A}">
      <dgm:prSet/>
      <dgm:spPr/>
      <dgm:t>
        <a:bodyPr/>
        <a:lstStyle/>
        <a:p>
          <a:endParaRPr lang="nl-NL"/>
        </a:p>
      </dgm:t>
    </dgm:pt>
    <dgm:pt modelId="{51F0C13F-B0F4-CF4A-A784-837A8929E662}">
      <dgm:prSet phldrT="[Tekst]" custT="1"/>
      <dgm:spPr>
        <a:solidFill>
          <a:schemeClr val="tx2">
            <a:lumMod val="20000"/>
            <a:lumOff val="80000"/>
            <a:alpha val="90000"/>
          </a:schemeClr>
        </a:solidFill>
      </dgm:spPr>
      <dgm:t>
        <a:bodyPr/>
        <a:lstStyle/>
        <a:p>
          <a:r>
            <a:rPr lang="nl-NL" sz="1100" i="1"/>
            <a:t>Gender bias and </a:t>
          </a:r>
          <a:r>
            <a:rPr lang="nl-NL" sz="1100" i="1" err="1"/>
            <a:t>confirmation</a:t>
          </a:r>
          <a:r>
            <a:rPr lang="nl-NL" sz="1100" i="1"/>
            <a:t> standard</a:t>
          </a:r>
        </a:p>
      </dgm:t>
    </dgm:pt>
    <dgm:pt modelId="{3C980D0A-27D5-6341-BD28-00330F64455A}" type="parTrans" cxnId="{3E1ACE30-6B0A-5640-A970-8DBF6897BD24}">
      <dgm:prSet/>
      <dgm:spPr/>
      <dgm:t>
        <a:bodyPr/>
        <a:lstStyle/>
        <a:p>
          <a:endParaRPr lang="nl-NL"/>
        </a:p>
      </dgm:t>
    </dgm:pt>
    <dgm:pt modelId="{97E936E4-AEED-CE45-9896-1B457D61E8F8}" type="sibTrans" cxnId="{3E1ACE30-6B0A-5640-A970-8DBF6897BD24}">
      <dgm:prSet/>
      <dgm:spPr/>
      <dgm:t>
        <a:bodyPr/>
        <a:lstStyle/>
        <a:p>
          <a:endParaRPr lang="nl-NL"/>
        </a:p>
      </dgm:t>
    </dgm:pt>
    <dgm:pt modelId="{7A74A71F-85B7-FF4A-9A38-CCAD77D8FE60}">
      <dgm:prSet phldrT="[Tekst]" custT="1"/>
      <dgm:spPr>
        <a:solidFill>
          <a:schemeClr val="tx2">
            <a:lumMod val="20000"/>
            <a:lumOff val="80000"/>
            <a:alpha val="90000"/>
          </a:schemeClr>
        </a:solidFill>
      </dgm:spPr>
      <dgm:t>
        <a:bodyPr/>
        <a:lstStyle/>
        <a:p>
          <a:endParaRPr lang="nl-NL" sz="1400"/>
        </a:p>
      </dgm:t>
    </dgm:pt>
    <dgm:pt modelId="{7AA8B59A-794B-6F4F-8094-83ABA138B1FD}" type="parTrans" cxnId="{5F7322F5-C567-A144-B8E9-3ACA6E89CD8F}">
      <dgm:prSet/>
      <dgm:spPr/>
      <dgm:t>
        <a:bodyPr/>
        <a:lstStyle/>
        <a:p>
          <a:endParaRPr lang="nl-NL"/>
        </a:p>
      </dgm:t>
    </dgm:pt>
    <dgm:pt modelId="{D1D2DB67-FE37-A14E-A637-2E7F9A6E485C}" type="sibTrans" cxnId="{5F7322F5-C567-A144-B8E9-3ACA6E89CD8F}">
      <dgm:prSet/>
      <dgm:spPr/>
      <dgm:t>
        <a:bodyPr/>
        <a:lstStyle/>
        <a:p>
          <a:endParaRPr lang="nl-NL"/>
        </a:p>
      </dgm:t>
    </dgm:pt>
    <dgm:pt modelId="{D8528731-AD02-9643-90A7-DBDCB4BBF38E}">
      <dgm:prSet phldrT="[Tekst]"/>
      <dgm:spPr>
        <a:solidFill>
          <a:schemeClr val="accent1"/>
        </a:solidFill>
      </dgm:spPr>
      <dgm:t>
        <a:bodyPr/>
        <a:lstStyle/>
        <a:p>
          <a:r>
            <a:rPr lang="nl-NL" err="1"/>
            <a:t>Firm</a:t>
          </a:r>
          <a:endParaRPr lang="nl-NL"/>
        </a:p>
      </dgm:t>
    </dgm:pt>
    <dgm:pt modelId="{51A5043B-1CF5-7049-AA98-0B3A3B59FC37}" type="sibTrans" cxnId="{9F44F9B5-A50F-4343-AD98-B34043AEB8C0}">
      <dgm:prSet/>
      <dgm:spPr/>
      <dgm:t>
        <a:bodyPr/>
        <a:lstStyle/>
        <a:p>
          <a:endParaRPr lang="nl-NL"/>
        </a:p>
      </dgm:t>
    </dgm:pt>
    <dgm:pt modelId="{70DE2F93-3B8D-5C4D-A9B8-5A21AF238230}" type="parTrans" cxnId="{9F44F9B5-A50F-4343-AD98-B34043AEB8C0}">
      <dgm:prSet/>
      <dgm:spPr/>
      <dgm:t>
        <a:bodyPr/>
        <a:lstStyle/>
        <a:p>
          <a:endParaRPr lang="nl-NL"/>
        </a:p>
      </dgm:t>
    </dgm:pt>
    <dgm:pt modelId="{38935671-83D5-4F67-858D-D8A0B2EF0524}">
      <dgm:prSet phldrT="[Tekst]" custT="1"/>
      <dgm:spPr>
        <a:solidFill>
          <a:schemeClr val="tx2">
            <a:lumMod val="20000"/>
            <a:lumOff val="80000"/>
            <a:alpha val="90000"/>
          </a:schemeClr>
        </a:solidFill>
      </dgm:spPr>
      <dgm:t>
        <a:bodyPr/>
        <a:lstStyle/>
        <a:p>
          <a:r>
            <a:rPr lang="en-US" sz="1100" b="0" i="1"/>
            <a:t>Working experience</a:t>
          </a:r>
          <a:endParaRPr lang="nl-NL" sz="1100" b="0" i="1"/>
        </a:p>
      </dgm:t>
    </dgm:pt>
    <dgm:pt modelId="{D5F8B44D-8558-4091-99DC-61D3526C80AE}" type="parTrans" cxnId="{2A023A0B-8E43-4F54-A865-F234F751B81B}">
      <dgm:prSet/>
      <dgm:spPr/>
      <dgm:t>
        <a:bodyPr/>
        <a:lstStyle/>
        <a:p>
          <a:endParaRPr lang="nl-NL"/>
        </a:p>
      </dgm:t>
    </dgm:pt>
    <dgm:pt modelId="{8B3D6820-1382-4DCC-A65D-B3F08930738E}" type="sibTrans" cxnId="{2A023A0B-8E43-4F54-A865-F234F751B81B}">
      <dgm:prSet/>
      <dgm:spPr/>
      <dgm:t>
        <a:bodyPr/>
        <a:lstStyle/>
        <a:p>
          <a:endParaRPr lang="nl-NL"/>
        </a:p>
      </dgm:t>
    </dgm:pt>
    <dgm:pt modelId="{08A3FB2A-37BD-4C35-A422-706913317716}">
      <dgm:prSet phldrT="[Tekst]" custT="1"/>
      <dgm:spPr>
        <a:solidFill>
          <a:schemeClr val="tx2">
            <a:lumMod val="20000"/>
            <a:lumOff val="80000"/>
            <a:alpha val="90000"/>
          </a:schemeClr>
        </a:solidFill>
      </dgm:spPr>
      <dgm:t>
        <a:bodyPr/>
        <a:lstStyle/>
        <a:p>
          <a:r>
            <a:rPr lang="en-US" sz="1100" b="0" i="1"/>
            <a:t>Educational credits</a:t>
          </a:r>
          <a:endParaRPr lang="nl-NL" sz="1100" b="0" i="1"/>
        </a:p>
      </dgm:t>
    </dgm:pt>
    <dgm:pt modelId="{B37A3294-0C22-49AD-ACE6-67BAD0815FEB}" type="parTrans" cxnId="{A826EFB7-D581-476D-AEF4-E60E4409F65A}">
      <dgm:prSet/>
      <dgm:spPr/>
      <dgm:t>
        <a:bodyPr/>
        <a:lstStyle/>
        <a:p>
          <a:endParaRPr lang="nl-NL"/>
        </a:p>
      </dgm:t>
    </dgm:pt>
    <dgm:pt modelId="{146FB926-E965-44F8-8660-82952E31CFA9}" type="sibTrans" cxnId="{A826EFB7-D581-476D-AEF4-E60E4409F65A}">
      <dgm:prSet/>
      <dgm:spPr/>
      <dgm:t>
        <a:bodyPr/>
        <a:lstStyle/>
        <a:p>
          <a:endParaRPr lang="nl-NL"/>
        </a:p>
      </dgm:t>
    </dgm:pt>
    <dgm:pt modelId="{F889F468-A33E-44FF-BDE9-2958830B011F}">
      <dgm:prSet phldrT="[Tekst]" custT="1"/>
      <dgm:spPr>
        <a:solidFill>
          <a:schemeClr val="tx2">
            <a:lumMod val="20000"/>
            <a:lumOff val="80000"/>
            <a:alpha val="90000"/>
          </a:schemeClr>
        </a:solidFill>
      </dgm:spPr>
      <dgm:t>
        <a:bodyPr/>
        <a:lstStyle/>
        <a:p>
          <a:r>
            <a:rPr lang="en-US" sz="1100" b="0" i="1"/>
            <a:t> </a:t>
          </a:r>
          <a:r>
            <a:rPr lang="en-US" sz="1100" b="0" i="0"/>
            <a:t>Same entry level but diverging career paths</a:t>
          </a:r>
          <a:endParaRPr lang="nl-NL" sz="1100" b="0" i="0"/>
        </a:p>
      </dgm:t>
    </dgm:pt>
    <dgm:pt modelId="{87C94C65-6C17-407E-8352-9218E76860F5}" type="parTrans" cxnId="{313A9BDC-CB55-4441-A448-AF6AA8AD2195}">
      <dgm:prSet/>
      <dgm:spPr/>
      <dgm:t>
        <a:bodyPr/>
        <a:lstStyle/>
        <a:p>
          <a:endParaRPr lang="nl-NL"/>
        </a:p>
      </dgm:t>
    </dgm:pt>
    <dgm:pt modelId="{6614EA24-70E5-43C4-B96D-D6082DDF26FF}" type="sibTrans" cxnId="{313A9BDC-CB55-4441-A448-AF6AA8AD2195}">
      <dgm:prSet/>
      <dgm:spPr/>
      <dgm:t>
        <a:bodyPr/>
        <a:lstStyle/>
        <a:p>
          <a:endParaRPr lang="nl-NL"/>
        </a:p>
      </dgm:t>
    </dgm:pt>
    <dgm:pt modelId="{6DEBB3B9-CF1F-485A-AF20-33DECB37278E}">
      <dgm:prSet phldrT="[Tekst]" custT="1"/>
      <dgm:spPr>
        <a:solidFill>
          <a:schemeClr val="tx2">
            <a:lumMod val="20000"/>
            <a:lumOff val="80000"/>
            <a:alpha val="90000"/>
          </a:schemeClr>
        </a:solidFill>
      </dgm:spPr>
      <dgm:t>
        <a:bodyPr/>
        <a:lstStyle/>
        <a:p>
          <a:r>
            <a:rPr lang="en-US" sz="1100" b="0" i="0"/>
            <a:t>Senior male gatekeepers controlling training opportunities</a:t>
          </a:r>
          <a:endParaRPr lang="nl-NL" sz="1100" b="0" i="0"/>
        </a:p>
      </dgm:t>
    </dgm:pt>
    <dgm:pt modelId="{81BF023B-0114-4CFA-9878-A7F0E983AC47}" type="parTrans" cxnId="{918FC431-DF90-4CB6-B382-4A9307AE1A6A}">
      <dgm:prSet/>
      <dgm:spPr/>
      <dgm:t>
        <a:bodyPr/>
        <a:lstStyle/>
        <a:p>
          <a:endParaRPr lang="nl-NL"/>
        </a:p>
      </dgm:t>
    </dgm:pt>
    <dgm:pt modelId="{929E6353-43E1-47C9-92F7-7A4FD368ABCC}" type="sibTrans" cxnId="{918FC431-DF90-4CB6-B382-4A9307AE1A6A}">
      <dgm:prSet/>
      <dgm:spPr/>
      <dgm:t>
        <a:bodyPr/>
        <a:lstStyle/>
        <a:p>
          <a:endParaRPr lang="nl-NL"/>
        </a:p>
      </dgm:t>
    </dgm:pt>
    <dgm:pt modelId="{FDC6E407-AB92-4F3B-8009-97E778A68F81}">
      <dgm:prSet phldrT="[Tekst]" custT="1"/>
      <dgm:spPr>
        <a:solidFill>
          <a:schemeClr val="tx2">
            <a:lumMod val="20000"/>
            <a:lumOff val="80000"/>
            <a:alpha val="90000"/>
          </a:schemeClr>
        </a:solidFill>
      </dgm:spPr>
      <dgm:t>
        <a:bodyPr/>
        <a:lstStyle/>
        <a:p>
          <a:r>
            <a:rPr lang="nl-NL" sz="1100" err="1"/>
            <a:t>Higher</a:t>
          </a:r>
          <a:r>
            <a:rPr lang="nl-NL" sz="1100"/>
            <a:t> </a:t>
          </a:r>
          <a:r>
            <a:rPr lang="nl-NL" sz="1100" err="1"/>
            <a:t>burden</a:t>
          </a:r>
          <a:r>
            <a:rPr lang="nl-NL" sz="1100"/>
            <a:t> of </a:t>
          </a:r>
          <a:r>
            <a:rPr lang="nl-NL" sz="1100" err="1"/>
            <a:t>proof</a:t>
          </a:r>
          <a:r>
            <a:rPr lang="nl-NL" sz="1100"/>
            <a:t> and </a:t>
          </a:r>
          <a:r>
            <a:rPr lang="nl-NL" sz="1100" err="1"/>
            <a:t>overqualification</a:t>
          </a:r>
          <a:endParaRPr lang="nl-NL" sz="1100"/>
        </a:p>
      </dgm:t>
    </dgm:pt>
    <dgm:pt modelId="{3D615A78-9093-4BDC-BECC-47CD289C2E7C}" type="sibTrans" cxnId="{C5ECA295-294C-4C1C-A649-1AF6951B3120}">
      <dgm:prSet/>
      <dgm:spPr/>
      <dgm:t>
        <a:bodyPr/>
        <a:lstStyle/>
        <a:p>
          <a:endParaRPr lang="nl-NL"/>
        </a:p>
      </dgm:t>
    </dgm:pt>
    <dgm:pt modelId="{03342EB1-D7FC-4EE5-B859-1472282B18EE}" type="parTrans" cxnId="{C5ECA295-294C-4C1C-A649-1AF6951B3120}">
      <dgm:prSet/>
      <dgm:spPr/>
      <dgm:t>
        <a:bodyPr/>
        <a:lstStyle/>
        <a:p>
          <a:endParaRPr lang="nl-NL"/>
        </a:p>
      </dgm:t>
    </dgm:pt>
    <dgm:pt modelId="{467F92F4-4639-49A3-9E3A-83BD385BF51A}">
      <dgm:prSet phldrT="[Tekst]" custT="1"/>
      <dgm:spPr>
        <a:solidFill>
          <a:schemeClr val="tx2">
            <a:lumMod val="20000"/>
            <a:lumOff val="80000"/>
            <a:alpha val="90000"/>
          </a:schemeClr>
        </a:solidFill>
      </dgm:spPr>
      <dgm:t>
        <a:bodyPr/>
        <a:lstStyle/>
        <a:p>
          <a:r>
            <a:rPr lang="nl-NL" sz="1100" b="1" err="1"/>
            <a:t>Discrimination</a:t>
          </a:r>
          <a:r>
            <a:rPr lang="nl-NL" sz="1100" b="1"/>
            <a:t> </a:t>
          </a:r>
          <a:r>
            <a:rPr lang="nl-NL" sz="1100" b="1" err="1"/>
            <a:t>theory</a:t>
          </a:r>
          <a:endParaRPr lang="nl-NL" sz="1100" b="1"/>
        </a:p>
      </dgm:t>
    </dgm:pt>
    <dgm:pt modelId="{3FF3C750-F5DB-4A0D-B058-D435EB6F83D0}" type="parTrans" cxnId="{3936F10F-64BC-43C3-9759-0BB1AF2BB86D}">
      <dgm:prSet/>
      <dgm:spPr/>
      <dgm:t>
        <a:bodyPr/>
        <a:lstStyle/>
        <a:p>
          <a:endParaRPr lang="nl-NL"/>
        </a:p>
      </dgm:t>
    </dgm:pt>
    <dgm:pt modelId="{264D7E37-087E-42A3-A4F2-A6CFFCB56F1F}" type="sibTrans" cxnId="{3936F10F-64BC-43C3-9759-0BB1AF2BB86D}">
      <dgm:prSet/>
      <dgm:spPr/>
      <dgm:t>
        <a:bodyPr/>
        <a:lstStyle/>
        <a:p>
          <a:endParaRPr lang="nl-NL"/>
        </a:p>
      </dgm:t>
    </dgm:pt>
    <dgm:pt modelId="{C46783E4-D6B7-4888-B333-BC82AEC08C72}">
      <dgm:prSet phldrT="[Tekst]" custT="1"/>
      <dgm:spPr>
        <a:solidFill>
          <a:schemeClr val="tx2">
            <a:lumMod val="20000"/>
            <a:lumOff val="80000"/>
            <a:alpha val="90000"/>
          </a:schemeClr>
        </a:solidFill>
      </dgm:spPr>
      <dgm:t>
        <a:bodyPr/>
        <a:lstStyle/>
        <a:p>
          <a:r>
            <a:rPr lang="nl-NL" sz="1100" err="1"/>
            <a:t>Women</a:t>
          </a:r>
          <a:r>
            <a:rPr lang="nl-NL" sz="1100"/>
            <a:t> </a:t>
          </a:r>
          <a:r>
            <a:rPr lang="nl-NL" sz="1100" err="1"/>
            <a:t>who</a:t>
          </a:r>
          <a:r>
            <a:rPr lang="nl-NL" sz="1100"/>
            <a:t> act </a:t>
          </a:r>
          <a:r>
            <a:rPr lang="nl-NL" sz="1100" err="1"/>
            <a:t>like</a:t>
          </a:r>
          <a:r>
            <a:rPr lang="nl-NL" sz="1100"/>
            <a:t> </a:t>
          </a:r>
          <a:r>
            <a:rPr lang="nl-NL" sz="1100" err="1"/>
            <a:t>women</a:t>
          </a:r>
          <a:r>
            <a:rPr lang="nl-NL" sz="1100"/>
            <a:t>, </a:t>
          </a:r>
          <a:r>
            <a:rPr lang="nl-NL" sz="1100" err="1"/>
            <a:t>considered</a:t>
          </a:r>
          <a:r>
            <a:rPr lang="nl-NL" sz="1100"/>
            <a:t> incompetent...</a:t>
          </a:r>
        </a:p>
      </dgm:t>
    </dgm:pt>
    <dgm:pt modelId="{BC6B59B1-33C7-458F-AD4C-7D3030F3BAF2}" type="parTrans" cxnId="{3EB78C79-5CF7-4D39-BFC6-FC48BA94E16F}">
      <dgm:prSet/>
      <dgm:spPr/>
      <dgm:t>
        <a:bodyPr/>
        <a:lstStyle/>
        <a:p>
          <a:endParaRPr lang="nl-NL"/>
        </a:p>
      </dgm:t>
    </dgm:pt>
    <dgm:pt modelId="{CF8465E9-4CCB-49CD-8D00-56179F2919A6}" type="sibTrans" cxnId="{3EB78C79-5CF7-4D39-BFC6-FC48BA94E16F}">
      <dgm:prSet/>
      <dgm:spPr/>
      <dgm:t>
        <a:bodyPr/>
        <a:lstStyle/>
        <a:p>
          <a:endParaRPr lang="nl-NL"/>
        </a:p>
      </dgm:t>
    </dgm:pt>
    <dgm:pt modelId="{A3A5CE09-3D55-498D-B21C-A07D218E2E74}">
      <dgm:prSet phldrT="[Tekst]" custT="1"/>
      <dgm:spPr>
        <a:solidFill>
          <a:schemeClr val="tx2">
            <a:lumMod val="20000"/>
            <a:lumOff val="80000"/>
            <a:alpha val="90000"/>
          </a:schemeClr>
        </a:solidFill>
      </dgm:spPr>
      <dgm:t>
        <a:bodyPr/>
        <a:lstStyle/>
        <a:p>
          <a:r>
            <a:rPr lang="en-US" sz="1100" b="0" i="1"/>
            <a:t>Gender stereotyping</a:t>
          </a:r>
          <a:endParaRPr lang="nl-NL" sz="1100" b="0" i="1"/>
        </a:p>
        <a:p>
          <a:r>
            <a:rPr lang="nl-NL" sz="1100" err="1"/>
            <a:t>Working</a:t>
          </a:r>
          <a:r>
            <a:rPr lang="nl-NL" sz="1100"/>
            <a:t> </a:t>
          </a:r>
          <a:r>
            <a:rPr lang="nl-NL" sz="1100" err="1"/>
            <a:t>mothers</a:t>
          </a:r>
          <a:r>
            <a:rPr lang="nl-NL" sz="1100"/>
            <a:t> </a:t>
          </a:r>
          <a:r>
            <a:rPr lang="nl-NL" sz="1100" err="1"/>
            <a:t>not</a:t>
          </a:r>
          <a:r>
            <a:rPr lang="nl-NL" sz="1100"/>
            <a:t> competent, </a:t>
          </a:r>
          <a:r>
            <a:rPr lang="nl-NL" sz="1100" err="1"/>
            <a:t>serious</a:t>
          </a:r>
          <a:r>
            <a:rPr lang="nl-NL" sz="1100"/>
            <a:t>, </a:t>
          </a:r>
          <a:r>
            <a:rPr lang="nl-NL" sz="1100" err="1"/>
            <a:t>reliable</a:t>
          </a:r>
          <a:r>
            <a:rPr lang="nl-NL" sz="1100"/>
            <a:t> </a:t>
          </a:r>
          <a:r>
            <a:rPr lang="nl-NL" sz="1100" err="1"/>
            <a:t>enough</a:t>
          </a:r>
          <a:r>
            <a:rPr lang="nl-NL" sz="1100"/>
            <a:t>… </a:t>
          </a:r>
          <a:endParaRPr lang="nl-NL" sz="1100" b="1"/>
        </a:p>
      </dgm:t>
    </dgm:pt>
    <dgm:pt modelId="{9B7FAD58-62BB-41FE-8151-D6D2276183D8}" type="parTrans" cxnId="{B36DD530-EEDE-461C-B5FD-0CAEC13E802E}">
      <dgm:prSet/>
      <dgm:spPr/>
      <dgm:t>
        <a:bodyPr/>
        <a:lstStyle/>
        <a:p>
          <a:endParaRPr lang="nl-NL"/>
        </a:p>
      </dgm:t>
    </dgm:pt>
    <dgm:pt modelId="{503B7B8A-7F92-41D4-96D4-47DE9D21CDC2}" type="sibTrans" cxnId="{B36DD530-EEDE-461C-B5FD-0CAEC13E802E}">
      <dgm:prSet/>
      <dgm:spPr/>
      <dgm:t>
        <a:bodyPr/>
        <a:lstStyle/>
        <a:p>
          <a:endParaRPr lang="nl-NL"/>
        </a:p>
      </dgm:t>
    </dgm:pt>
    <dgm:pt modelId="{2712C839-2194-4159-BF48-D0F7F6F54EE5}">
      <dgm:prSet phldrT="[Tekst]" custT="1"/>
      <dgm:spPr>
        <a:solidFill>
          <a:schemeClr val="tx2">
            <a:lumMod val="20000"/>
            <a:lumOff val="80000"/>
            <a:alpha val="90000"/>
          </a:schemeClr>
        </a:solidFill>
      </dgm:spPr>
      <dgm:t>
        <a:bodyPr/>
        <a:lstStyle/>
        <a:p>
          <a:r>
            <a:rPr lang="nl-NL" sz="1100" err="1"/>
            <a:t>Women</a:t>
          </a:r>
          <a:r>
            <a:rPr lang="nl-NL" sz="1100"/>
            <a:t> </a:t>
          </a:r>
          <a:r>
            <a:rPr lang="nl-NL" sz="1100" err="1"/>
            <a:t>who</a:t>
          </a:r>
          <a:r>
            <a:rPr lang="nl-NL" sz="1100"/>
            <a:t> act </a:t>
          </a:r>
          <a:r>
            <a:rPr lang="nl-NL" sz="1100" err="1"/>
            <a:t>like</a:t>
          </a:r>
          <a:r>
            <a:rPr lang="nl-NL" sz="1100"/>
            <a:t> men, </a:t>
          </a:r>
          <a:r>
            <a:rPr lang="nl-NL" sz="1100" err="1"/>
            <a:t>not</a:t>
          </a:r>
          <a:r>
            <a:rPr lang="nl-NL" sz="1100"/>
            <a:t> taken </a:t>
          </a:r>
          <a:r>
            <a:rPr lang="nl-NL" sz="1100" err="1"/>
            <a:t>seriously</a:t>
          </a:r>
          <a:r>
            <a:rPr lang="nl-NL" sz="1100"/>
            <a:t>..</a:t>
          </a:r>
        </a:p>
      </dgm:t>
    </dgm:pt>
    <dgm:pt modelId="{4313DA13-388D-468B-A4FB-CBB2CFAEA2CF}" type="parTrans" cxnId="{EDC099F3-2569-4AAE-91D4-DD7CFA9BF890}">
      <dgm:prSet/>
      <dgm:spPr/>
      <dgm:t>
        <a:bodyPr/>
        <a:lstStyle/>
        <a:p>
          <a:endParaRPr lang="nl-NL"/>
        </a:p>
      </dgm:t>
    </dgm:pt>
    <dgm:pt modelId="{BBC37A7C-346A-4F11-8F1F-B9E58FD1C4B6}" type="sibTrans" cxnId="{EDC099F3-2569-4AAE-91D4-DD7CFA9BF890}">
      <dgm:prSet/>
      <dgm:spPr/>
      <dgm:t>
        <a:bodyPr/>
        <a:lstStyle/>
        <a:p>
          <a:endParaRPr lang="nl-NL"/>
        </a:p>
      </dgm:t>
    </dgm:pt>
    <dgm:pt modelId="{2915929F-C7CF-4714-A680-90A2C413C057}">
      <dgm:prSet phldrT="[Tekst]" custT="1"/>
      <dgm:spPr>
        <a:solidFill>
          <a:schemeClr val="tx2">
            <a:lumMod val="20000"/>
            <a:lumOff val="80000"/>
            <a:alpha val="90000"/>
          </a:schemeClr>
        </a:solidFill>
      </dgm:spPr>
      <dgm:t>
        <a:bodyPr/>
        <a:lstStyle/>
        <a:p>
          <a:r>
            <a:rPr lang="nl-NL" sz="1100" b="1"/>
            <a:t>Male </a:t>
          </a:r>
          <a:r>
            <a:rPr lang="nl-NL" sz="1100" b="1" err="1"/>
            <a:t>defined</a:t>
          </a:r>
          <a:r>
            <a:rPr lang="nl-NL" sz="1100" b="1"/>
            <a:t> benchmarks</a:t>
          </a:r>
        </a:p>
      </dgm:t>
    </dgm:pt>
    <dgm:pt modelId="{1BC78095-8D97-49B3-BF1C-C0E8F1ECB4C7}" type="sibTrans" cxnId="{472F82BB-90F8-4DB9-9A4C-0E0FFEE1EC77}">
      <dgm:prSet/>
      <dgm:spPr/>
      <dgm:t>
        <a:bodyPr/>
        <a:lstStyle/>
        <a:p>
          <a:endParaRPr lang="nl-NL"/>
        </a:p>
      </dgm:t>
    </dgm:pt>
    <dgm:pt modelId="{5746F997-2434-4290-9D4F-9D3CD253A382}" type="parTrans" cxnId="{472F82BB-90F8-4DB9-9A4C-0E0FFEE1EC77}">
      <dgm:prSet/>
      <dgm:spPr/>
      <dgm:t>
        <a:bodyPr/>
        <a:lstStyle/>
        <a:p>
          <a:endParaRPr lang="nl-NL"/>
        </a:p>
      </dgm:t>
    </dgm:pt>
    <dgm:pt modelId="{10796614-A832-4A45-9045-B797A49FD4D2}">
      <dgm:prSet phldrT="[Tekst]" custT="1"/>
      <dgm:spPr>
        <a:solidFill>
          <a:schemeClr val="tx2">
            <a:lumMod val="20000"/>
            <a:lumOff val="80000"/>
            <a:alpha val="90000"/>
          </a:schemeClr>
        </a:solidFill>
      </dgm:spPr>
      <dgm:t>
        <a:bodyPr/>
        <a:lstStyle/>
        <a:p>
          <a:r>
            <a:rPr lang="en-US" sz="1100" b="1"/>
            <a:t>Human capital theory</a:t>
          </a:r>
          <a:endParaRPr lang="nl-NL" sz="1400"/>
        </a:p>
      </dgm:t>
    </dgm:pt>
    <dgm:pt modelId="{010D1883-9A10-FB46-99B4-A3E54342B85E}" type="parTrans" cxnId="{EE7D4AED-4906-FB45-87DF-CA431293DDA0}">
      <dgm:prSet/>
      <dgm:spPr/>
      <dgm:t>
        <a:bodyPr/>
        <a:lstStyle/>
        <a:p>
          <a:endParaRPr lang="en-GB"/>
        </a:p>
      </dgm:t>
    </dgm:pt>
    <dgm:pt modelId="{70E20A49-789E-FD43-998B-0D49A8866669}" type="sibTrans" cxnId="{EE7D4AED-4906-FB45-87DF-CA431293DDA0}">
      <dgm:prSet/>
      <dgm:spPr/>
      <dgm:t>
        <a:bodyPr/>
        <a:lstStyle/>
        <a:p>
          <a:endParaRPr lang="en-GB"/>
        </a:p>
      </dgm:t>
    </dgm:pt>
    <dgm:pt modelId="{C9C5D5F0-A9AD-3441-99C4-BD7C01D6E7AE}">
      <dgm:prSet phldrT="[Tekst]" custT="1"/>
      <dgm:spPr>
        <a:solidFill>
          <a:schemeClr val="tx2">
            <a:lumMod val="20000"/>
            <a:lumOff val="80000"/>
            <a:alpha val="90000"/>
          </a:schemeClr>
        </a:solidFill>
      </dgm:spPr>
      <dgm:t>
        <a:bodyPr/>
        <a:lstStyle/>
        <a:p>
          <a:endParaRPr lang="nl-NL" sz="1400"/>
        </a:p>
      </dgm:t>
    </dgm:pt>
    <dgm:pt modelId="{CEA2D32B-AE8C-524C-84F4-9F87F6E93241}" type="parTrans" cxnId="{A9FE8FC2-AC21-AB44-AFE3-33E017B2BADF}">
      <dgm:prSet/>
      <dgm:spPr/>
      <dgm:t>
        <a:bodyPr/>
        <a:lstStyle/>
        <a:p>
          <a:endParaRPr lang="en-GB"/>
        </a:p>
      </dgm:t>
    </dgm:pt>
    <dgm:pt modelId="{7B9F418C-538F-0F47-9F50-151276CAA0D9}" type="sibTrans" cxnId="{A9FE8FC2-AC21-AB44-AFE3-33E017B2BADF}">
      <dgm:prSet/>
      <dgm:spPr/>
      <dgm:t>
        <a:bodyPr/>
        <a:lstStyle/>
        <a:p>
          <a:endParaRPr lang="en-GB"/>
        </a:p>
      </dgm:t>
    </dgm:pt>
    <dgm:pt modelId="{44AF2021-AA45-0242-97FF-09C94F8CDC23}" type="pres">
      <dgm:prSet presAssocID="{FBBC2161-5F44-0548-8427-75D5E93E0266}" presName="Name0" presStyleCnt="0">
        <dgm:presLayoutVars>
          <dgm:dir/>
          <dgm:animLvl val="lvl"/>
          <dgm:resizeHandles val="exact"/>
        </dgm:presLayoutVars>
      </dgm:prSet>
      <dgm:spPr/>
    </dgm:pt>
    <dgm:pt modelId="{E3C91AFD-9746-614E-AE80-D84C85637099}" type="pres">
      <dgm:prSet presAssocID="{D8528731-AD02-9643-90A7-DBDCB4BBF38E}" presName="linNode" presStyleCnt="0"/>
      <dgm:spPr/>
    </dgm:pt>
    <dgm:pt modelId="{7DBFC95F-15FF-E84D-9F02-0256106DF9A3}" type="pres">
      <dgm:prSet presAssocID="{D8528731-AD02-9643-90A7-DBDCB4BBF38E}" presName="parentText" presStyleLbl="node1" presStyleIdx="0" presStyleCnt="1" custScaleY="100294" custLinFactNeighborX="-16" custLinFactNeighborY="-4041">
        <dgm:presLayoutVars>
          <dgm:chMax val="1"/>
          <dgm:bulletEnabled val="1"/>
        </dgm:presLayoutVars>
      </dgm:prSet>
      <dgm:spPr/>
    </dgm:pt>
    <dgm:pt modelId="{6BD2988E-0B6F-9C4F-BFAF-BA55AEC2F87D}" type="pres">
      <dgm:prSet presAssocID="{D8528731-AD02-9643-90A7-DBDCB4BBF38E}" presName="descendantText" presStyleLbl="alignAccFollowNode1" presStyleIdx="0" presStyleCnt="1" custScaleX="269928" custScaleY="125245">
        <dgm:presLayoutVars>
          <dgm:bulletEnabled val="1"/>
        </dgm:presLayoutVars>
      </dgm:prSet>
      <dgm:spPr/>
    </dgm:pt>
  </dgm:ptLst>
  <dgm:cxnLst>
    <dgm:cxn modelId="{96CE2D03-6605-C545-9034-320A45FEBB75}" type="presOf" srcId="{10796614-A832-4A45-9045-B797A49FD4D2}" destId="{6BD2988E-0B6F-9C4F-BFAF-BA55AEC2F87D}" srcOrd="0" destOrd="1" presId="urn:microsoft.com/office/officeart/2005/8/layout/vList5"/>
    <dgm:cxn modelId="{8955290A-DC7B-4145-8FFA-B2BBE8DD5D3A}" srcId="{D8528731-AD02-9643-90A7-DBDCB4BBF38E}" destId="{E62E24EE-F177-E640-97E4-26CE0367BEA5}" srcOrd="5" destOrd="0" parTransId="{8A7FE52F-9C58-FD4C-BE57-E5A838950A85}" sibTransId="{809A5BE1-35E8-DC4B-8613-50FFAC1D8C87}"/>
    <dgm:cxn modelId="{2A023A0B-8E43-4F54-A865-F234F751B81B}" srcId="{10796614-A832-4A45-9045-B797A49FD4D2}" destId="{38935671-83D5-4F67-858D-D8A0B2EF0524}" srcOrd="0" destOrd="0" parTransId="{D5F8B44D-8558-4091-99DC-61D3526C80AE}" sibTransId="{8B3D6820-1382-4DCC-A65D-B3F08930738E}"/>
    <dgm:cxn modelId="{8ED0AF0E-6FC1-4900-9D47-BB92C5905A84}" type="presOf" srcId="{F889F468-A33E-44FF-BDE9-2958830B011F}" destId="{6BD2988E-0B6F-9C4F-BFAF-BA55AEC2F87D}" srcOrd="0" destOrd="3" presId="urn:microsoft.com/office/officeart/2005/8/layout/vList5"/>
    <dgm:cxn modelId="{3147350F-79A5-4290-9AC5-26298822AB46}" type="presOf" srcId="{12D88713-A798-3248-B1A3-E21BB50B7F55}" destId="{6BD2988E-0B6F-9C4F-BFAF-BA55AEC2F87D}" srcOrd="0" destOrd="6" presId="urn:microsoft.com/office/officeart/2005/8/layout/vList5"/>
    <dgm:cxn modelId="{3936F10F-64BC-43C3-9759-0BB1AF2BB86D}" srcId="{D8528731-AD02-9643-90A7-DBDCB4BBF38E}" destId="{467F92F4-4639-49A3-9E3A-83BD385BF51A}" srcOrd="3" destOrd="0" parTransId="{3FF3C750-F5DB-4A0D-B058-D435EB6F83D0}" sibTransId="{264D7E37-087E-42A3-A4F2-A6CFFCB56F1F}"/>
    <dgm:cxn modelId="{3E1ACE30-6B0A-5640-A970-8DBF6897BD24}" srcId="{12D88713-A798-3248-B1A3-E21BB50B7F55}" destId="{51F0C13F-B0F4-CF4A-A784-837A8929E662}" srcOrd="0" destOrd="0" parTransId="{3C980D0A-27D5-6341-BD28-00330F64455A}" sibTransId="{97E936E4-AEED-CE45-9896-1B457D61E8F8}"/>
    <dgm:cxn modelId="{B36DD530-EEDE-461C-B5FD-0CAEC13E802E}" srcId="{467F92F4-4639-49A3-9E3A-83BD385BF51A}" destId="{A3A5CE09-3D55-498D-B21C-A07D218E2E74}" srcOrd="0" destOrd="0" parTransId="{9B7FAD58-62BB-41FE-8151-D6D2276183D8}" sibTransId="{503B7B8A-7F92-41D4-96D4-47DE9D21CDC2}"/>
    <dgm:cxn modelId="{918FC431-DF90-4CB6-B382-4A9307AE1A6A}" srcId="{08A3FB2A-37BD-4C35-A422-706913317716}" destId="{6DEBB3B9-CF1F-485A-AF20-33DECB37278E}" srcOrd="0" destOrd="0" parTransId="{81BF023B-0114-4CFA-9878-A7F0E983AC47}" sibTransId="{929E6353-43E1-47C9-92F7-7A4FD368ABCC}"/>
    <dgm:cxn modelId="{05586E48-7F6B-4090-B847-2BC4A4BBDFB4}" type="presOf" srcId="{D8528731-AD02-9643-90A7-DBDCB4BBF38E}" destId="{7DBFC95F-15FF-E84D-9F02-0256106DF9A3}" srcOrd="0" destOrd="0" presId="urn:microsoft.com/office/officeart/2005/8/layout/vList5"/>
    <dgm:cxn modelId="{D600866C-0031-47CE-BDE6-C0B812FFEB7E}" type="presOf" srcId="{E62E24EE-F177-E640-97E4-26CE0367BEA5}" destId="{6BD2988E-0B6F-9C4F-BFAF-BA55AEC2F87D}" srcOrd="0" destOrd="14" presId="urn:microsoft.com/office/officeart/2005/8/layout/vList5"/>
    <dgm:cxn modelId="{0ECFD36F-4359-40BC-AB66-23631A1B236F}" type="presOf" srcId="{467F92F4-4639-49A3-9E3A-83BD385BF51A}" destId="{6BD2988E-0B6F-9C4F-BFAF-BA55AEC2F87D}" srcOrd="0" destOrd="9" presId="urn:microsoft.com/office/officeart/2005/8/layout/vList5"/>
    <dgm:cxn modelId="{89864750-3B5E-461A-AF36-64E8F90B1EB3}" type="presOf" srcId="{08A3FB2A-37BD-4C35-A422-706913317716}" destId="{6BD2988E-0B6F-9C4F-BFAF-BA55AEC2F87D}" srcOrd="0" destOrd="4" presId="urn:microsoft.com/office/officeart/2005/8/layout/vList5"/>
    <dgm:cxn modelId="{0217DF75-658B-443B-AC7F-6E66D7DFF7FF}" type="presOf" srcId="{2712C839-2194-4159-BF48-D0F7F6F54EE5}" destId="{6BD2988E-0B6F-9C4F-BFAF-BA55AEC2F87D}" srcOrd="0" destOrd="13" presId="urn:microsoft.com/office/officeart/2005/8/layout/vList5"/>
    <dgm:cxn modelId="{3EB78C79-5CF7-4D39-BFC6-FC48BA94E16F}" srcId="{2915929F-C7CF-4714-A680-90A2C413C057}" destId="{C46783E4-D6B7-4888-B333-BC82AEC08C72}" srcOrd="0" destOrd="0" parTransId="{BC6B59B1-33C7-458F-AD4C-7D3030F3BAF2}" sibTransId="{CF8465E9-4CCB-49CD-8D00-56179F2919A6}"/>
    <dgm:cxn modelId="{0F2ACF83-312D-40CC-A705-E58908FD7C88}" type="presOf" srcId="{7A74A71F-85B7-FF4A-9A38-CCAD77D8FE60}" destId="{6BD2988E-0B6F-9C4F-BFAF-BA55AEC2F87D}" srcOrd="0" destOrd="15" presId="urn:microsoft.com/office/officeart/2005/8/layout/vList5"/>
    <dgm:cxn modelId="{C5ECA295-294C-4C1C-A649-1AF6951B3120}" srcId="{51F0C13F-B0F4-CF4A-A784-837A8929E662}" destId="{FDC6E407-AB92-4F3B-8009-97E778A68F81}" srcOrd="0" destOrd="0" parTransId="{03342EB1-D7FC-4EE5-B859-1472282B18EE}" sibTransId="{3D615A78-9093-4BDC-BECC-47CD289C2E7C}"/>
    <dgm:cxn modelId="{0C66EEAF-29FE-4746-A072-AB335060C199}" type="presOf" srcId="{6DEBB3B9-CF1F-485A-AF20-33DECB37278E}" destId="{6BD2988E-0B6F-9C4F-BFAF-BA55AEC2F87D}" srcOrd="0" destOrd="5" presId="urn:microsoft.com/office/officeart/2005/8/layout/vList5"/>
    <dgm:cxn modelId="{9F44F9B5-A50F-4343-AD98-B34043AEB8C0}" srcId="{FBBC2161-5F44-0548-8427-75D5E93E0266}" destId="{D8528731-AD02-9643-90A7-DBDCB4BBF38E}" srcOrd="0" destOrd="0" parTransId="{70DE2F93-3B8D-5C4D-A9B8-5A21AF238230}" sibTransId="{51A5043B-1CF5-7049-AA98-0B3A3B59FC37}"/>
    <dgm:cxn modelId="{A826EFB7-D581-476D-AEF4-E60E4409F65A}" srcId="{10796614-A832-4A45-9045-B797A49FD4D2}" destId="{08A3FB2A-37BD-4C35-A422-706913317716}" srcOrd="1" destOrd="0" parTransId="{B37A3294-0C22-49AD-ACE6-67BAD0815FEB}" sibTransId="{146FB926-E965-44F8-8660-82952E31CFA9}"/>
    <dgm:cxn modelId="{472F82BB-90F8-4DB9-9A4C-0E0FFEE1EC77}" srcId="{D8528731-AD02-9643-90A7-DBDCB4BBF38E}" destId="{2915929F-C7CF-4714-A680-90A2C413C057}" srcOrd="4" destOrd="0" parTransId="{5746F997-2434-4290-9D4F-9D3CD253A382}" sibTransId="{1BC78095-8D97-49B3-BF1C-C0E8F1ECB4C7}"/>
    <dgm:cxn modelId="{9F763FBD-154D-4D91-810F-94D4506B7C85}" type="presOf" srcId="{A3A5CE09-3D55-498D-B21C-A07D218E2E74}" destId="{6BD2988E-0B6F-9C4F-BFAF-BA55AEC2F87D}" srcOrd="0" destOrd="10" presId="urn:microsoft.com/office/officeart/2005/8/layout/vList5"/>
    <dgm:cxn modelId="{A9FE8FC2-AC21-AB44-AFE3-33E017B2BADF}" srcId="{D8528731-AD02-9643-90A7-DBDCB4BBF38E}" destId="{C9C5D5F0-A9AD-3441-99C4-BD7C01D6E7AE}" srcOrd="0" destOrd="0" parTransId="{CEA2D32B-AE8C-524C-84F4-9F87F6E93241}" sibTransId="{7B9F418C-538F-0F47-9F50-151276CAA0D9}"/>
    <dgm:cxn modelId="{C07FA1C3-F0F2-A74F-8F46-E449558CF827}" type="presOf" srcId="{C9C5D5F0-A9AD-3441-99C4-BD7C01D6E7AE}" destId="{6BD2988E-0B6F-9C4F-BFAF-BA55AEC2F87D}" srcOrd="0" destOrd="0" presId="urn:microsoft.com/office/officeart/2005/8/layout/vList5"/>
    <dgm:cxn modelId="{EF74D4C6-1518-415B-9402-B33B54D96DF6}" type="presOf" srcId="{51F0C13F-B0F4-CF4A-A784-837A8929E662}" destId="{6BD2988E-0B6F-9C4F-BFAF-BA55AEC2F87D}" srcOrd="0" destOrd="7" presId="urn:microsoft.com/office/officeart/2005/8/layout/vList5"/>
    <dgm:cxn modelId="{A62A03CF-2CD1-4882-8DC1-73B41EF27237}" type="presOf" srcId="{FBBC2161-5F44-0548-8427-75D5E93E0266}" destId="{44AF2021-AA45-0242-97FF-09C94F8CDC23}" srcOrd="0" destOrd="0" presId="urn:microsoft.com/office/officeart/2005/8/layout/vList5"/>
    <dgm:cxn modelId="{313A9BDC-CB55-4441-A448-AF6AA8AD2195}" srcId="{38935671-83D5-4F67-858D-D8A0B2EF0524}" destId="{F889F468-A33E-44FF-BDE9-2958830B011F}" srcOrd="0" destOrd="0" parTransId="{87C94C65-6C17-407E-8352-9218E76860F5}" sibTransId="{6614EA24-70E5-43C4-B96D-D6082DDF26FF}"/>
    <dgm:cxn modelId="{325BF8E5-AE34-43E0-A601-22746AE1D7AA}" type="presOf" srcId="{38935671-83D5-4F67-858D-D8A0B2EF0524}" destId="{6BD2988E-0B6F-9C4F-BFAF-BA55AEC2F87D}" srcOrd="0" destOrd="2" presId="urn:microsoft.com/office/officeart/2005/8/layout/vList5"/>
    <dgm:cxn modelId="{EE7D4AED-4906-FB45-87DF-CA431293DDA0}" srcId="{D8528731-AD02-9643-90A7-DBDCB4BBF38E}" destId="{10796614-A832-4A45-9045-B797A49FD4D2}" srcOrd="1" destOrd="0" parTransId="{010D1883-9A10-FB46-99B4-A3E54342B85E}" sibTransId="{70E20A49-789E-FD43-998B-0D49A8866669}"/>
    <dgm:cxn modelId="{F161F5EF-979A-42B9-804C-D1334B6458CB}" type="presOf" srcId="{C46783E4-D6B7-4888-B333-BC82AEC08C72}" destId="{6BD2988E-0B6F-9C4F-BFAF-BA55AEC2F87D}" srcOrd="0" destOrd="12" presId="urn:microsoft.com/office/officeart/2005/8/layout/vList5"/>
    <dgm:cxn modelId="{EDC099F3-2569-4AAE-91D4-DD7CFA9BF890}" srcId="{2915929F-C7CF-4714-A680-90A2C413C057}" destId="{2712C839-2194-4159-BF48-D0F7F6F54EE5}" srcOrd="1" destOrd="0" parTransId="{4313DA13-388D-468B-A4FB-CBB2CFAEA2CF}" sibTransId="{BBC37A7C-346A-4F11-8F1F-B9E58FD1C4B6}"/>
    <dgm:cxn modelId="{12793AF4-7339-4C9C-91CF-A5054612EF48}" type="presOf" srcId="{2915929F-C7CF-4714-A680-90A2C413C057}" destId="{6BD2988E-0B6F-9C4F-BFAF-BA55AEC2F87D}" srcOrd="0" destOrd="11" presId="urn:microsoft.com/office/officeart/2005/8/layout/vList5"/>
    <dgm:cxn modelId="{5F7322F5-C567-A144-B8E9-3ACA6E89CD8F}" srcId="{E62E24EE-F177-E640-97E4-26CE0367BEA5}" destId="{7A74A71F-85B7-FF4A-9A38-CCAD77D8FE60}" srcOrd="0" destOrd="0" parTransId="{7AA8B59A-794B-6F4F-8094-83ABA138B1FD}" sibTransId="{D1D2DB67-FE37-A14E-A637-2E7F9A6E485C}"/>
    <dgm:cxn modelId="{010273F9-3B99-4575-A2BA-5CFFE773D057}" type="presOf" srcId="{FDC6E407-AB92-4F3B-8009-97E778A68F81}" destId="{6BD2988E-0B6F-9C4F-BFAF-BA55AEC2F87D}" srcOrd="0" destOrd="8" presId="urn:microsoft.com/office/officeart/2005/8/layout/vList5"/>
    <dgm:cxn modelId="{071319FC-EF66-A543-8C8E-532BEA7DABBC}" srcId="{D8528731-AD02-9643-90A7-DBDCB4BBF38E}" destId="{12D88713-A798-3248-B1A3-E21BB50B7F55}" srcOrd="2" destOrd="0" parTransId="{4CF8DF57-69ED-A749-ACE9-96ADFC669A82}" sibTransId="{86713562-E651-2A47-9883-B54EBD3A4044}"/>
    <dgm:cxn modelId="{3D8B17C0-F535-4EEC-9524-E60112650A65}" type="presParOf" srcId="{44AF2021-AA45-0242-97FF-09C94F8CDC23}" destId="{E3C91AFD-9746-614E-AE80-D84C85637099}" srcOrd="0" destOrd="0" presId="urn:microsoft.com/office/officeart/2005/8/layout/vList5"/>
    <dgm:cxn modelId="{C50F5BF1-E5E5-40EC-BCBC-81824DDC9317}" type="presParOf" srcId="{E3C91AFD-9746-614E-AE80-D84C85637099}" destId="{7DBFC95F-15FF-E84D-9F02-0256106DF9A3}" srcOrd="0" destOrd="0" presId="urn:microsoft.com/office/officeart/2005/8/layout/vList5"/>
    <dgm:cxn modelId="{13013AC3-F03D-4805-BAB8-7FB9F701C872}" type="presParOf" srcId="{E3C91AFD-9746-614E-AE80-D84C85637099}" destId="{6BD2988E-0B6F-9C4F-BFAF-BA55AEC2F87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BC2161-5F44-0548-8427-75D5E93E0266}"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nl-NL"/>
        </a:p>
      </dgm:t>
    </dgm:pt>
    <dgm:pt modelId="{A758EE22-96D6-0842-B918-80911729BAE8}">
      <dgm:prSet phldrT="[Tekst]"/>
      <dgm:spPr>
        <a:solidFill>
          <a:schemeClr val="accent1"/>
        </a:solidFill>
      </dgm:spPr>
      <dgm:t>
        <a:bodyPr/>
        <a:lstStyle/>
        <a:p>
          <a:r>
            <a:rPr lang="nl-NL"/>
            <a:t>Top management</a:t>
          </a:r>
        </a:p>
      </dgm:t>
    </dgm:pt>
    <dgm:pt modelId="{811ACE24-8AE5-C840-AE7F-3EA869965682}" type="parTrans" cxnId="{D98229F6-42F2-6347-9326-40121A6D8868}">
      <dgm:prSet/>
      <dgm:spPr/>
      <dgm:t>
        <a:bodyPr/>
        <a:lstStyle/>
        <a:p>
          <a:endParaRPr lang="nl-NL"/>
        </a:p>
      </dgm:t>
    </dgm:pt>
    <dgm:pt modelId="{C403311E-C891-9245-BD07-6246C692544E}" type="sibTrans" cxnId="{D98229F6-42F2-6347-9326-40121A6D8868}">
      <dgm:prSet/>
      <dgm:spPr/>
      <dgm:t>
        <a:bodyPr/>
        <a:lstStyle/>
        <a:p>
          <a:endParaRPr lang="nl-NL"/>
        </a:p>
      </dgm:t>
    </dgm:pt>
    <dgm:pt modelId="{9FA2ED62-D064-D849-85E7-B2687E52901A}">
      <dgm:prSet phldrT="[Tekst]" custT="1"/>
      <dgm:spPr>
        <a:solidFill>
          <a:schemeClr val="tx2">
            <a:lumMod val="20000"/>
            <a:lumOff val="80000"/>
            <a:alpha val="90000"/>
          </a:schemeClr>
        </a:solidFill>
      </dgm:spPr>
      <dgm:t>
        <a:bodyPr/>
        <a:lstStyle/>
        <a:p>
          <a:r>
            <a:rPr lang="nl-NL" sz="1100" b="1"/>
            <a:t>The ‘</a:t>
          </a:r>
          <a:r>
            <a:rPr lang="nl-NL" sz="1100" b="1" err="1"/>
            <a:t>glass</a:t>
          </a:r>
          <a:r>
            <a:rPr lang="nl-NL" sz="1100" b="1"/>
            <a:t> </a:t>
          </a:r>
          <a:r>
            <a:rPr lang="nl-NL" sz="1100" b="1" err="1"/>
            <a:t>ceiling</a:t>
          </a:r>
          <a:r>
            <a:rPr lang="nl-NL" sz="1100" b="1"/>
            <a:t>’ effect</a:t>
          </a:r>
        </a:p>
      </dgm:t>
    </dgm:pt>
    <dgm:pt modelId="{406E9151-1384-BF40-9981-05233AE955C8}" type="parTrans" cxnId="{CA5A4E6D-9563-9B4C-B1E2-385FB250E8F0}">
      <dgm:prSet/>
      <dgm:spPr/>
      <dgm:t>
        <a:bodyPr/>
        <a:lstStyle/>
        <a:p>
          <a:endParaRPr lang="nl-NL"/>
        </a:p>
      </dgm:t>
    </dgm:pt>
    <dgm:pt modelId="{61E6D067-F241-194F-B337-EBC3EF430E87}" type="sibTrans" cxnId="{CA5A4E6D-9563-9B4C-B1E2-385FB250E8F0}">
      <dgm:prSet/>
      <dgm:spPr/>
      <dgm:t>
        <a:bodyPr/>
        <a:lstStyle/>
        <a:p>
          <a:endParaRPr lang="nl-NL"/>
        </a:p>
      </dgm:t>
    </dgm:pt>
    <dgm:pt modelId="{7CDE1DD5-1184-8E45-956F-7A06B588052F}">
      <dgm:prSet phldrT="[Tekst]" custT="1"/>
      <dgm:spPr>
        <a:solidFill>
          <a:schemeClr val="tx2">
            <a:lumMod val="20000"/>
            <a:lumOff val="80000"/>
            <a:alpha val="90000"/>
          </a:schemeClr>
        </a:solidFill>
      </dgm:spPr>
      <dgm:t>
        <a:bodyPr/>
        <a:lstStyle/>
        <a:p>
          <a:r>
            <a:rPr lang="nl-NL" sz="1100" i="1"/>
            <a:t>‘</a:t>
          </a:r>
          <a:r>
            <a:rPr lang="nl-NL" sz="1100" i="1" err="1"/>
            <a:t>Objective</a:t>
          </a:r>
          <a:r>
            <a:rPr lang="nl-NL" sz="1100" i="1"/>
            <a:t>’ corporate </a:t>
          </a:r>
          <a:r>
            <a:rPr lang="nl-NL" sz="1100" i="1" err="1"/>
            <a:t>barriers</a:t>
          </a:r>
          <a:endParaRPr lang="nl-NL" sz="1100" i="1"/>
        </a:p>
      </dgm:t>
    </dgm:pt>
    <dgm:pt modelId="{09D47037-FB03-2044-A759-C312CCF95DF7}" type="parTrans" cxnId="{2752FE1E-D107-A240-A744-051D21DA3908}">
      <dgm:prSet/>
      <dgm:spPr/>
      <dgm:t>
        <a:bodyPr/>
        <a:lstStyle/>
        <a:p>
          <a:endParaRPr lang="nl-NL"/>
        </a:p>
      </dgm:t>
    </dgm:pt>
    <dgm:pt modelId="{1FC4FC55-36EE-D749-86F1-A3CB2F870090}" type="sibTrans" cxnId="{2752FE1E-D107-A240-A744-051D21DA3908}">
      <dgm:prSet/>
      <dgm:spPr/>
      <dgm:t>
        <a:bodyPr/>
        <a:lstStyle/>
        <a:p>
          <a:endParaRPr lang="nl-NL"/>
        </a:p>
      </dgm:t>
    </dgm:pt>
    <dgm:pt modelId="{CCF7403F-A9FA-4643-B25D-9EE63BAF529B}">
      <dgm:prSet phldrT="[Tekst]" custT="1"/>
      <dgm:spPr>
        <a:solidFill>
          <a:schemeClr val="tx2">
            <a:lumMod val="20000"/>
            <a:lumOff val="80000"/>
            <a:alpha val="90000"/>
          </a:schemeClr>
        </a:solidFill>
      </dgm:spPr>
      <dgm:t>
        <a:bodyPr/>
        <a:lstStyle/>
        <a:p>
          <a:r>
            <a:rPr lang="nl-NL" sz="1100" i="1" dirty="0"/>
            <a:t>‘</a:t>
          </a:r>
          <a:r>
            <a:rPr lang="nl-NL" sz="1100" i="1" dirty="0" err="1"/>
            <a:t>Subjective</a:t>
          </a:r>
          <a:r>
            <a:rPr lang="nl-NL" sz="1100" i="1" dirty="0"/>
            <a:t>’ </a:t>
          </a:r>
          <a:r>
            <a:rPr lang="nl-NL" sz="1100" i="1" dirty="0" err="1"/>
            <a:t>cultural</a:t>
          </a:r>
          <a:r>
            <a:rPr lang="nl-NL" sz="1100" i="1" dirty="0"/>
            <a:t> </a:t>
          </a:r>
          <a:r>
            <a:rPr lang="nl-NL" sz="1100" i="1" dirty="0" err="1"/>
            <a:t>and</a:t>
          </a:r>
          <a:r>
            <a:rPr lang="nl-NL" sz="1100" i="1" dirty="0"/>
            <a:t> </a:t>
          </a:r>
          <a:r>
            <a:rPr lang="nl-NL" sz="1100" i="1" dirty="0" err="1"/>
            <a:t>behavioural</a:t>
          </a:r>
          <a:r>
            <a:rPr lang="nl-NL" sz="1100" i="1" dirty="0"/>
            <a:t> </a:t>
          </a:r>
          <a:r>
            <a:rPr lang="nl-NL" sz="1100" i="1" dirty="0" err="1"/>
            <a:t>barriers</a:t>
          </a:r>
          <a:endParaRPr lang="nl-NL" sz="1100" i="1" dirty="0"/>
        </a:p>
      </dgm:t>
    </dgm:pt>
    <dgm:pt modelId="{7B1D1097-E6A0-DD42-9339-4D3099196AB2}" type="parTrans" cxnId="{B5A97468-B4DC-1E41-A7D8-8FBF01F85BC7}">
      <dgm:prSet/>
      <dgm:spPr/>
      <dgm:t>
        <a:bodyPr/>
        <a:lstStyle/>
        <a:p>
          <a:endParaRPr lang="nl-NL"/>
        </a:p>
      </dgm:t>
    </dgm:pt>
    <dgm:pt modelId="{096E543A-279A-5E4F-82E2-E13C035C7DC5}" type="sibTrans" cxnId="{B5A97468-B4DC-1E41-A7D8-8FBF01F85BC7}">
      <dgm:prSet/>
      <dgm:spPr/>
      <dgm:t>
        <a:bodyPr/>
        <a:lstStyle/>
        <a:p>
          <a:endParaRPr lang="nl-NL"/>
        </a:p>
      </dgm:t>
    </dgm:pt>
    <dgm:pt modelId="{3BD2A999-AFD5-2D4B-9683-24D82E59E77D}">
      <dgm:prSet phldrT="[Tekst]" custT="1"/>
      <dgm:spPr>
        <a:solidFill>
          <a:schemeClr val="tx2">
            <a:lumMod val="20000"/>
            <a:lumOff val="80000"/>
            <a:alpha val="90000"/>
          </a:schemeClr>
        </a:solidFill>
      </dgm:spPr>
      <dgm:t>
        <a:bodyPr/>
        <a:lstStyle/>
        <a:p>
          <a:r>
            <a:rPr lang="nl-NL" sz="1100"/>
            <a:t>Training </a:t>
          </a:r>
          <a:r>
            <a:rPr lang="nl-NL" sz="1100" err="1"/>
            <a:t>policies</a:t>
          </a:r>
          <a:endParaRPr lang="nl-NL" sz="1100"/>
        </a:p>
      </dgm:t>
    </dgm:pt>
    <dgm:pt modelId="{EA04640D-40DF-8043-BB68-00A5EA22D8CF}" type="parTrans" cxnId="{1588A33F-57C3-444C-9ED1-D1C11381382C}">
      <dgm:prSet/>
      <dgm:spPr/>
      <dgm:t>
        <a:bodyPr/>
        <a:lstStyle/>
        <a:p>
          <a:endParaRPr lang="nl-NL"/>
        </a:p>
      </dgm:t>
    </dgm:pt>
    <dgm:pt modelId="{8ECBA8C2-77BA-1B40-9472-29C4912E3A1B}" type="sibTrans" cxnId="{1588A33F-57C3-444C-9ED1-D1C11381382C}">
      <dgm:prSet/>
      <dgm:spPr/>
      <dgm:t>
        <a:bodyPr/>
        <a:lstStyle/>
        <a:p>
          <a:endParaRPr lang="nl-NL"/>
        </a:p>
      </dgm:t>
    </dgm:pt>
    <dgm:pt modelId="{20648455-2AA3-ED41-A153-C7E2F079B6C6}">
      <dgm:prSet phldrT="[Tekst]" custT="1"/>
      <dgm:spPr>
        <a:solidFill>
          <a:schemeClr val="tx2">
            <a:lumMod val="20000"/>
            <a:lumOff val="80000"/>
            <a:alpha val="90000"/>
          </a:schemeClr>
        </a:solidFill>
      </dgm:spPr>
      <dgm:t>
        <a:bodyPr/>
        <a:lstStyle/>
        <a:p>
          <a:r>
            <a:rPr lang="nl-NL" sz="1100"/>
            <a:t>Promotion </a:t>
          </a:r>
          <a:r>
            <a:rPr lang="nl-NL" sz="1100" err="1"/>
            <a:t>policies</a:t>
          </a:r>
          <a:endParaRPr lang="nl-NL" sz="1100"/>
        </a:p>
      </dgm:t>
    </dgm:pt>
    <dgm:pt modelId="{14F98636-1CC8-5C43-ABA4-5FA12D890F19}" type="parTrans" cxnId="{04EDBB02-1BEB-564E-A3F6-C0B4A518F8A3}">
      <dgm:prSet/>
      <dgm:spPr/>
      <dgm:t>
        <a:bodyPr/>
        <a:lstStyle/>
        <a:p>
          <a:endParaRPr lang="nl-NL"/>
        </a:p>
      </dgm:t>
    </dgm:pt>
    <dgm:pt modelId="{38DA8DA5-6BF2-2645-9FC0-1D19D18732B6}" type="sibTrans" cxnId="{04EDBB02-1BEB-564E-A3F6-C0B4A518F8A3}">
      <dgm:prSet/>
      <dgm:spPr/>
      <dgm:t>
        <a:bodyPr/>
        <a:lstStyle/>
        <a:p>
          <a:endParaRPr lang="nl-NL"/>
        </a:p>
      </dgm:t>
    </dgm:pt>
    <dgm:pt modelId="{599246DF-8263-F545-9F35-563BA0CAE3DA}">
      <dgm:prSet phldrT="[Tekst]" custT="1"/>
      <dgm:spPr>
        <a:solidFill>
          <a:schemeClr val="tx2">
            <a:lumMod val="20000"/>
            <a:lumOff val="80000"/>
            <a:alpha val="90000"/>
          </a:schemeClr>
        </a:solidFill>
      </dgm:spPr>
      <dgm:t>
        <a:bodyPr/>
        <a:lstStyle/>
        <a:p>
          <a:r>
            <a:rPr lang="nl-NL" sz="1100" err="1"/>
            <a:t>Compensation</a:t>
          </a:r>
          <a:r>
            <a:rPr lang="nl-NL" sz="1100"/>
            <a:t> </a:t>
          </a:r>
          <a:r>
            <a:rPr lang="nl-NL" sz="1100" err="1"/>
            <a:t>policies</a:t>
          </a:r>
          <a:endParaRPr lang="nl-NL" sz="1100"/>
        </a:p>
      </dgm:t>
    </dgm:pt>
    <dgm:pt modelId="{415ACE1D-6566-E14D-99FC-25FF481834F3}" type="parTrans" cxnId="{420B4D6B-9E61-8445-9434-69EC9795C786}">
      <dgm:prSet/>
      <dgm:spPr/>
      <dgm:t>
        <a:bodyPr/>
        <a:lstStyle/>
        <a:p>
          <a:endParaRPr lang="nl-NL"/>
        </a:p>
      </dgm:t>
    </dgm:pt>
    <dgm:pt modelId="{CB674D0C-4225-0F49-ADE2-695CB262CD1B}" type="sibTrans" cxnId="{420B4D6B-9E61-8445-9434-69EC9795C786}">
      <dgm:prSet/>
      <dgm:spPr/>
      <dgm:t>
        <a:bodyPr/>
        <a:lstStyle/>
        <a:p>
          <a:endParaRPr lang="nl-NL"/>
        </a:p>
      </dgm:t>
    </dgm:pt>
    <dgm:pt modelId="{BB35316C-0E41-1848-99CA-9581259B99A3}">
      <dgm:prSet phldrT="[Tekst]" custT="1"/>
      <dgm:spPr>
        <a:solidFill>
          <a:schemeClr val="tx2">
            <a:lumMod val="20000"/>
            <a:lumOff val="80000"/>
            <a:alpha val="90000"/>
          </a:schemeClr>
        </a:solidFill>
      </dgm:spPr>
      <dgm:t>
        <a:bodyPr/>
        <a:lstStyle/>
        <a:p>
          <a:r>
            <a:rPr lang="nl-NL" sz="1100"/>
            <a:t>Gender </a:t>
          </a:r>
          <a:r>
            <a:rPr lang="nl-NL" sz="1100" err="1"/>
            <a:t>stereotyping</a:t>
          </a:r>
          <a:endParaRPr lang="nl-NL" sz="1100"/>
        </a:p>
      </dgm:t>
    </dgm:pt>
    <dgm:pt modelId="{F848EC8A-88CA-674E-B65F-304140FF0F26}" type="parTrans" cxnId="{5DB735BF-BB00-C847-859E-45AE5CC88D57}">
      <dgm:prSet/>
      <dgm:spPr/>
      <dgm:t>
        <a:bodyPr/>
        <a:lstStyle/>
        <a:p>
          <a:endParaRPr lang="nl-NL"/>
        </a:p>
      </dgm:t>
    </dgm:pt>
    <dgm:pt modelId="{6EAEDFA1-45D5-A648-9B45-340F5FE3FAEB}" type="sibTrans" cxnId="{5DB735BF-BB00-C847-859E-45AE5CC88D57}">
      <dgm:prSet/>
      <dgm:spPr/>
      <dgm:t>
        <a:bodyPr/>
        <a:lstStyle/>
        <a:p>
          <a:endParaRPr lang="nl-NL"/>
        </a:p>
      </dgm:t>
    </dgm:pt>
    <dgm:pt modelId="{3A25658C-2534-4C18-87D4-4DDAE187829F}">
      <dgm:prSet phldrT="[Tekst]" custT="1"/>
      <dgm:spPr>
        <a:solidFill>
          <a:schemeClr val="tx2">
            <a:lumMod val="20000"/>
            <a:lumOff val="80000"/>
            <a:alpha val="90000"/>
          </a:schemeClr>
        </a:solidFill>
      </dgm:spPr>
      <dgm:t>
        <a:bodyPr/>
        <a:lstStyle/>
        <a:p>
          <a:r>
            <a:rPr lang="en-US" sz="1100"/>
            <a:t>Old boys network maintaining status quo</a:t>
          </a:r>
          <a:endParaRPr lang="nl-NL" sz="1100"/>
        </a:p>
      </dgm:t>
    </dgm:pt>
    <dgm:pt modelId="{011C2F78-7BC6-459F-A0BB-1A77B6E2EB75}" type="parTrans" cxnId="{464D6E85-BCD4-4114-B0D0-D337C11A32F8}">
      <dgm:prSet/>
      <dgm:spPr/>
      <dgm:t>
        <a:bodyPr/>
        <a:lstStyle/>
        <a:p>
          <a:endParaRPr lang="nl-NL"/>
        </a:p>
      </dgm:t>
    </dgm:pt>
    <dgm:pt modelId="{B6C253F6-79BB-400A-8EFC-0B186B7FFE63}" type="sibTrans" cxnId="{464D6E85-BCD4-4114-B0D0-D337C11A32F8}">
      <dgm:prSet/>
      <dgm:spPr/>
      <dgm:t>
        <a:bodyPr/>
        <a:lstStyle/>
        <a:p>
          <a:endParaRPr lang="nl-NL"/>
        </a:p>
      </dgm:t>
    </dgm:pt>
    <dgm:pt modelId="{44AF2021-AA45-0242-97FF-09C94F8CDC23}" type="pres">
      <dgm:prSet presAssocID="{FBBC2161-5F44-0548-8427-75D5E93E0266}" presName="Name0" presStyleCnt="0">
        <dgm:presLayoutVars>
          <dgm:dir/>
          <dgm:animLvl val="lvl"/>
          <dgm:resizeHandles val="exact"/>
        </dgm:presLayoutVars>
      </dgm:prSet>
      <dgm:spPr/>
    </dgm:pt>
    <dgm:pt modelId="{6BE9EF74-083C-394E-B614-9887CEB2D8D1}" type="pres">
      <dgm:prSet presAssocID="{A758EE22-96D6-0842-B918-80911729BAE8}" presName="linNode" presStyleCnt="0"/>
      <dgm:spPr/>
    </dgm:pt>
    <dgm:pt modelId="{083193DD-CDAA-3F43-AC0B-77AB7C9BAF9C}" type="pres">
      <dgm:prSet presAssocID="{A758EE22-96D6-0842-B918-80911729BAE8}" presName="parentText" presStyleLbl="node1" presStyleIdx="0" presStyleCnt="1" custScaleY="82583">
        <dgm:presLayoutVars>
          <dgm:chMax val="1"/>
          <dgm:bulletEnabled val="1"/>
        </dgm:presLayoutVars>
      </dgm:prSet>
      <dgm:spPr/>
    </dgm:pt>
    <dgm:pt modelId="{86A7CBD7-1D6A-7E44-AC5B-45DEE6F08C18}" type="pres">
      <dgm:prSet presAssocID="{A758EE22-96D6-0842-B918-80911729BAE8}" presName="descendantText" presStyleLbl="alignAccFollowNode1" presStyleIdx="0" presStyleCnt="1">
        <dgm:presLayoutVars>
          <dgm:bulletEnabled val="1"/>
        </dgm:presLayoutVars>
      </dgm:prSet>
      <dgm:spPr/>
    </dgm:pt>
  </dgm:ptLst>
  <dgm:cxnLst>
    <dgm:cxn modelId="{04EDBB02-1BEB-564E-A3F6-C0B4A518F8A3}" srcId="{7CDE1DD5-1184-8E45-956F-7A06B588052F}" destId="{20648455-2AA3-ED41-A153-C7E2F079B6C6}" srcOrd="1" destOrd="0" parTransId="{14F98636-1CC8-5C43-ABA4-5FA12D890F19}" sibTransId="{38DA8DA5-6BF2-2645-9FC0-1D19D18732B6}"/>
    <dgm:cxn modelId="{169AA509-3BF9-497A-95BB-5A133BA4B199}" type="presOf" srcId="{9FA2ED62-D064-D849-85E7-B2687E52901A}" destId="{86A7CBD7-1D6A-7E44-AC5B-45DEE6F08C18}" srcOrd="0" destOrd="0" presId="urn:microsoft.com/office/officeart/2005/8/layout/vList5"/>
    <dgm:cxn modelId="{2A48CA0E-3A6A-4446-A4BE-F7223618A333}" type="presOf" srcId="{BB35316C-0E41-1848-99CA-9581259B99A3}" destId="{86A7CBD7-1D6A-7E44-AC5B-45DEE6F08C18}" srcOrd="0" destOrd="6" presId="urn:microsoft.com/office/officeart/2005/8/layout/vList5"/>
    <dgm:cxn modelId="{2752FE1E-D107-A240-A744-051D21DA3908}" srcId="{9FA2ED62-D064-D849-85E7-B2687E52901A}" destId="{7CDE1DD5-1184-8E45-956F-7A06B588052F}" srcOrd="0" destOrd="0" parTransId="{09D47037-FB03-2044-A759-C312CCF95DF7}" sibTransId="{1FC4FC55-36EE-D749-86F1-A3CB2F870090}"/>
    <dgm:cxn modelId="{65AF7233-DACF-4530-AC77-2ABEEDBDDBDA}" type="presOf" srcId="{CCF7403F-A9FA-4643-B25D-9EE63BAF529B}" destId="{86A7CBD7-1D6A-7E44-AC5B-45DEE6F08C18}" srcOrd="0" destOrd="5" presId="urn:microsoft.com/office/officeart/2005/8/layout/vList5"/>
    <dgm:cxn modelId="{1C8B0F34-C071-4C2F-AB25-2307C27C73B9}" type="presOf" srcId="{FBBC2161-5F44-0548-8427-75D5E93E0266}" destId="{44AF2021-AA45-0242-97FF-09C94F8CDC23}" srcOrd="0" destOrd="0" presId="urn:microsoft.com/office/officeart/2005/8/layout/vList5"/>
    <dgm:cxn modelId="{1588A33F-57C3-444C-9ED1-D1C11381382C}" srcId="{7CDE1DD5-1184-8E45-956F-7A06B588052F}" destId="{3BD2A999-AFD5-2D4B-9683-24D82E59E77D}" srcOrd="0" destOrd="0" parTransId="{EA04640D-40DF-8043-BB68-00A5EA22D8CF}" sibTransId="{8ECBA8C2-77BA-1B40-9472-29C4912E3A1B}"/>
    <dgm:cxn modelId="{B5A97468-B4DC-1E41-A7D8-8FBF01F85BC7}" srcId="{9FA2ED62-D064-D849-85E7-B2687E52901A}" destId="{CCF7403F-A9FA-4643-B25D-9EE63BAF529B}" srcOrd="1" destOrd="0" parTransId="{7B1D1097-E6A0-DD42-9339-4D3099196AB2}" sibTransId="{096E543A-279A-5E4F-82E2-E13C035C7DC5}"/>
    <dgm:cxn modelId="{420B4D6B-9E61-8445-9434-69EC9795C786}" srcId="{7CDE1DD5-1184-8E45-956F-7A06B588052F}" destId="{599246DF-8263-F545-9F35-563BA0CAE3DA}" srcOrd="2" destOrd="0" parTransId="{415ACE1D-6566-E14D-99FC-25FF481834F3}" sibTransId="{CB674D0C-4225-0F49-ADE2-695CB262CD1B}"/>
    <dgm:cxn modelId="{CA5A4E6D-9563-9B4C-B1E2-385FB250E8F0}" srcId="{A758EE22-96D6-0842-B918-80911729BAE8}" destId="{9FA2ED62-D064-D849-85E7-B2687E52901A}" srcOrd="0" destOrd="0" parTransId="{406E9151-1384-BF40-9981-05233AE955C8}" sibTransId="{61E6D067-F241-194F-B337-EBC3EF430E87}"/>
    <dgm:cxn modelId="{AC4F1A58-8FC2-41D4-BA43-61F457AD8618}" type="presOf" srcId="{A758EE22-96D6-0842-B918-80911729BAE8}" destId="{083193DD-CDAA-3F43-AC0B-77AB7C9BAF9C}" srcOrd="0" destOrd="0" presId="urn:microsoft.com/office/officeart/2005/8/layout/vList5"/>
    <dgm:cxn modelId="{464D6E85-BCD4-4114-B0D0-D337C11A32F8}" srcId="{CCF7403F-A9FA-4643-B25D-9EE63BAF529B}" destId="{3A25658C-2534-4C18-87D4-4DDAE187829F}" srcOrd="1" destOrd="0" parTransId="{011C2F78-7BC6-459F-A0BB-1A77B6E2EB75}" sibTransId="{B6C253F6-79BB-400A-8EFC-0B186B7FFE63}"/>
    <dgm:cxn modelId="{412A06A3-DAE3-4025-AE4C-9D2CB725D116}" type="presOf" srcId="{599246DF-8263-F545-9F35-563BA0CAE3DA}" destId="{86A7CBD7-1D6A-7E44-AC5B-45DEE6F08C18}" srcOrd="0" destOrd="4" presId="urn:microsoft.com/office/officeart/2005/8/layout/vList5"/>
    <dgm:cxn modelId="{471105A8-E5BB-4BC2-B7CF-3E4DBE2EF4F3}" type="presOf" srcId="{7CDE1DD5-1184-8E45-956F-7A06B588052F}" destId="{86A7CBD7-1D6A-7E44-AC5B-45DEE6F08C18}" srcOrd="0" destOrd="1" presId="urn:microsoft.com/office/officeart/2005/8/layout/vList5"/>
    <dgm:cxn modelId="{2CB2EBB9-3E3A-4205-AC5A-978DFB471238}" type="presOf" srcId="{20648455-2AA3-ED41-A153-C7E2F079B6C6}" destId="{86A7CBD7-1D6A-7E44-AC5B-45DEE6F08C18}" srcOrd="0" destOrd="3" presId="urn:microsoft.com/office/officeart/2005/8/layout/vList5"/>
    <dgm:cxn modelId="{5DB735BF-BB00-C847-859E-45AE5CC88D57}" srcId="{CCF7403F-A9FA-4643-B25D-9EE63BAF529B}" destId="{BB35316C-0E41-1848-99CA-9581259B99A3}" srcOrd="0" destOrd="0" parTransId="{F848EC8A-88CA-674E-B65F-304140FF0F26}" sibTransId="{6EAEDFA1-45D5-A648-9B45-340F5FE3FAEB}"/>
    <dgm:cxn modelId="{59B247C7-C04C-49B5-AAC9-29D521D278D1}" type="presOf" srcId="{3A25658C-2534-4C18-87D4-4DDAE187829F}" destId="{86A7CBD7-1D6A-7E44-AC5B-45DEE6F08C18}" srcOrd="0" destOrd="7" presId="urn:microsoft.com/office/officeart/2005/8/layout/vList5"/>
    <dgm:cxn modelId="{9521F9E4-7690-406E-A168-F16483891F34}" type="presOf" srcId="{3BD2A999-AFD5-2D4B-9683-24D82E59E77D}" destId="{86A7CBD7-1D6A-7E44-AC5B-45DEE6F08C18}" srcOrd="0" destOrd="2" presId="urn:microsoft.com/office/officeart/2005/8/layout/vList5"/>
    <dgm:cxn modelId="{D98229F6-42F2-6347-9326-40121A6D8868}" srcId="{FBBC2161-5F44-0548-8427-75D5E93E0266}" destId="{A758EE22-96D6-0842-B918-80911729BAE8}" srcOrd="0" destOrd="0" parTransId="{811ACE24-8AE5-C840-AE7F-3EA869965682}" sibTransId="{C403311E-C891-9245-BD07-6246C692544E}"/>
    <dgm:cxn modelId="{A3D60E75-A9D4-4558-B85B-8AEBC570A4C6}" type="presParOf" srcId="{44AF2021-AA45-0242-97FF-09C94F8CDC23}" destId="{6BE9EF74-083C-394E-B614-9887CEB2D8D1}" srcOrd="0" destOrd="0" presId="urn:microsoft.com/office/officeart/2005/8/layout/vList5"/>
    <dgm:cxn modelId="{53C035EE-310C-4A6A-B25C-974E742AC92C}" type="presParOf" srcId="{6BE9EF74-083C-394E-B614-9887CEB2D8D1}" destId="{083193DD-CDAA-3F43-AC0B-77AB7C9BAF9C}" srcOrd="0" destOrd="0" presId="urn:microsoft.com/office/officeart/2005/8/layout/vList5"/>
    <dgm:cxn modelId="{2AA16158-F348-4C8F-A2CC-353D029CCDEB}" type="presParOf" srcId="{6BE9EF74-083C-394E-B614-9887CEB2D8D1}" destId="{86A7CBD7-1D6A-7E44-AC5B-45DEE6F08C18}"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32A18C-4193-4DC3-B15B-4D5A25874789}" type="doc">
      <dgm:prSet loTypeId="urn:microsoft.com/office/officeart/2005/8/layout/gear1" loCatId="cycle" qsTypeId="urn:microsoft.com/office/officeart/2005/8/quickstyle/simple1" qsCatId="simple" csTypeId="urn:microsoft.com/office/officeart/2005/8/colors/accent1_2" csCatId="accent1" phldr="1"/>
      <dgm:spPr/>
    </dgm:pt>
    <dgm:pt modelId="{48BA4969-EEFA-4EF9-9F40-6A026A341799}">
      <dgm:prSet phldrT="[Text]"/>
      <dgm:spPr/>
      <dgm:t>
        <a:bodyPr/>
        <a:lstStyle/>
        <a:p>
          <a:r>
            <a:rPr lang="en-GB">
              <a:ln>
                <a:noFill/>
              </a:ln>
            </a:rPr>
            <a:t>Individual</a:t>
          </a:r>
          <a:endParaRPr lang="nl-NL">
            <a:ln>
              <a:noFill/>
            </a:ln>
          </a:endParaRPr>
        </a:p>
      </dgm:t>
    </dgm:pt>
    <dgm:pt modelId="{8EA034E1-7460-4A2B-BB61-6939D012C0A2}" type="parTrans" cxnId="{C4A35B18-B345-47DC-82C5-9431E894BCDF}">
      <dgm:prSet/>
      <dgm:spPr/>
      <dgm:t>
        <a:bodyPr/>
        <a:lstStyle/>
        <a:p>
          <a:endParaRPr lang="nl-NL">
            <a:ln>
              <a:noFill/>
            </a:ln>
          </a:endParaRPr>
        </a:p>
      </dgm:t>
    </dgm:pt>
    <dgm:pt modelId="{54B8C0F4-7BAA-4C8C-A9A0-FAB563FA1E49}" type="sibTrans" cxnId="{C4A35B18-B345-47DC-82C5-9431E894BCDF}">
      <dgm:prSet/>
      <dgm:spPr/>
      <dgm:t>
        <a:bodyPr/>
        <a:lstStyle/>
        <a:p>
          <a:endParaRPr lang="nl-NL">
            <a:ln>
              <a:noFill/>
            </a:ln>
          </a:endParaRPr>
        </a:p>
      </dgm:t>
    </dgm:pt>
    <dgm:pt modelId="{5F859853-5876-435A-A576-4271B61A046E}">
      <dgm:prSet phldrT="[Text]" custT="1"/>
      <dgm:spPr/>
      <dgm:t>
        <a:bodyPr/>
        <a:lstStyle/>
        <a:p>
          <a:r>
            <a:rPr lang="en-GB" sz="1400" b="1" err="1">
              <a:ln>
                <a:noFill/>
              </a:ln>
            </a:rPr>
            <a:t>Organi-sation</a:t>
          </a:r>
          <a:endParaRPr lang="nl-NL" sz="1400" b="1">
            <a:ln>
              <a:noFill/>
            </a:ln>
          </a:endParaRPr>
        </a:p>
      </dgm:t>
    </dgm:pt>
    <dgm:pt modelId="{C164591D-07D0-40D9-816B-01BE6C7B67B6}" type="parTrans" cxnId="{F3B62622-7720-4D40-ABB0-1C75BA55A05C}">
      <dgm:prSet/>
      <dgm:spPr/>
      <dgm:t>
        <a:bodyPr/>
        <a:lstStyle/>
        <a:p>
          <a:endParaRPr lang="nl-NL">
            <a:ln>
              <a:noFill/>
            </a:ln>
          </a:endParaRPr>
        </a:p>
      </dgm:t>
    </dgm:pt>
    <dgm:pt modelId="{9CF2D03F-E851-4117-8CD8-2916F20A20C5}" type="sibTrans" cxnId="{F3B62622-7720-4D40-ABB0-1C75BA55A05C}">
      <dgm:prSet/>
      <dgm:spPr/>
      <dgm:t>
        <a:bodyPr/>
        <a:lstStyle/>
        <a:p>
          <a:endParaRPr lang="nl-NL">
            <a:ln>
              <a:noFill/>
            </a:ln>
          </a:endParaRPr>
        </a:p>
      </dgm:t>
    </dgm:pt>
    <dgm:pt modelId="{EC442013-534D-4AF3-BC73-877BD3E55318}">
      <dgm:prSet phldrT="[Text]" custT="1"/>
      <dgm:spPr/>
      <dgm:t>
        <a:bodyPr/>
        <a:lstStyle/>
        <a:p>
          <a:r>
            <a:rPr lang="en-GB" sz="1400" b="1">
              <a:ln>
                <a:noFill/>
              </a:ln>
            </a:rPr>
            <a:t>Society</a:t>
          </a:r>
          <a:endParaRPr lang="nl-NL" sz="1400" b="1">
            <a:ln>
              <a:noFill/>
            </a:ln>
          </a:endParaRPr>
        </a:p>
      </dgm:t>
    </dgm:pt>
    <dgm:pt modelId="{11F4F229-9167-4B55-B20B-9C3CA42C274C}" type="parTrans" cxnId="{349C5988-181D-406F-A79F-CEDB259CD50F}">
      <dgm:prSet/>
      <dgm:spPr/>
      <dgm:t>
        <a:bodyPr/>
        <a:lstStyle/>
        <a:p>
          <a:endParaRPr lang="nl-NL">
            <a:ln>
              <a:noFill/>
            </a:ln>
          </a:endParaRPr>
        </a:p>
      </dgm:t>
    </dgm:pt>
    <dgm:pt modelId="{F09A7108-CE77-43E8-8E7E-834CB41C9C0A}" type="sibTrans" cxnId="{349C5988-181D-406F-A79F-CEDB259CD50F}">
      <dgm:prSet/>
      <dgm:spPr/>
      <dgm:t>
        <a:bodyPr/>
        <a:lstStyle/>
        <a:p>
          <a:endParaRPr lang="nl-NL">
            <a:ln>
              <a:noFill/>
            </a:ln>
          </a:endParaRPr>
        </a:p>
      </dgm:t>
    </dgm:pt>
    <dgm:pt modelId="{62C16971-0DAB-4D09-B263-0252983FA356}" type="pres">
      <dgm:prSet presAssocID="{5932A18C-4193-4DC3-B15B-4D5A25874789}" presName="composite" presStyleCnt="0">
        <dgm:presLayoutVars>
          <dgm:chMax val="3"/>
          <dgm:animLvl val="lvl"/>
          <dgm:resizeHandles val="exact"/>
        </dgm:presLayoutVars>
      </dgm:prSet>
      <dgm:spPr/>
    </dgm:pt>
    <dgm:pt modelId="{2DC06920-335E-4E9A-BAD3-7948312EE35A}" type="pres">
      <dgm:prSet presAssocID="{48BA4969-EEFA-4EF9-9F40-6A026A341799}" presName="gear1" presStyleLbl="node1" presStyleIdx="0" presStyleCnt="3">
        <dgm:presLayoutVars>
          <dgm:chMax val="1"/>
          <dgm:bulletEnabled val="1"/>
        </dgm:presLayoutVars>
      </dgm:prSet>
      <dgm:spPr/>
    </dgm:pt>
    <dgm:pt modelId="{BC755EA7-2B57-4092-92C2-FB628480C6E4}" type="pres">
      <dgm:prSet presAssocID="{48BA4969-EEFA-4EF9-9F40-6A026A341799}" presName="gear1srcNode" presStyleLbl="node1" presStyleIdx="0" presStyleCnt="3"/>
      <dgm:spPr/>
    </dgm:pt>
    <dgm:pt modelId="{1058B2AA-EC5D-41C8-92EA-7804FD1788CF}" type="pres">
      <dgm:prSet presAssocID="{48BA4969-EEFA-4EF9-9F40-6A026A341799}" presName="gear1dstNode" presStyleLbl="node1" presStyleIdx="0" presStyleCnt="3"/>
      <dgm:spPr/>
    </dgm:pt>
    <dgm:pt modelId="{77D25026-6495-45EC-BDCE-5C62842B8F84}" type="pres">
      <dgm:prSet presAssocID="{5F859853-5876-435A-A576-4271B61A046E}" presName="gear2" presStyleLbl="node1" presStyleIdx="1" presStyleCnt="3">
        <dgm:presLayoutVars>
          <dgm:chMax val="1"/>
          <dgm:bulletEnabled val="1"/>
        </dgm:presLayoutVars>
      </dgm:prSet>
      <dgm:spPr/>
    </dgm:pt>
    <dgm:pt modelId="{57D87CFA-324D-424C-A4D5-B24F6B27D66B}" type="pres">
      <dgm:prSet presAssocID="{5F859853-5876-435A-A576-4271B61A046E}" presName="gear2srcNode" presStyleLbl="node1" presStyleIdx="1" presStyleCnt="3"/>
      <dgm:spPr/>
    </dgm:pt>
    <dgm:pt modelId="{A07C690C-92D2-46DC-8A71-C6D3E7B15BFA}" type="pres">
      <dgm:prSet presAssocID="{5F859853-5876-435A-A576-4271B61A046E}" presName="gear2dstNode" presStyleLbl="node1" presStyleIdx="1" presStyleCnt="3"/>
      <dgm:spPr/>
    </dgm:pt>
    <dgm:pt modelId="{3B3D0CBF-0A24-432B-BD6C-FFF4C206BD32}" type="pres">
      <dgm:prSet presAssocID="{EC442013-534D-4AF3-BC73-877BD3E55318}" presName="gear3" presStyleLbl="node1" presStyleIdx="2" presStyleCnt="3"/>
      <dgm:spPr/>
    </dgm:pt>
    <dgm:pt modelId="{2EAD1FEF-FD42-4171-86A0-9275AC55D661}" type="pres">
      <dgm:prSet presAssocID="{EC442013-534D-4AF3-BC73-877BD3E55318}" presName="gear3tx" presStyleLbl="node1" presStyleIdx="2" presStyleCnt="3">
        <dgm:presLayoutVars>
          <dgm:chMax val="1"/>
          <dgm:bulletEnabled val="1"/>
        </dgm:presLayoutVars>
      </dgm:prSet>
      <dgm:spPr/>
    </dgm:pt>
    <dgm:pt modelId="{52D77676-87C1-4B59-821C-81312270B59F}" type="pres">
      <dgm:prSet presAssocID="{EC442013-534D-4AF3-BC73-877BD3E55318}" presName="gear3srcNode" presStyleLbl="node1" presStyleIdx="2" presStyleCnt="3"/>
      <dgm:spPr/>
    </dgm:pt>
    <dgm:pt modelId="{70AB851E-3916-4DE9-8747-AD31B5F95BDB}" type="pres">
      <dgm:prSet presAssocID="{EC442013-534D-4AF3-BC73-877BD3E55318}" presName="gear3dstNode" presStyleLbl="node1" presStyleIdx="2" presStyleCnt="3"/>
      <dgm:spPr/>
    </dgm:pt>
    <dgm:pt modelId="{F8D6F5B4-B07B-406A-8B93-3D31D854DE63}" type="pres">
      <dgm:prSet presAssocID="{54B8C0F4-7BAA-4C8C-A9A0-FAB563FA1E49}" presName="connector1" presStyleLbl="sibTrans2D1" presStyleIdx="0" presStyleCnt="3"/>
      <dgm:spPr/>
    </dgm:pt>
    <dgm:pt modelId="{45A0C0DD-B7A3-4CBD-AE80-796264B22FBA}" type="pres">
      <dgm:prSet presAssocID="{9CF2D03F-E851-4117-8CD8-2916F20A20C5}" presName="connector2" presStyleLbl="sibTrans2D1" presStyleIdx="1" presStyleCnt="3"/>
      <dgm:spPr/>
    </dgm:pt>
    <dgm:pt modelId="{A2AEFA5D-172A-4877-AC87-9102FA43A230}" type="pres">
      <dgm:prSet presAssocID="{F09A7108-CE77-43E8-8E7E-834CB41C9C0A}" presName="connector3" presStyleLbl="sibTrans2D1" presStyleIdx="2" presStyleCnt="3"/>
      <dgm:spPr/>
    </dgm:pt>
  </dgm:ptLst>
  <dgm:cxnLst>
    <dgm:cxn modelId="{08AB3706-7016-A94A-A255-59D7BBE9CC1E}" type="presOf" srcId="{48BA4969-EEFA-4EF9-9F40-6A026A341799}" destId="{2DC06920-335E-4E9A-BAD3-7948312EE35A}" srcOrd="0" destOrd="0" presId="urn:microsoft.com/office/officeart/2005/8/layout/gear1"/>
    <dgm:cxn modelId="{C4A35B18-B345-47DC-82C5-9431E894BCDF}" srcId="{5932A18C-4193-4DC3-B15B-4D5A25874789}" destId="{48BA4969-EEFA-4EF9-9F40-6A026A341799}" srcOrd="0" destOrd="0" parTransId="{8EA034E1-7460-4A2B-BB61-6939D012C0A2}" sibTransId="{54B8C0F4-7BAA-4C8C-A9A0-FAB563FA1E49}"/>
    <dgm:cxn modelId="{F3B62622-7720-4D40-ABB0-1C75BA55A05C}" srcId="{5932A18C-4193-4DC3-B15B-4D5A25874789}" destId="{5F859853-5876-435A-A576-4271B61A046E}" srcOrd="1" destOrd="0" parTransId="{C164591D-07D0-40D9-816B-01BE6C7B67B6}" sibTransId="{9CF2D03F-E851-4117-8CD8-2916F20A20C5}"/>
    <dgm:cxn modelId="{7CB22A22-0EA8-F141-9BAB-C9FD0D35CF30}" type="presOf" srcId="{EC442013-534D-4AF3-BC73-877BD3E55318}" destId="{52D77676-87C1-4B59-821C-81312270B59F}" srcOrd="2" destOrd="0" presId="urn:microsoft.com/office/officeart/2005/8/layout/gear1"/>
    <dgm:cxn modelId="{00FD0224-2FA8-F748-96C0-E00668669D5F}" type="presOf" srcId="{48BA4969-EEFA-4EF9-9F40-6A026A341799}" destId="{BC755EA7-2B57-4092-92C2-FB628480C6E4}" srcOrd="1" destOrd="0" presId="urn:microsoft.com/office/officeart/2005/8/layout/gear1"/>
    <dgm:cxn modelId="{D05CD069-66CF-724C-B57F-42C77BADC344}" type="presOf" srcId="{EC442013-534D-4AF3-BC73-877BD3E55318}" destId="{2EAD1FEF-FD42-4171-86A0-9275AC55D661}" srcOrd="1" destOrd="0" presId="urn:microsoft.com/office/officeart/2005/8/layout/gear1"/>
    <dgm:cxn modelId="{6F527781-6766-3948-B6B6-6E21D6DF7D90}" type="presOf" srcId="{5932A18C-4193-4DC3-B15B-4D5A25874789}" destId="{62C16971-0DAB-4D09-B263-0252983FA356}" srcOrd="0" destOrd="0" presId="urn:microsoft.com/office/officeart/2005/8/layout/gear1"/>
    <dgm:cxn modelId="{FF5F2188-7EF5-9B4B-9059-C9439C3CD008}" type="presOf" srcId="{5F859853-5876-435A-A576-4271B61A046E}" destId="{77D25026-6495-45EC-BDCE-5C62842B8F84}" srcOrd="0" destOrd="0" presId="urn:microsoft.com/office/officeart/2005/8/layout/gear1"/>
    <dgm:cxn modelId="{349C5988-181D-406F-A79F-CEDB259CD50F}" srcId="{5932A18C-4193-4DC3-B15B-4D5A25874789}" destId="{EC442013-534D-4AF3-BC73-877BD3E55318}" srcOrd="2" destOrd="0" parTransId="{11F4F229-9167-4B55-B20B-9C3CA42C274C}" sibTransId="{F09A7108-CE77-43E8-8E7E-834CB41C9C0A}"/>
    <dgm:cxn modelId="{150C8697-3B91-334D-AF1D-C89F781B8A5B}" type="presOf" srcId="{9CF2D03F-E851-4117-8CD8-2916F20A20C5}" destId="{45A0C0DD-B7A3-4CBD-AE80-796264B22FBA}" srcOrd="0" destOrd="0" presId="urn:microsoft.com/office/officeart/2005/8/layout/gear1"/>
    <dgm:cxn modelId="{21D0C99E-94E2-EA4C-B16E-E29010604E7F}" type="presOf" srcId="{EC442013-534D-4AF3-BC73-877BD3E55318}" destId="{3B3D0CBF-0A24-432B-BD6C-FFF4C206BD32}" srcOrd="0" destOrd="0" presId="urn:microsoft.com/office/officeart/2005/8/layout/gear1"/>
    <dgm:cxn modelId="{B0AE59B0-CAE5-7244-BE64-A078F57EF789}" type="presOf" srcId="{54B8C0F4-7BAA-4C8C-A9A0-FAB563FA1E49}" destId="{F8D6F5B4-B07B-406A-8B93-3D31D854DE63}" srcOrd="0" destOrd="0" presId="urn:microsoft.com/office/officeart/2005/8/layout/gear1"/>
    <dgm:cxn modelId="{C4FA9ABE-9FAF-5B4B-BDCB-9B20D6F4BF73}" type="presOf" srcId="{5F859853-5876-435A-A576-4271B61A046E}" destId="{A07C690C-92D2-46DC-8A71-C6D3E7B15BFA}" srcOrd="2" destOrd="0" presId="urn:microsoft.com/office/officeart/2005/8/layout/gear1"/>
    <dgm:cxn modelId="{AAAF26C0-F683-714E-AEF9-CAFE56515A65}" type="presOf" srcId="{48BA4969-EEFA-4EF9-9F40-6A026A341799}" destId="{1058B2AA-EC5D-41C8-92EA-7804FD1788CF}" srcOrd="2" destOrd="0" presId="urn:microsoft.com/office/officeart/2005/8/layout/gear1"/>
    <dgm:cxn modelId="{31D0DADE-7362-5D4A-B797-219F5B31E2A0}" type="presOf" srcId="{F09A7108-CE77-43E8-8E7E-834CB41C9C0A}" destId="{A2AEFA5D-172A-4877-AC87-9102FA43A230}" srcOrd="0" destOrd="0" presId="urn:microsoft.com/office/officeart/2005/8/layout/gear1"/>
    <dgm:cxn modelId="{3BB4ADE3-BEBC-2C47-87AF-E5164852A3B7}" type="presOf" srcId="{5F859853-5876-435A-A576-4271B61A046E}" destId="{57D87CFA-324D-424C-A4D5-B24F6B27D66B}" srcOrd="1" destOrd="0" presId="urn:microsoft.com/office/officeart/2005/8/layout/gear1"/>
    <dgm:cxn modelId="{1134B8E5-ECE5-6646-83FC-ED6F9279CFF9}" type="presOf" srcId="{EC442013-534D-4AF3-BC73-877BD3E55318}" destId="{70AB851E-3916-4DE9-8747-AD31B5F95BDB}" srcOrd="3" destOrd="0" presId="urn:microsoft.com/office/officeart/2005/8/layout/gear1"/>
    <dgm:cxn modelId="{19E071E1-0335-2E44-A73B-CF7D423C5F95}" type="presParOf" srcId="{62C16971-0DAB-4D09-B263-0252983FA356}" destId="{2DC06920-335E-4E9A-BAD3-7948312EE35A}" srcOrd="0" destOrd="0" presId="urn:microsoft.com/office/officeart/2005/8/layout/gear1"/>
    <dgm:cxn modelId="{EE78CEA7-A3E5-7D43-9550-B6B02EDEB7B5}" type="presParOf" srcId="{62C16971-0DAB-4D09-B263-0252983FA356}" destId="{BC755EA7-2B57-4092-92C2-FB628480C6E4}" srcOrd="1" destOrd="0" presId="urn:microsoft.com/office/officeart/2005/8/layout/gear1"/>
    <dgm:cxn modelId="{8CDB3FBD-B040-0240-80C7-A29BBA783D12}" type="presParOf" srcId="{62C16971-0DAB-4D09-B263-0252983FA356}" destId="{1058B2AA-EC5D-41C8-92EA-7804FD1788CF}" srcOrd="2" destOrd="0" presId="urn:microsoft.com/office/officeart/2005/8/layout/gear1"/>
    <dgm:cxn modelId="{AA907737-8383-504C-AD93-DFABA519B4CE}" type="presParOf" srcId="{62C16971-0DAB-4D09-B263-0252983FA356}" destId="{77D25026-6495-45EC-BDCE-5C62842B8F84}" srcOrd="3" destOrd="0" presId="urn:microsoft.com/office/officeart/2005/8/layout/gear1"/>
    <dgm:cxn modelId="{7A19EAF4-A435-8F46-9BC9-1E38F28A0F57}" type="presParOf" srcId="{62C16971-0DAB-4D09-B263-0252983FA356}" destId="{57D87CFA-324D-424C-A4D5-B24F6B27D66B}" srcOrd="4" destOrd="0" presId="urn:microsoft.com/office/officeart/2005/8/layout/gear1"/>
    <dgm:cxn modelId="{56B786A7-D5BB-C04A-AAB7-BC6448F45EE1}" type="presParOf" srcId="{62C16971-0DAB-4D09-B263-0252983FA356}" destId="{A07C690C-92D2-46DC-8A71-C6D3E7B15BFA}" srcOrd="5" destOrd="0" presId="urn:microsoft.com/office/officeart/2005/8/layout/gear1"/>
    <dgm:cxn modelId="{1CDA5CA2-2E3A-A445-9BB3-5D37B0D73CA5}" type="presParOf" srcId="{62C16971-0DAB-4D09-B263-0252983FA356}" destId="{3B3D0CBF-0A24-432B-BD6C-FFF4C206BD32}" srcOrd="6" destOrd="0" presId="urn:microsoft.com/office/officeart/2005/8/layout/gear1"/>
    <dgm:cxn modelId="{020F1964-BB0E-A349-BF4C-CC331FFE93CA}" type="presParOf" srcId="{62C16971-0DAB-4D09-B263-0252983FA356}" destId="{2EAD1FEF-FD42-4171-86A0-9275AC55D661}" srcOrd="7" destOrd="0" presId="urn:microsoft.com/office/officeart/2005/8/layout/gear1"/>
    <dgm:cxn modelId="{1B2C7CDE-BF58-C845-B878-7FA6975F7782}" type="presParOf" srcId="{62C16971-0DAB-4D09-B263-0252983FA356}" destId="{52D77676-87C1-4B59-821C-81312270B59F}" srcOrd="8" destOrd="0" presId="urn:microsoft.com/office/officeart/2005/8/layout/gear1"/>
    <dgm:cxn modelId="{529B27FF-6F07-0D45-9F6B-14B8C729A10B}" type="presParOf" srcId="{62C16971-0DAB-4D09-B263-0252983FA356}" destId="{70AB851E-3916-4DE9-8747-AD31B5F95BDB}" srcOrd="9" destOrd="0" presId="urn:microsoft.com/office/officeart/2005/8/layout/gear1"/>
    <dgm:cxn modelId="{DCC97767-9B30-334E-A767-67CA759B89A5}" type="presParOf" srcId="{62C16971-0DAB-4D09-B263-0252983FA356}" destId="{F8D6F5B4-B07B-406A-8B93-3D31D854DE63}" srcOrd="10" destOrd="0" presId="urn:microsoft.com/office/officeart/2005/8/layout/gear1"/>
    <dgm:cxn modelId="{E32A1BBA-B72F-5943-94E4-0E74D1E0D207}" type="presParOf" srcId="{62C16971-0DAB-4D09-B263-0252983FA356}" destId="{45A0C0DD-B7A3-4CBD-AE80-796264B22FBA}" srcOrd="11" destOrd="0" presId="urn:microsoft.com/office/officeart/2005/8/layout/gear1"/>
    <dgm:cxn modelId="{4C5F6B1B-62B1-0F41-A002-414387D8EC3C}" type="presParOf" srcId="{62C16971-0DAB-4D09-B263-0252983FA356}" destId="{A2AEFA5D-172A-4877-AC87-9102FA43A230}" srcOrd="12" destOrd="0" presId="urn:microsoft.com/office/officeart/2005/8/layout/gear1"/>
  </dgm:cxnLst>
  <dgm:bg>
    <a:noFill/>
  </dgm:bg>
  <dgm:whole>
    <a:ln w="19050">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BF3CD7-F9AE-4C86-8D47-6BA867309D32}"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nl-NL"/>
        </a:p>
      </dgm:t>
    </dgm:pt>
    <dgm:pt modelId="{BB167231-90D3-49D4-A11C-9E1D978460E8}">
      <dgm:prSet phldrT="[Text]"/>
      <dgm:spPr>
        <a:solidFill>
          <a:schemeClr val="bg1">
            <a:lumMod val="75000"/>
          </a:schemeClr>
        </a:solidFill>
      </dgm:spPr>
      <dgm:t>
        <a:bodyPr/>
        <a:lstStyle/>
        <a:p>
          <a:r>
            <a:rPr lang="en-GB" sz="1600"/>
            <a:t>Society </a:t>
          </a:r>
          <a:endParaRPr lang="nl-NL" sz="1600"/>
        </a:p>
      </dgm:t>
    </dgm:pt>
    <dgm:pt modelId="{8742F49B-3903-4942-A29A-B3906277255F}" type="parTrans" cxnId="{5BAB275E-0D2A-4A45-91A9-6031DF7D8028}">
      <dgm:prSet/>
      <dgm:spPr/>
      <dgm:t>
        <a:bodyPr/>
        <a:lstStyle/>
        <a:p>
          <a:endParaRPr lang="nl-NL"/>
        </a:p>
      </dgm:t>
    </dgm:pt>
    <dgm:pt modelId="{2B4E9B0B-131D-4123-A328-24BE528C9461}" type="sibTrans" cxnId="{5BAB275E-0D2A-4A45-91A9-6031DF7D8028}">
      <dgm:prSet/>
      <dgm:spPr/>
      <dgm:t>
        <a:bodyPr/>
        <a:lstStyle/>
        <a:p>
          <a:endParaRPr lang="nl-NL"/>
        </a:p>
      </dgm:t>
    </dgm:pt>
    <dgm:pt modelId="{40FB71C8-8E34-42AB-A6F1-934D6500DC7C}">
      <dgm:prSet phldrT="[Text]" custT="1"/>
      <dgm:spPr>
        <a:solidFill>
          <a:schemeClr val="bg1">
            <a:lumMod val="75000"/>
          </a:schemeClr>
        </a:solidFill>
      </dgm:spPr>
      <dgm:t>
        <a:bodyPr/>
        <a:lstStyle/>
        <a:p>
          <a:r>
            <a:rPr lang="en-GB" sz="1400"/>
            <a:t>Role expectations and stereotypes</a:t>
          </a:r>
          <a:endParaRPr lang="nl-NL" sz="1400"/>
        </a:p>
      </dgm:t>
    </dgm:pt>
    <dgm:pt modelId="{97A06296-A6C9-4E7A-9A82-F00D0D3053D5}" type="parTrans" cxnId="{0BA53737-1422-4BF5-86FD-CE6A1E0C05C0}">
      <dgm:prSet/>
      <dgm:spPr/>
      <dgm:t>
        <a:bodyPr/>
        <a:lstStyle/>
        <a:p>
          <a:endParaRPr lang="nl-NL"/>
        </a:p>
      </dgm:t>
    </dgm:pt>
    <dgm:pt modelId="{005E5A30-573B-4F4C-8A2F-C6C4F1E77086}" type="sibTrans" cxnId="{0BA53737-1422-4BF5-86FD-CE6A1E0C05C0}">
      <dgm:prSet/>
      <dgm:spPr/>
      <dgm:t>
        <a:bodyPr/>
        <a:lstStyle/>
        <a:p>
          <a:endParaRPr lang="nl-NL"/>
        </a:p>
      </dgm:t>
    </dgm:pt>
    <dgm:pt modelId="{C9177EB3-0EFE-4949-954D-4654E3B81E2E}">
      <dgm:prSet phldrT="[Text]" custT="1"/>
      <dgm:spPr>
        <a:solidFill>
          <a:schemeClr val="bg1">
            <a:lumMod val="75000"/>
          </a:schemeClr>
        </a:solidFill>
      </dgm:spPr>
      <dgm:t>
        <a:bodyPr/>
        <a:lstStyle/>
        <a:p>
          <a:r>
            <a:rPr lang="en-GB" sz="1400"/>
            <a:t>Legislation and policies </a:t>
          </a:r>
          <a:endParaRPr lang="nl-NL" sz="1400"/>
        </a:p>
      </dgm:t>
    </dgm:pt>
    <dgm:pt modelId="{28A37D6B-8207-4067-8B77-024650353BAB}" type="parTrans" cxnId="{B07B45C3-6E9E-4E9C-BF41-FBEB4D66374C}">
      <dgm:prSet/>
      <dgm:spPr/>
      <dgm:t>
        <a:bodyPr/>
        <a:lstStyle/>
        <a:p>
          <a:endParaRPr lang="nl-NL"/>
        </a:p>
      </dgm:t>
    </dgm:pt>
    <dgm:pt modelId="{70C2B5A8-AB79-4E3E-8428-93CA4DAAC2BA}" type="sibTrans" cxnId="{B07B45C3-6E9E-4E9C-BF41-FBEB4D66374C}">
      <dgm:prSet/>
      <dgm:spPr/>
      <dgm:t>
        <a:bodyPr/>
        <a:lstStyle/>
        <a:p>
          <a:endParaRPr lang="nl-NL"/>
        </a:p>
      </dgm:t>
    </dgm:pt>
    <dgm:pt modelId="{0360BAA6-D8A4-461B-9C6D-31D6620BD30B}">
      <dgm:prSet phldrT="[Text]"/>
      <dgm:spPr>
        <a:solidFill>
          <a:schemeClr val="bg1">
            <a:lumMod val="65000"/>
          </a:schemeClr>
        </a:solidFill>
      </dgm:spPr>
      <dgm:t>
        <a:bodyPr/>
        <a:lstStyle/>
        <a:p>
          <a:r>
            <a:rPr lang="en-GB"/>
            <a:t>Organisation </a:t>
          </a:r>
          <a:endParaRPr lang="nl-NL"/>
        </a:p>
      </dgm:t>
    </dgm:pt>
    <dgm:pt modelId="{723CCFF2-A115-451A-9579-95472B0AD15C}" type="parTrans" cxnId="{F56617F1-359E-4C54-9054-6836AE22AC19}">
      <dgm:prSet/>
      <dgm:spPr/>
      <dgm:t>
        <a:bodyPr/>
        <a:lstStyle/>
        <a:p>
          <a:endParaRPr lang="nl-NL"/>
        </a:p>
      </dgm:t>
    </dgm:pt>
    <dgm:pt modelId="{387320BC-96FD-43A0-AEE1-6917A39B69B3}" type="sibTrans" cxnId="{F56617F1-359E-4C54-9054-6836AE22AC19}">
      <dgm:prSet/>
      <dgm:spPr/>
      <dgm:t>
        <a:bodyPr/>
        <a:lstStyle/>
        <a:p>
          <a:endParaRPr lang="nl-NL"/>
        </a:p>
      </dgm:t>
    </dgm:pt>
    <dgm:pt modelId="{6CA54A1B-4458-4735-A8C4-26012F6707B5}">
      <dgm:prSet phldrT="[Text]"/>
      <dgm:spPr>
        <a:solidFill>
          <a:schemeClr val="bg1">
            <a:lumMod val="50000"/>
          </a:schemeClr>
        </a:solidFill>
      </dgm:spPr>
      <dgm:t>
        <a:bodyPr/>
        <a:lstStyle/>
        <a:p>
          <a:r>
            <a:rPr lang="en-GB"/>
            <a:t>Individual </a:t>
          </a:r>
          <a:endParaRPr lang="nl-NL"/>
        </a:p>
      </dgm:t>
    </dgm:pt>
    <dgm:pt modelId="{61B449AA-EE3D-41D6-B657-DF3FC6562281}" type="parTrans" cxnId="{C2FE0D4B-5803-451E-A784-DB5638ABF0EA}">
      <dgm:prSet/>
      <dgm:spPr/>
      <dgm:t>
        <a:bodyPr/>
        <a:lstStyle/>
        <a:p>
          <a:endParaRPr lang="nl-NL"/>
        </a:p>
      </dgm:t>
    </dgm:pt>
    <dgm:pt modelId="{C8F34702-55A6-4FF6-AE51-255C7E673558}" type="sibTrans" cxnId="{C2FE0D4B-5803-451E-A784-DB5638ABF0EA}">
      <dgm:prSet/>
      <dgm:spPr/>
      <dgm:t>
        <a:bodyPr/>
        <a:lstStyle/>
        <a:p>
          <a:endParaRPr lang="nl-NL"/>
        </a:p>
      </dgm:t>
    </dgm:pt>
    <dgm:pt modelId="{D1F0076B-8358-4E91-82BA-0233A6AE274E}">
      <dgm:prSet phldrT="[Text]"/>
      <dgm:spPr>
        <a:solidFill>
          <a:schemeClr val="bg1">
            <a:lumMod val="50000"/>
          </a:schemeClr>
        </a:solidFill>
      </dgm:spPr>
      <dgm:t>
        <a:bodyPr/>
        <a:lstStyle/>
        <a:p>
          <a:r>
            <a:rPr lang="en-GB" noProof="0"/>
            <a:t>Lower self-confidence and ambition </a:t>
          </a:r>
        </a:p>
      </dgm:t>
    </dgm:pt>
    <dgm:pt modelId="{55C78925-1D01-4DA6-98DC-AC9190BF7D6D}" type="parTrans" cxnId="{7E073D4B-DA53-4AAD-BB23-A985FB96DEE2}">
      <dgm:prSet/>
      <dgm:spPr/>
      <dgm:t>
        <a:bodyPr/>
        <a:lstStyle/>
        <a:p>
          <a:endParaRPr lang="nl-NL"/>
        </a:p>
      </dgm:t>
    </dgm:pt>
    <dgm:pt modelId="{2934F14A-2487-461E-947D-116F0D23EA77}" type="sibTrans" cxnId="{7E073D4B-DA53-4AAD-BB23-A985FB96DEE2}">
      <dgm:prSet/>
      <dgm:spPr/>
      <dgm:t>
        <a:bodyPr/>
        <a:lstStyle/>
        <a:p>
          <a:endParaRPr lang="nl-NL"/>
        </a:p>
      </dgm:t>
    </dgm:pt>
    <dgm:pt modelId="{9A1C9474-24F3-4A88-BE5B-2892CF59931E}">
      <dgm:prSet phldrT="[Text]" custT="1"/>
      <dgm:spPr>
        <a:solidFill>
          <a:schemeClr val="bg1">
            <a:lumMod val="75000"/>
          </a:schemeClr>
        </a:solidFill>
      </dgm:spPr>
      <dgm:t>
        <a:bodyPr/>
        <a:lstStyle/>
        <a:p>
          <a:r>
            <a:rPr lang="en-GB" sz="1400" dirty="0"/>
            <a:t>Inadequate support infrastructure</a:t>
          </a:r>
          <a:endParaRPr lang="nl-NL" sz="1400" dirty="0"/>
        </a:p>
      </dgm:t>
    </dgm:pt>
    <dgm:pt modelId="{41CA7AEC-3B3B-4E14-8864-B403B5516E72}" type="parTrans" cxnId="{3133E52C-4BD1-4366-9013-9C3E92BDACA6}">
      <dgm:prSet/>
      <dgm:spPr/>
      <dgm:t>
        <a:bodyPr/>
        <a:lstStyle/>
        <a:p>
          <a:endParaRPr lang="nl-NL"/>
        </a:p>
      </dgm:t>
    </dgm:pt>
    <dgm:pt modelId="{F8FB2ACD-0B1E-4112-90F3-9A936AC53E6C}" type="sibTrans" cxnId="{3133E52C-4BD1-4366-9013-9C3E92BDACA6}">
      <dgm:prSet/>
      <dgm:spPr/>
      <dgm:t>
        <a:bodyPr/>
        <a:lstStyle/>
        <a:p>
          <a:endParaRPr lang="nl-NL"/>
        </a:p>
      </dgm:t>
    </dgm:pt>
    <dgm:pt modelId="{AA2422B4-D14C-4CB0-9DB5-6A0A37FB37D5}">
      <dgm:prSet phldrT="[Text]"/>
      <dgm:spPr>
        <a:solidFill>
          <a:schemeClr val="bg1">
            <a:lumMod val="65000"/>
          </a:schemeClr>
        </a:solidFill>
      </dgm:spPr>
      <dgm:t>
        <a:bodyPr/>
        <a:lstStyle/>
        <a:p>
          <a:r>
            <a:rPr lang="en-GB" dirty="0"/>
            <a:t>Non-inclusive, masculine culture  </a:t>
          </a:r>
          <a:endParaRPr lang="nl-NL" dirty="0"/>
        </a:p>
      </dgm:t>
    </dgm:pt>
    <dgm:pt modelId="{CA5F43C8-5C95-4506-AFB8-906FC67E43ED}" type="parTrans" cxnId="{F10DB448-294A-490C-AE85-A471D182BE99}">
      <dgm:prSet/>
      <dgm:spPr/>
      <dgm:t>
        <a:bodyPr/>
        <a:lstStyle/>
        <a:p>
          <a:endParaRPr lang="nl-NL"/>
        </a:p>
      </dgm:t>
    </dgm:pt>
    <dgm:pt modelId="{EECCD0DE-B892-4C75-9387-A53256966C73}" type="sibTrans" cxnId="{F10DB448-294A-490C-AE85-A471D182BE99}">
      <dgm:prSet/>
      <dgm:spPr/>
      <dgm:t>
        <a:bodyPr/>
        <a:lstStyle/>
        <a:p>
          <a:endParaRPr lang="nl-NL"/>
        </a:p>
      </dgm:t>
    </dgm:pt>
    <dgm:pt modelId="{9BAC8EF8-705E-4EA2-B504-4182F6B6122C}">
      <dgm:prSet phldrT="[Text]"/>
      <dgm:spPr>
        <a:solidFill>
          <a:schemeClr val="bg1">
            <a:lumMod val="65000"/>
          </a:schemeClr>
        </a:solidFill>
      </dgm:spPr>
      <dgm:t>
        <a:bodyPr/>
        <a:lstStyle/>
        <a:p>
          <a:r>
            <a:rPr lang="en-GB"/>
            <a:t>Gender bias in HR policies and programs</a:t>
          </a:r>
          <a:endParaRPr lang="nl-NL"/>
        </a:p>
      </dgm:t>
    </dgm:pt>
    <dgm:pt modelId="{48ADE0EA-86F9-4392-A126-0DC4FF6118C2}" type="parTrans" cxnId="{2F00255D-3B05-4230-A3D5-15B8DDE7A5E8}">
      <dgm:prSet/>
      <dgm:spPr/>
      <dgm:t>
        <a:bodyPr/>
        <a:lstStyle/>
        <a:p>
          <a:endParaRPr lang="nl-NL"/>
        </a:p>
      </dgm:t>
    </dgm:pt>
    <dgm:pt modelId="{1CCC392F-5A57-4D99-8387-040FAA8D6305}" type="sibTrans" cxnId="{2F00255D-3B05-4230-A3D5-15B8DDE7A5E8}">
      <dgm:prSet/>
      <dgm:spPr/>
      <dgm:t>
        <a:bodyPr/>
        <a:lstStyle/>
        <a:p>
          <a:endParaRPr lang="nl-NL"/>
        </a:p>
      </dgm:t>
    </dgm:pt>
    <dgm:pt modelId="{2D60A299-E130-4E3A-989B-456F5075751F}">
      <dgm:prSet phldrT="[Text]"/>
      <dgm:spPr>
        <a:solidFill>
          <a:schemeClr val="bg1">
            <a:lumMod val="50000"/>
          </a:schemeClr>
        </a:solidFill>
      </dgm:spPr>
      <dgm:t>
        <a:bodyPr/>
        <a:lstStyle/>
        <a:p>
          <a:r>
            <a:rPr lang="en-GB" noProof="0"/>
            <a:t>Double bind issues </a:t>
          </a:r>
        </a:p>
      </dgm:t>
    </dgm:pt>
    <dgm:pt modelId="{023231CA-7690-416C-AF6F-7935250F3C0D}" type="parTrans" cxnId="{A9D85E71-2D53-4160-863F-8FFCACE0B53F}">
      <dgm:prSet/>
      <dgm:spPr/>
      <dgm:t>
        <a:bodyPr/>
        <a:lstStyle/>
        <a:p>
          <a:endParaRPr lang="en-GB"/>
        </a:p>
      </dgm:t>
    </dgm:pt>
    <dgm:pt modelId="{967D32C2-0459-4ACE-AA79-50AC43F46B78}" type="sibTrans" cxnId="{A9D85E71-2D53-4160-863F-8FFCACE0B53F}">
      <dgm:prSet/>
      <dgm:spPr/>
      <dgm:t>
        <a:bodyPr/>
        <a:lstStyle/>
        <a:p>
          <a:endParaRPr lang="en-GB"/>
        </a:p>
      </dgm:t>
    </dgm:pt>
    <dgm:pt modelId="{F248D1B2-5E32-7141-B324-1A5ACEAAC682}">
      <dgm:prSet phldrT="[Text]" custT="1"/>
      <dgm:spPr>
        <a:solidFill>
          <a:schemeClr val="bg1">
            <a:lumMod val="75000"/>
          </a:schemeClr>
        </a:solidFill>
      </dgm:spPr>
      <dgm:t>
        <a:bodyPr/>
        <a:lstStyle/>
        <a:p>
          <a:r>
            <a:rPr lang="en-GB" sz="1400"/>
            <a:t>Absence of role models   </a:t>
          </a:r>
          <a:endParaRPr lang="nl-NL" sz="1400"/>
        </a:p>
      </dgm:t>
    </dgm:pt>
    <dgm:pt modelId="{729DE4AC-C144-0547-9979-1C1D1C9FB2EA}" type="parTrans" cxnId="{77E4467F-0D6B-5C4D-8423-E1C59C29C375}">
      <dgm:prSet/>
      <dgm:spPr/>
      <dgm:t>
        <a:bodyPr/>
        <a:lstStyle/>
        <a:p>
          <a:endParaRPr lang="en-GB"/>
        </a:p>
      </dgm:t>
    </dgm:pt>
    <dgm:pt modelId="{03246240-F0C6-D340-BB25-0E5D1216E95E}" type="sibTrans" cxnId="{77E4467F-0D6B-5C4D-8423-E1C59C29C375}">
      <dgm:prSet/>
      <dgm:spPr/>
      <dgm:t>
        <a:bodyPr/>
        <a:lstStyle/>
        <a:p>
          <a:endParaRPr lang="en-GB"/>
        </a:p>
      </dgm:t>
    </dgm:pt>
    <dgm:pt modelId="{3E8853BE-EC8A-BF49-BA71-1E51619F56A8}">
      <dgm:prSet phldrT="[Text]"/>
      <dgm:spPr>
        <a:solidFill>
          <a:schemeClr val="bg1">
            <a:lumMod val="65000"/>
          </a:schemeClr>
        </a:solidFill>
      </dgm:spPr>
      <dgm:t>
        <a:bodyPr/>
        <a:lstStyle/>
        <a:p>
          <a:r>
            <a:rPr lang="en-GB"/>
            <a:t>Tokenism </a:t>
          </a:r>
          <a:endParaRPr lang="nl-NL"/>
        </a:p>
      </dgm:t>
    </dgm:pt>
    <dgm:pt modelId="{392834E3-AF40-FF44-8D41-AFEE9EEB8D40}" type="parTrans" cxnId="{773B35D2-9864-B24D-94A8-010C89548952}">
      <dgm:prSet/>
      <dgm:spPr/>
      <dgm:t>
        <a:bodyPr/>
        <a:lstStyle/>
        <a:p>
          <a:endParaRPr lang="en-GB"/>
        </a:p>
      </dgm:t>
    </dgm:pt>
    <dgm:pt modelId="{5B336BBB-222E-2747-8943-367838C33299}" type="sibTrans" cxnId="{773B35D2-9864-B24D-94A8-010C89548952}">
      <dgm:prSet/>
      <dgm:spPr/>
      <dgm:t>
        <a:bodyPr/>
        <a:lstStyle/>
        <a:p>
          <a:endParaRPr lang="en-GB"/>
        </a:p>
      </dgm:t>
    </dgm:pt>
    <dgm:pt modelId="{90754846-CA76-164D-AE37-C2237461D2D0}">
      <dgm:prSet phldrT="[Text]"/>
      <dgm:spPr>
        <a:solidFill>
          <a:schemeClr val="bg1">
            <a:lumMod val="50000"/>
          </a:schemeClr>
        </a:solidFill>
      </dgm:spPr>
      <dgm:t>
        <a:bodyPr/>
        <a:lstStyle/>
        <a:p>
          <a:r>
            <a:rPr lang="en-GB" noProof="0"/>
            <a:t>Lack of role models </a:t>
          </a:r>
        </a:p>
      </dgm:t>
    </dgm:pt>
    <dgm:pt modelId="{1337A0CD-A1E6-694D-80FB-91D39651D41B}" type="parTrans" cxnId="{0543AA2E-9EF9-E24D-84FF-0411FCE8EAE8}">
      <dgm:prSet/>
      <dgm:spPr/>
      <dgm:t>
        <a:bodyPr/>
        <a:lstStyle/>
        <a:p>
          <a:endParaRPr lang="en-GB"/>
        </a:p>
      </dgm:t>
    </dgm:pt>
    <dgm:pt modelId="{25B5D579-06BF-BA4A-A026-2623AB3045E1}" type="sibTrans" cxnId="{0543AA2E-9EF9-E24D-84FF-0411FCE8EAE8}">
      <dgm:prSet/>
      <dgm:spPr/>
      <dgm:t>
        <a:bodyPr/>
        <a:lstStyle/>
        <a:p>
          <a:endParaRPr lang="en-GB"/>
        </a:p>
      </dgm:t>
    </dgm:pt>
    <dgm:pt modelId="{4772C490-1C2A-4C13-8FA4-E41F576BEE57}" type="pres">
      <dgm:prSet presAssocID="{C6BF3CD7-F9AE-4C86-8D47-6BA867309D32}" presName="linear" presStyleCnt="0">
        <dgm:presLayoutVars>
          <dgm:dir/>
          <dgm:resizeHandles val="exact"/>
        </dgm:presLayoutVars>
      </dgm:prSet>
      <dgm:spPr/>
    </dgm:pt>
    <dgm:pt modelId="{008149FD-5320-49B5-B3B4-711F0F26C297}" type="pres">
      <dgm:prSet presAssocID="{BB167231-90D3-49D4-A11C-9E1D978460E8}" presName="comp" presStyleCnt="0"/>
      <dgm:spPr/>
    </dgm:pt>
    <dgm:pt modelId="{A6206620-A462-4E8C-BE6C-B4C500F8A80A}" type="pres">
      <dgm:prSet presAssocID="{BB167231-90D3-49D4-A11C-9E1D978460E8}" presName="box" presStyleLbl="node1" presStyleIdx="0" presStyleCnt="3" custLinFactNeighborX="-15539" custLinFactNeighborY="-51"/>
      <dgm:spPr/>
    </dgm:pt>
    <dgm:pt modelId="{499CBFDB-A69F-4C5D-BAD0-3ABE6FFAB8F3}" type="pres">
      <dgm:prSet presAssocID="{BB167231-90D3-49D4-A11C-9E1D978460E8}"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1000" r="-41000"/>
          </a:stretch>
        </a:blipFill>
      </dgm:spPr>
    </dgm:pt>
    <dgm:pt modelId="{33558800-7AAD-41B9-A42D-7C7D23E97771}" type="pres">
      <dgm:prSet presAssocID="{BB167231-90D3-49D4-A11C-9E1D978460E8}" presName="text" presStyleLbl="node1" presStyleIdx="0" presStyleCnt="3">
        <dgm:presLayoutVars>
          <dgm:bulletEnabled val="1"/>
        </dgm:presLayoutVars>
      </dgm:prSet>
      <dgm:spPr/>
    </dgm:pt>
    <dgm:pt modelId="{7FDA9AE5-1EA6-4F7D-AE20-8008E9FF36D2}" type="pres">
      <dgm:prSet presAssocID="{2B4E9B0B-131D-4123-A328-24BE528C9461}" presName="spacer" presStyleCnt="0"/>
      <dgm:spPr/>
    </dgm:pt>
    <dgm:pt modelId="{76C42C28-7F19-47B6-B3CD-5031F71ED0DD}" type="pres">
      <dgm:prSet presAssocID="{0360BAA6-D8A4-461B-9C6D-31D6620BD30B}" presName="comp" presStyleCnt="0"/>
      <dgm:spPr/>
    </dgm:pt>
    <dgm:pt modelId="{AFAD6BD3-3493-4FCA-A3C3-530AC339FDA6}" type="pres">
      <dgm:prSet presAssocID="{0360BAA6-D8A4-461B-9C6D-31D6620BD30B}" presName="box" presStyleLbl="node1" presStyleIdx="1" presStyleCnt="3"/>
      <dgm:spPr/>
    </dgm:pt>
    <dgm:pt modelId="{8AA23C39-B413-4E7E-9C9D-19FB562F1B28}" type="pres">
      <dgm:prSet presAssocID="{0360BAA6-D8A4-461B-9C6D-31D6620BD30B}" presName="img"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9000" r="-49000"/>
          </a:stretch>
        </a:blipFill>
      </dgm:spPr>
    </dgm:pt>
    <dgm:pt modelId="{C2500A74-1326-46A9-814C-7D32131ADE2F}" type="pres">
      <dgm:prSet presAssocID="{0360BAA6-D8A4-461B-9C6D-31D6620BD30B}" presName="text" presStyleLbl="node1" presStyleIdx="1" presStyleCnt="3">
        <dgm:presLayoutVars>
          <dgm:bulletEnabled val="1"/>
        </dgm:presLayoutVars>
      </dgm:prSet>
      <dgm:spPr/>
    </dgm:pt>
    <dgm:pt modelId="{0DF501A1-EFCB-410F-8C19-ED55CACE404C}" type="pres">
      <dgm:prSet presAssocID="{387320BC-96FD-43A0-AEE1-6917A39B69B3}" presName="spacer" presStyleCnt="0"/>
      <dgm:spPr/>
    </dgm:pt>
    <dgm:pt modelId="{DE43C4E1-BF6B-4104-9F4C-76038376A0D6}" type="pres">
      <dgm:prSet presAssocID="{6CA54A1B-4458-4735-A8C4-26012F6707B5}" presName="comp" presStyleCnt="0"/>
      <dgm:spPr/>
    </dgm:pt>
    <dgm:pt modelId="{4C5B3338-7FE8-477A-9F4F-5BF754B50B09}" type="pres">
      <dgm:prSet presAssocID="{6CA54A1B-4458-4735-A8C4-26012F6707B5}" presName="box" presStyleLbl="node1" presStyleIdx="2" presStyleCnt="3"/>
      <dgm:spPr/>
    </dgm:pt>
    <dgm:pt modelId="{491B9247-3DEA-4BC3-82FA-C6F8B5CB7BCD}" type="pres">
      <dgm:prSet presAssocID="{6CA54A1B-4458-4735-A8C4-26012F6707B5}"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dgm:spPr>
    </dgm:pt>
    <dgm:pt modelId="{8DA172EB-91D1-4BBF-BBF0-962E36166813}" type="pres">
      <dgm:prSet presAssocID="{6CA54A1B-4458-4735-A8C4-26012F6707B5}" presName="text" presStyleLbl="node1" presStyleIdx="2" presStyleCnt="3">
        <dgm:presLayoutVars>
          <dgm:bulletEnabled val="1"/>
        </dgm:presLayoutVars>
      </dgm:prSet>
      <dgm:spPr/>
    </dgm:pt>
  </dgm:ptLst>
  <dgm:cxnLst>
    <dgm:cxn modelId="{D29B9F0C-DFD4-AA42-8221-91C81C9BEB7E}" type="presOf" srcId="{C9177EB3-0EFE-4949-954D-4654E3B81E2E}" destId="{33558800-7AAD-41B9-A42D-7C7D23E97771}" srcOrd="1" destOrd="4" presId="urn:microsoft.com/office/officeart/2005/8/layout/vList4"/>
    <dgm:cxn modelId="{589B980F-2D4A-8941-B5D6-32097B08F4E5}" type="presOf" srcId="{AA2422B4-D14C-4CB0-9DB5-6A0A37FB37D5}" destId="{C2500A74-1326-46A9-814C-7D32131ADE2F}" srcOrd="1" destOrd="1" presId="urn:microsoft.com/office/officeart/2005/8/layout/vList4"/>
    <dgm:cxn modelId="{91E74119-BCA0-2647-8CBE-B5F0FF2AACD1}" type="presOf" srcId="{BB167231-90D3-49D4-A11C-9E1D978460E8}" destId="{A6206620-A462-4E8C-BE6C-B4C500F8A80A}" srcOrd="0" destOrd="0" presId="urn:microsoft.com/office/officeart/2005/8/layout/vList4"/>
    <dgm:cxn modelId="{1D32EC24-2BCC-4A4F-8B07-5992B944EC5D}" type="presOf" srcId="{9BAC8EF8-705E-4EA2-B504-4182F6B6122C}" destId="{AFAD6BD3-3493-4FCA-A3C3-530AC339FDA6}" srcOrd="0" destOrd="2" presId="urn:microsoft.com/office/officeart/2005/8/layout/vList4"/>
    <dgm:cxn modelId="{708DAB29-DE49-874B-9CC9-8552860039DA}" type="presOf" srcId="{2D60A299-E130-4E3A-989B-456F5075751F}" destId="{8DA172EB-91D1-4BBF-BBF0-962E36166813}" srcOrd="1" destOrd="2" presId="urn:microsoft.com/office/officeart/2005/8/layout/vList4"/>
    <dgm:cxn modelId="{3133E52C-4BD1-4366-9013-9C3E92BDACA6}" srcId="{BB167231-90D3-49D4-A11C-9E1D978460E8}" destId="{9A1C9474-24F3-4A88-BE5B-2892CF59931E}" srcOrd="2" destOrd="0" parTransId="{41CA7AEC-3B3B-4E14-8864-B403B5516E72}" sibTransId="{F8FB2ACD-0B1E-4112-90F3-9A936AC53E6C}"/>
    <dgm:cxn modelId="{0543AA2E-9EF9-E24D-84FF-0411FCE8EAE8}" srcId="{6CA54A1B-4458-4735-A8C4-26012F6707B5}" destId="{90754846-CA76-164D-AE37-C2237461D2D0}" srcOrd="2" destOrd="0" parTransId="{1337A0CD-A1E6-694D-80FB-91D39651D41B}" sibTransId="{25B5D579-06BF-BA4A-A026-2623AB3045E1}"/>
    <dgm:cxn modelId="{D12BFB30-FA68-C84E-A31A-7EF99106F1EF}" type="presOf" srcId="{6CA54A1B-4458-4735-A8C4-26012F6707B5}" destId="{4C5B3338-7FE8-477A-9F4F-5BF754B50B09}" srcOrd="0" destOrd="0" presId="urn:microsoft.com/office/officeart/2005/8/layout/vList4"/>
    <dgm:cxn modelId="{E3F4B031-E775-2843-BF82-6EF90F03047C}" type="presOf" srcId="{3E8853BE-EC8A-BF49-BA71-1E51619F56A8}" destId="{C2500A74-1326-46A9-814C-7D32131ADE2F}" srcOrd="1" destOrd="3" presId="urn:microsoft.com/office/officeart/2005/8/layout/vList4"/>
    <dgm:cxn modelId="{C7E4FD31-F1F4-414D-866B-43518B322ED2}" type="presOf" srcId="{F248D1B2-5E32-7141-B324-1A5ACEAAC682}" destId="{33558800-7AAD-41B9-A42D-7C7D23E97771}" srcOrd="1" destOrd="2" presId="urn:microsoft.com/office/officeart/2005/8/layout/vList4"/>
    <dgm:cxn modelId="{0BA53737-1422-4BF5-86FD-CE6A1E0C05C0}" srcId="{BB167231-90D3-49D4-A11C-9E1D978460E8}" destId="{40FB71C8-8E34-42AB-A6F1-934D6500DC7C}" srcOrd="0" destOrd="0" parTransId="{97A06296-A6C9-4E7A-9A82-F00D0D3053D5}" sibTransId="{005E5A30-573B-4F4C-8A2F-C6C4F1E77086}"/>
    <dgm:cxn modelId="{2F00255D-3B05-4230-A3D5-15B8DDE7A5E8}" srcId="{0360BAA6-D8A4-461B-9C6D-31D6620BD30B}" destId="{9BAC8EF8-705E-4EA2-B504-4182F6B6122C}" srcOrd="1" destOrd="0" parTransId="{48ADE0EA-86F9-4392-A126-0DC4FF6118C2}" sibTransId="{1CCC392F-5A57-4D99-8387-040FAA8D6305}"/>
    <dgm:cxn modelId="{5BAB275E-0D2A-4A45-91A9-6031DF7D8028}" srcId="{C6BF3CD7-F9AE-4C86-8D47-6BA867309D32}" destId="{BB167231-90D3-49D4-A11C-9E1D978460E8}" srcOrd="0" destOrd="0" parTransId="{8742F49B-3903-4942-A29A-B3906277255F}" sibTransId="{2B4E9B0B-131D-4123-A328-24BE528C9461}"/>
    <dgm:cxn modelId="{E530F060-F962-FB45-A61A-E8F6BF86179B}" type="presOf" srcId="{C9177EB3-0EFE-4949-954D-4654E3B81E2E}" destId="{A6206620-A462-4E8C-BE6C-B4C500F8A80A}" srcOrd="0" destOrd="4" presId="urn:microsoft.com/office/officeart/2005/8/layout/vList4"/>
    <dgm:cxn modelId="{DB199362-B965-234D-AFFC-0F54EFCF1A65}" type="presOf" srcId="{D1F0076B-8358-4E91-82BA-0233A6AE274E}" destId="{8DA172EB-91D1-4BBF-BBF0-962E36166813}" srcOrd="1" destOrd="1" presId="urn:microsoft.com/office/officeart/2005/8/layout/vList4"/>
    <dgm:cxn modelId="{C5F04066-AE9A-4847-BEE4-745FA6911BBA}" type="presOf" srcId="{3E8853BE-EC8A-BF49-BA71-1E51619F56A8}" destId="{AFAD6BD3-3493-4FCA-A3C3-530AC339FDA6}" srcOrd="0" destOrd="3" presId="urn:microsoft.com/office/officeart/2005/8/layout/vList4"/>
    <dgm:cxn modelId="{F10DB448-294A-490C-AE85-A471D182BE99}" srcId="{0360BAA6-D8A4-461B-9C6D-31D6620BD30B}" destId="{AA2422B4-D14C-4CB0-9DB5-6A0A37FB37D5}" srcOrd="0" destOrd="0" parTransId="{CA5F43C8-5C95-4506-AFB8-906FC67E43ED}" sibTransId="{EECCD0DE-B892-4C75-9387-A53256966C73}"/>
    <dgm:cxn modelId="{B21C4D49-7A41-0846-8165-E985CB20D02E}" type="presOf" srcId="{D1F0076B-8358-4E91-82BA-0233A6AE274E}" destId="{4C5B3338-7FE8-477A-9F4F-5BF754B50B09}" srcOrd="0" destOrd="1" presId="urn:microsoft.com/office/officeart/2005/8/layout/vList4"/>
    <dgm:cxn modelId="{C2FE0D4B-5803-451E-A784-DB5638ABF0EA}" srcId="{C6BF3CD7-F9AE-4C86-8D47-6BA867309D32}" destId="{6CA54A1B-4458-4735-A8C4-26012F6707B5}" srcOrd="2" destOrd="0" parTransId="{61B449AA-EE3D-41D6-B657-DF3FC6562281}" sibTransId="{C8F34702-55A6-4FF6-AE51-255C7E673558}"/>
    <dgm:cxn modelId="{7E073D4B-DA53-4AAD-BB23-A985FB96DEE2}" srcId="{6CA54A1B-4458-4735-A8C4-26012F6707B5}" destId="{D1F0076B-8358-4E91-82BA-0233A6AE274E}" srcOrd="0" destOrd="0" parTransId="{55C78925-1D01-4DA6-98DC-AC9190BF7D6D}" sibTransId="{2934F14A-2487-461E-947D-116F0D23EA77}"/>
    <dgm:cxn modelId="{A9D85E71-2D53-4160-863F-8FFCACE0B53F}" srcId="{6CA54A1B-4458-4735-A8C4-26012F6707B5}" destId="{2D60A299-E130-4E3A-989B-456F5075751F}" srcOrd="1" destOrd="0" parTransId="{023231CA-7690-416C-AF6F-7935250F3C0D}" sibTransId="{967D32C2-0459-4ACE-AA79-50AC43F46B78}"/>
    <dgm:cxn modelId="{21AA4F7C-2DC4-194B-B525-E390B222A829}" type="presOf" srcId="{9BAC8EF8-705E-4EA2-B504-4182F6B6122C}" destId="{C2500A74-1326-46A9-814C-7D32131ADE2F}" srcOrd="1" destOrd="2" presId="urn:microsoft.com/office/officeart/2005/8/layout/vList4"/>
    <dgm:cxn modelId="{77E4467F-0D6B-5C4D-8423-E1C59C29C375}" srcId="{BB167231-90D3-49D4-A11C-9E1D978460E8}" destId="{F248D1B2-5E32-7141-B324-1A5ACEAAC682}" srcOrd="1" destOrd="0" parTransId="{729DE4AC-C144-0547-9979-1C1D1C9FB2EA}" sibTransId="{03246240-F0C6-D340-BB25-0E5D1216E95E}"/>
    <dgm:cxn modelId="{F5B0E086-D6D7-114D-B479-1F1131CF6B63}" type="presOf" srcId="{9A1C9474-24F3-4A88-BE5B-2892CF59931E}" destId="{A6206620-A462-4E8C-BE6C-B4C500F8A80A}" srcOrd="0" destOrd="3" presId="urn:microsoft.com/office/officeart/2005/8/layout/vList4"/>
    <dgm:cxn modelId="{FE375F8A-AE4E-BD4A-BCA5-779979440BA4}" type="presOf" srcId="{0360BAA6-D8A4-461B-9C6D-31D6620BD30B}" destId="{AFAD6BD3-3493-4FCA-A3C3-530AC339FDA6}" srcOrd="0" destOrd="0" presId="urn:microsoft.com/office/officeart/2005/8/layout/vList4"/>
    <dgm:cxn modelId="{4596E591-35AC-1C42-A771-0C4EC38F1AD9}" type="presOf" srcId="{40FB71C8-8E34-42AB-A6F1-934D6500DC7C}" destId="{A6206620-A462-4E8C-BE6C-B4C500F8A80A}" srcOrd="0" destOrd="1" presId="urn:microsoft.com/office/officeart/2005/8/layout/vList4"/>
    <dgm:cxn modelId="{53C53D9B-E37B-764C-A1AC-E4D5249DB623}" type="presOf" srcId="{F248D1B2-5E32-7141-B324-1A5ACEAAC682}" destId="{A6206620-A462-4E8C-BE6C-B4C500F8A80A}" srcOrd="0" destOrd="2" presId="urn:microsoft.com/office/officeart/2005/8/layout/vList4"/>
    <dgm:cxn modelId="{B8886DB0-3821-A14F-8AEE-5E278CC47D70}" type="presOf" srcId="{40FB71C8-8E34-42AB-A6F1-934D6500DC7C}" destId="{33558800-7AAD-41B9-A42D-7C7D23E97771}" srcOrd="1" destOrd="1" presId="urn:microsoft.com/office/officeart/2005/8/layout/vList4"/>
    <dgm:cxn modelId="{AFF22DC3-F396-7944-BEAC-604F2C057854}" type="presOf" srcId="{9A1C9474-24F3-4A88-BE5B-2892CF59931E}" destId="{33558800-7AAD-41B9-A42D-7C7D23E97771}" srcOrd="1" destOrd="3" presId="urn:microsoft.com/office/officeart/2005/8/layout/vList4"/>
    <dgm:cxn modelId="{B07B45C3-6E9E-4E9C-BF41-FBEB4D66374C}" srcId="{BB167231-90D3-49D4-A11C-9E1D978460E8}" destId="{C9177EB3-0EFE-4949-954D-4654E3B81E2E}" srcOrd="3" destOrd="0" parTransId="{28A37D6B-8207-4067-8B77-024650353BAB}" sibTransId="{70C2B5A8-AB79-4E3E-8428-93CA4DAAC2BA}"/>
    <dgm:cxn modelId="{FC4B23CA-88F7-1C45-B42E-8754B2ABF039}" type="presOf" srcId="{BB167231-90D3-49D4-A11C-9E1D978460E8}" destId="{33558800-7AAD-41B9-A42D-7C7D23E97771}" srcOrd="1" destOrd="0" presId="urn:microsoft.com/office/officeart/2005/8/layout/vList4"/>
    <dgm:cxn modelId="{16464CCC-170A-494B-97C5-3B727887D262}" type="presOf" srcId="{90754846-CA76-164D-AE37-C2237461D2D0}" destId="{8DA172EB-91D1-4BBF-BBF0-962E36166813}" srcOrd="1" destOrd="3" presId="urn:microsoft.com/office/officeart/2005/8/layout/vList4"/>
    <dgm:cxn modelId="{773B35D2-9864-B24D-94A8-010C89548952}" srcId="{0360BAA6-D8A4-461B-9C6D-31D6620BD30B}" destId="{3E8853BE-EC8A-BF49-BA71-1E51619F56A8}" srcOrd="2" destOrd="0" parTransId="{392834E3-AF40-FF44-8D41-AFEE9EEB8D40}" sibTransId="{5B336BBB-222E-2747-8943-367838C33299}"/>
    <dgm:cxn modelId="{7B216FD2-C5C8-E544-A624-4A56EFE0B588}" type="presOf" srcId="{90754846-CA76-164D-AE37-C2237461D2D0}" destId="{4C5B3338-7FE8-477A-9F4F-5BF754B50B09}" srcOrd="0" destOrd="3" presId="urn:microsoft.com/office/officeart/2005/8/layout/vList4"/>
    <dgm:cxn modelId="{F14993D4-F49B-AE4B-A335-13D3AA5DA850}" type="presOf" srcId="{AA2422B4-D14C-4CB0-9DB5-6A0A37FB37D5}" destId="{AFAD6BD3-3493-4FCA-A3C3-530AC339FDA6}" srcOrd="0" destOrd="1" presId="urn:microsoft.com/office/officeart/2005/8/layout/vList4"/>
    <dgm:cxn modelId="{A7139BDF-87C3-494D-80F3-E9E1EDEEFE40}" type="presOf" srcId="{6CA54A1B-4458-4735-A8C4-26012F6707B5}" destId="{8DA172EB-91D1-4BBF-BBF0-962E36166813}" srcOrd="1" destOrd="0" presId="urn:microsoft.com/office/officeart/2005/8/layout/vList4"/>
    <dgm:cxn modelId="{4FD19EE0-6E77-7A41-BD58-DBF2B7904471}" type="presOf" srcId="{C6BF3CD7-F9AE-4C86-8D47-6BA867309D32}" destId="{4772C490-1C2A-4C13-8FA4-E41F576BEE57}" srcOrd="0" destOrd="0" presId="urn:microsoft.com/office/officeart/2005/8/layout/vList4"/>
    <dgm:cxn modelId="{F56617F1-359E-4C54-9054-6836AE22AC19}" srcId="{C6BF3CD7-F9AE-4C86-8D47-6BA867309D32}" destId="{0360BAA6-D8A4-461B-9C6D-31D6620BD30B}" srcOrd="1" destOrd="0" parTransId="{723CCFF2-A115-451A-9579-95472B0AD15C}" sibTransId="{387320BC-96FD-43A0-AEE1-6917A39B69B3}"/>
    <dgm:cxn modelId="{7DAADDF1-3A00-9A43-9AFA-335F2988AD8E}" type="presOf" srcId="{2D60A299-E130-4E3A-989B-456F5075751F}" destId="{4C5B3338-7FE8-477A-9F4F-5BF754B50B09}" srcOrd="0" destOrd="2" presId="urn:microsoft.com/office/officeart/2005/8/layout/vList4"/>
    <dgm:cxn modelId="{6F5F09F4-AD69-FA42-9009-7514F0D1C653}" type="presOf" srcId="{0360BAA6-D8A4-461B-9C6D-31D6620BD30B}" destId="{C2500A74-1326-46A9-814C-7D32131ADE2F}" srcOrd="1" destOrd="0" presId="urn:microsoft.com/office/officeart/2005/8/layout/vList4"/>
    <dgm:cxn modelId="{3FC1C806-C6EA-284C-B9B3-12CCB5401104}" type="presParOf" srcId="{4772C490-1C2A-4C13-8FA4-E41F576BEE57}" destId="{008149FD-5320-49B5-B3B4-711F0F26C297}" srcOrd="0" destOrd="0" presId="urn:microsoft.com/office/officeart/2005/8/layout/vList4"/>
    <dgm:cxn modelId="{F8D0A662-E12E-E44B-B0F8-96DD0D627FFB}" type="presParOf" srcId="{008149FD-5320-49B5-B3B4-711F0F26C297}" destId="{A6206620-A462-4E8C-BE6C-B4C500F8A80A}" srcOrd="0" destOrd="0" presId="urn:microsoft.com/office/officeart/2005/8/layout/vList4"/>
    <dgm:cxn modelId="{A4D7DC93-E515-7E4D-90B6-893D11E0FF20}" type="presParOf" srcId="{008149FD-5320-49B5-B3B4-711F0F26C297}" destId="{499CBFDB-A69F-4C5D-BAD0-3ABE6FFAB8F3}" srcOrd="1" destOrd="0" presId="urn:microsoft.com/office/officeart/2005/8/layout/vList4"/>
    <dgm:cxn modelId="{2C258434-00B7-0E43-9DF5-7D6F3B02872F}" type="presParOf" srcId="{008149FD-5320-49B5-B3B4-711F0F26C297}" destId="{33558800-7AAD-41B9-A42D-7C7D23E97771}" srcOrd="2" destOrd="0" presId="urn:microsoft.com/office/officeart/2005/8/layout/vList4"/>
    <dgm:cxn modelId="{20279684-12CD-F944-9B16-92D717921B64}" type="presParOf" srcId="{4772C490-1C2A-4C13-8FA4-E41F576BEE57}" destId="{7FDA9AE5-1EA6-4F7D-AE20-8008E9FF36D2}" srcOrd="1" destOrd="0" presId="urn:microsoft.com/office/officeart/2005/8/layout/vList4"/>
    <dgm:cxn modelId="{083C11FA-41B2-0646-BA1B-74403A7ADED7}" type="presParOf" srcId="{4772C490-1C2A-4C13-8FA4-E41F576BEE57}" destId="{76C42C28-7F19-47B6-B3CD-5031F71ED0DD}" srcOrd="2" destOrd="0" presId="urn:microsoft.com/office/officeart/2005/8/layout/vList4"/>
    <dgm:cxn modelId="{4F64E829-10C3-BC49-8C95-279F73714CD6}" type="presParOf" srcId="{76C42C28-7F19-47B6-B3CD-5031F71ED0DD}" destId="{AFAD6BD3-3493-4FCA-A3C3-530AC339FDA6}" srcOrd="0" destOrd="0" presId="urn:microsoft.com/office/officeart/2005/8/layout/vList4"/>
    <dgm:cxn modelId="{C6E6407B-A320-8844-8AC8-1AAA160ED9F6}" type="presParOf" srcId="{76C42C28-7F19-47B6-B3CD-5031F71ED0DD}" destId="{8AA23C39-B413-4E7E-9C9D-19FB562F1B28}" srcOrd="1" destOrd="0" presId="urn:microsoft.com/office/officeart/2005/8/layout/vList4"/>
    <dgm:cxn modelId="{072576D9-1DAD-D94F-9043-7B3EB6917870}" type="presParOf" srcId="{76C42C28-7F19-47B6-B3CD-5031F71ED0DD}" destId="{C2500A74-1326-46A9-814C-7D32131ADE2F}" srcOrd="2" destOrd="0" presId="urn:microsoft.com/office/officeart/2005/8/layout/vList4"/>
    <dgm:cxn modelId="{A69FE18B-50E1-FF45-B165-ABA19D69CD36}" type="presParOf" srcId="{4772C490-1C2A-4C13-8FA4-E41F576BEE57}" destId="{0DF501A1-EFCB-410F-8C19-ED55CACE404C}" srcOrd="3" destOrd="0" presId="urn:microsoft.com/office/officeart/2005/8/layout/vList4"/>
    <dgm:cxn modelId="{5FFC370A-1338-7340-90F7-CA13FA765B47}" type="presParOf" srcId="{4772C490-1C2A-4C13-8FA4-E41F576BEE57}" destId="{DE43C4E1-BF6B-4104-9F4C-76038376A0D6}" srcOrd="4" destOrd="0" presId="urn:microsoft.com/office/officeart/2005/8/layout/vList4"/>
    <dgm:cxn modelId="{D85BA13A-9506-5B4F-B8F7-3DCF65837904}" type="presParOf" srcId="{DE43C4E1-BF6B-4104-9F4C-76038376A0D6}" destId="{4C5B3338-7FE8-477A-9F4F-5BF754B50B09}" srcOrd="0" destOrd="0" presId="urn:microsoft.com/office/officeart/2005/8/layout/vList4"/>
    <dgm:cxn modelId="{68E9585E-BF43-764A-A75A-AC41B24E1457}" type="presParOf" srcId="{DE43C4E1-BF6B-4104-9F4C-76038376A0D6}" destId="{491B9247-3DEA-4BC3-82FA-C6F8B5CB7BCD}" srcOrd="1" destOrd="0" presId="urn:microsoft.com/office/officeart/2005/8/layout/vList4"/>
    <dgm:cxn modelId="{DFD3BB20-FC1F-924E-A633-D49427B322D0}" type="presParOf" srcId="{DE43C4E1-BF6B-4104-9F4C-76038376A0D6}" destId="{8DA172EB-91D1-4BBF-BBF0-962E36166813}"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B4C306-3084-4C45-BF61-897EE1387B9D}" type="doc">
      <dgm:prSet loTypeId="urn:microsoft.com/office/officeart/2005/8/layout/pyramid2" loCatId="pyramid" qsTypeId="urn:microsoft.com/office/officeart/2005/8/quickstyle/simple5" qsCatId="simple" csTypeId="urn:microsoft.com/office/officeart/2005/8/colors/accent1_2" csCatId="accent1" phldr="1"/>
      <dgm:spPr/>
    </dgm:pt>
    <dgm:pt modelId="{3C2884AC-20B4-534C-A693-91BC70511CC7}">
      <dgm:prSet phldrT="[Text]"/>
      <dgm:spPr/>
      <dgm:t>
        <a:bodyPr/>
        <a:lstStyle/>
        <a:p>
          <a:r>
            <a:rPr lang="en-GB"/>
            <a:t>CEO: 7% </a:t>
          </a:r>
        </a:p>
      </dgm:t>
    </dgm:pt>
    <dgm:pt modelId="{72DF37D0-79A5-F34F-864C-5226900701AF}" type="parTrans" cxnId="{9BF10118-EAA6-DF48-B89A-6A93B4018C04}">
      <dgm:prSet/>
      <dgm:spPr/>
      <dgm:t>
        <a:bodyPr/>
        <a:lstStyle/>
        <a:p>
          <a:endParaRPr lang="en-GB"/>
        </a:p>
      </dgm:t>
    </dgm:pt>
    <dgm:pt modelId="{87BBF880-0071-8A46-A09C-CD0144AC0968}" type="sibTrans" cxnId="{9BF10118-EAA6-DF48-B89A-6A93B4018C04}">
      <dgm:prSet/>
      <dgm:spPr/>
      <dgm:t>
        <a:bodyPr/>
        <a:lstStyle/>
        <a:p>
          <a:endParaRPr lang="en-GB"/>
        </a:p>
      </dgm:t>
    </dgm:pt>
    <dgm:pt modelId="{C95EA6F8-BCAF-A740-B8C7-09E225347D16}">
      <dgm:prSet phldrT="[Text]"/>
      <dgm:spPr/>
      <dgm:t>
        <a:bodyPr/>
        <a:lstStyle/>
        <a:p>
          <a:r>
            <a:rPr lang="en-GB"/>
            <a:t>CFO: 15%</a:t>
          </a:r>
        </a:p>
      </dgm:t>
    </dgm:pt>
    <dgm:pt modelId="{A72414E0-B98F-2447-B792-3B641A69E048}" type="parTrans" cxnId="{2E609A5F-2A30-184B-B4D8-90F46C7DAD67}">
      <dgm:prSet/>
      <dgm:spPr/>
      <dgm:t>
        <a:bodyPr/>
        <a:lstStyle/>
        <a:p>
          <a:endParaRPr lang="en-GB"/>
        </a:p>
      </dgm:t>
    </dgm:pt>
    <dgm:pt modelId="{512814E0-CAFD-3A4D-88E2-763972B6A9B4}" type="sibTrans" cxnId="{2E609A5F-2A30-184B-B4D8-90F46C7DAD67}">
      <dgm:prSet/>
      <dgm:spPr/>
      <dgm:t>
        <a:bodyPr/>
        <a:lstStyle/>
        <a:p>
          <a:endParaRPr lang="en-GB"/>
        </a:p>
      </dgm:t>
    </dgm:pt>
    <dgm:pt modelId="{6E6F6655-AFC4-D54D-BA53-D0A5A4955E14}">
      <dgm:prSet phldrT="[Text]"/>
      <dgm:spPr/>
      <dgm:t>
        <a:bodyPr/>
        <a:lstStyle/>
        <a:p>
          <a:r>
            <a:rPr lang="en-GB"/>
            <a:t>COO: 16%</a:t>
          </a:r>
        </a:p>
      </dgm:t>
    </dgm:pt>
    <dgm:pt modelId="{43883DBF-C09C-0944-99C7-0ABABE2B7906}" type="parTrans" cxnId="{23C94A34-5656-044C-94E5-6D78982BB54B}">
      <dgm:prSet/>
      <dgm:spPr/>
      <dgm:t>
        <a:bodyPr/>
        <a:lstStyle/>
        <a:p>
          <a:endParaRPr lang="en-GB"/>
        </a:p>
      </dgm:t>
    </dgm:pt>
    <dgm:pt modelId="{7ADBDB9B-27CE-D947-B0B6-A26DCA409074}" type="sibTrans" cxnId="{23C94A34-5656-044C-94E5-6D78982BB54B}">
      <dgm:prSet/>
      <dgm:spPr/>
      <dgm:t>
        <a:bodyPr/>
        <a:lstStyle/>
        <a:p>
          <a:endParaRPr lang="en-GB"/>
        </a:p>
      </dgm:t>
    </dgm:pt>
    <dgm:pt modelId="{1F123936-6BFD-4642-A540-B7EBA45E3592}">
      <dgm:prSet phldrT="[Text]"/>
      <dgm:spPr/>
      <dgm:t>
        <a:bodyPr/>
        <a:lstStyle/>
        <a:p>
          <a:r>
            <a:rPr lang="en-GB"/>
            <a:t>Executives : 19%</a:t>
          </a:r>
        </a:p>
      </dgm:t>
    </dgm:pt>
    <dgm:pt modelId="{0A525420-92F6-D444-BBB3-A23CF3BB583F}" type="parTrans" cxnId="{8BC81B00-251F-D441-9C02-DB8A39417B48}">
      <dgm:prSet/>
      <dgm:spPr/>
      <dgm:t>
        <a:bodyPr/>
        <a:lstStyle/>
        <a:p>
          <a:endParaRPr lang="en-GB"/>
        </a:p>
      </dgm:t>
    </dgm:pt>
    <dgm:pt modelId="{D9D7E951-277A-7447-8892-EB9658826E1A}" type="sibTrans" cxnId="{8BC81B00-251F-D441-9C02-DB8A39417B48}">
      <dgm:prSet/>
      <dgm:spPr/>
      <dgm:t>
        <a:bodyPr/>
        <a:lstStyle/>
        <a:p>
          <a:endParaRPr lang="en-GB"/>
        </a:p>
      </dgm:t>
    </dgm:pt>
    <dgm:pt modelId="{1D66516C-111A-F640-BF6B-5809FB90D553}">
      <dgm:prSet/>
      <dgm:spPr/>
      <dgm:t>
        <a:bodyPr/>
        <a:lstStyle/>
        <a:p>
          <a:r>
            <a:rPr lang="en-GB"/>
            <a:t>C-level total: 15%</a:t>
          </a:r>
        </a:p>
      </dgm:t>
    </dgm:pt>
    <dgm:pt modelId="{27D38D35-4064-D440-9A23-EEA2D1A7707C}" type="parTrans" cxnId="{0205EC52-2E38-B44D-BB50-016C4C58E7A6}">
      <dgm:prSet/>
      <dgm:spPr/>
      <dgm:t>
        <a:bodyPr/>
        <a:lstStyle/>
        <a:p>
          <a:endParaRPr lang="en-GB"/>
        </a:p>
      </dgm:t>
    </dgm:pt>
    <dgm:pt modelId="{3CCB5DF0-0316-5241-ABD9-275A63CE8C08}" type="sibTrans" cxnId="{0205EC52-2E38-B44D-BB50-016C4C58E7A6}">
      <dgm:prSet/>
      <dgm:spPr/>
      <dgm:t>
        <a:bodyPr/>
        <a:lstStyle/>
        <a:p>
          <a:endParaRPr lang="en-GB"/>
        </a:p>
      </dgm:t>
    </dgm:pt>
    <dgm:pt modelId="{EC8B038A-FE95-DC4A-B8EE-7C222B7CAF2D}" type="pres">
      <dgm:prSet presAssocID="{65B4C306-3084-4C45-BF61-897EE1387B9D}" presName="compositeShape" presStyleCnt="0">
        <dgm:presLayoutVars>
          <dgm:dir/>
          <dgm:resizeHandles/>
        </dgm:presLayoutVars>
      </dgm:prSet>
      <dgm:spPr/>
    </dgm:pt>
    <dgm:pt modelId="{79580708-0BEE-984D-BA27-73B6B2CEF729}" type="pres">
      <dgm:prSet presAssocID="{65B4C306-3084-4C45-BF61-897EE1387B9D}" presName="pyramid" presStyleLbl="node1" presStyleIdx="0" presStyleCnt="1"/>
      <dgm:spPr/>
    </dgm:pt>
    <dgm:pt modelId="{8CDF32C9-0204-A34F-9614-838A5DAD244A}" type="pres">
      <dgm:prSet presAssocID="{65B4C306-3084-4C45-BF61-897EE1387B9D}" presName="theList" presStyleCnt="0"/>
      <dgm:spPr/>
    </dgm:pt>
    <dgm:pt modelId="{D92E56C5-3CE6-7544-B17B-A8D4099952D8}" type="pres">
      <dgm:prSet presAssocID="{3C2884AC-20B4-534C-A693-91BC70511CC7}" presName="aNode" presStyleLbl="fgAcc1" presStyleIdx="0" presStyleCnt="5">
        <dgm:presLayoutVars>
          <dgm:bulletEnabled val="1"/>
        </dgm:presLayoutVars>
      </dgm:prSet>
      <dgm:spPr/>
    </dgm:pt>
    <dgm:pt modelId="{A31953BB-B25C-A346-81E6-1F4A6291A978}" type="pres">
      <dgm:prSet presAssocID="{3C2884AC-20B4-534C-A693-91BC70511CC7}" presName="aSpace" presStyleCnt="0"/>
      <dgm:spPr/>
    </dgm:pt>
    <dgm:pt modelId="{AE036CCD-4E98-3F42-9902-35BABA2D7EE6}" type="pres">
      <dgm:prSet presAssocID="{C95EA6F8-BCAF-A740-B8C7-09E225347D16}" presName="aNode" presStyleLbl="fgAcc1" presStyleIdx="1" presStyleCnt="5">
        <dgm:presLayoutVars>
          <dgm:bulletEnabled val="1"/>
        </dgm:presLayoutVars>
      </dgm:prSet>
      <dgm:spPr/>
    </dgm:pt>
    <dgm:pt modelId="{113B2ED4-8B08-ED49-9F07-B009C4F2628C}" type="pres">
      <dgm:prSet presAssocID="{C95EA6F8-BCAF-A740-B8C7-09E225347D16}" presName="aSpace" presStyleCnt="0"/>
      <dgm:spPr/>
    </dgm:pt>
    <dgm:pt modelId="{7534F602-A202-2C41-9830-35C485A37C0F}" type="pres">
      <dgm:prSet presAssocID="{6E6F6655-AFC4-D54D-BA53-D0A5A4955E14}" presName="aNode" presStyleLbl="fgAcc1" presStyleIdx="2" presStyleCnt="5">
        <dgm:presLayoutVars>
          <dgm:bulletEnabled val="1"/>
        </dgm:presLayoutVars>
      </dgm:prSet>
      <dgm:spPr/>
    </dgm:pt>
    <dgm:pt modelId="{5353EEF6-F5B2-DF43-816F-3CCB42B68EBB}" type="pres">
      <dgm:prSet presAssocID="{6E6F6655-AFC4-D54D-BA53-D0A5A4955E14}" presName="aSpace" presStyleCnt="0"/>
      <dgm:spPr/>
    </dgm:pt>
    <dgm:pt modelId="{482AE4D6-462B-FD46-8F24-89FEA80AC3E7}" type="pres">
      <dgm:prSet presAssocID="{1D66516C-111A-F640-BF6B-5809FB90D553}" presName="aNode" presStyleLbl="fgAcc1" presStyleIdx="3" presStyleCnt="5">
        <dgm:presLayoutVars>
          <dgm:bulletEnabled val="1"/>
        </dgm:presLayoutVars>
      </dgm:prSet>
      <dgm:spPr/>
    </dgm:pt>
    <dgm:pt modelId="{6E5676BF-8988-164F-9F2E-A2890D50E4CA}" type="pres">
      <dgm:prSet presAssocID="{1D66516C-111A-F640-BF6B-5809FB90D553}" presName="aSpace" presStyleCnt="0"/>
      <dgm:spPr/>
    </dgm:pt>
    <dgm:pt modelId="{38AB04A8-8147-5D4E-AA02-CE03AE8FBFD2}" type="pres">
      <dgm:prSet presAssocID="{1F123936-6BFD-4642-A540-B7EBA45E3592}" presName="aNode" presStyleLbl="fgAcc1" presStyleIdx="4" presStyleCnt="5">
        <dgm:presLayoutVars>
          <dgm:bulletEnabled val="1"/>
        </dgm:presLayoutVars>
      </dgm:prSet>
      <dgm:spPr/>
    </dgm:pt>
    <dgm:pt modelId="{D69E88A1-BD1F-094E-B6E9-3BC058E9FA06}" type="pres">
      <dgm:prSet presAssocID="{1F123936-6BFD-4642-A540-B7EBA45E3592}" presName="aSpace" presStyleCnt="0"/>
      <dgm:spPr/>
    </dgm:pt>
  </dgm:ptLst>
  <dgm:cxnLst>
    <dgm:cxn modelId="{8BC81B00-251F-D441-9C02-DB8A39417B48}" srcId="{65B4C306-3084-4C45-BF61-897EE1387B9D}" destId="{1F123936-6BFD-4642-A540-B7EBA45E3592}" srcOrd="4" destOrd="0" parTransId="{0A525420-92F6-D444-BBB3-A23CF3BB583F}" sibTransId="{D9D7E951-277A-7447-8892-EB9658826E1A}"/>
    <dgm:cxn modelId="{D16A8907-E2C9-6548-B346-6A2DAEB2FD1D}" type="presOf" srcId="{65B4C306-3084-4C45-BF61-897EE1387B9D}" destId="{EC8B038A-FE95-DC4A-B8EE-7C222B7CAF2D}" srcOrd="0" destOrd="0" presId="urn:microsoft.com/office/officeart/2005/8/layout/pyramid2"/>
    <dgm:cxn modelId="{9BF10118-EAA6-DF48-B89A-6A93B4018C04}" srcId="{65B4C306-3084-4C45-BF61-897EE1387B9D}" destId="{3C2884AC-20B4-534C-A693-91BC70511CC7}" srcOrd="0" destOrd="0" parTransId="{72DF37D0-79A5-F34F-864C-5226900701AF}" sibTransId="{87BBF880-0071-8A46-A09C-CD0144AC0968}"/>
    <dgm:cxn modelId="{23C94A34-5656-044C-94E5-6D78982BB54B}" srcId="{65B4C306-3084-4C45-BF61-897EE1387B9D}" destId="{6E6F6655-AFC4-D54D-BA53-D0A5A4955E14}" srcOrd="2" destOrd="0" parTransId="{43883DBF-C09C-0944-99C7-0ABABE2B7906}" sibTransId="{7ADBDB9B-27CE-D947-B0B6-A26DCA409074}"/>
    <dgm:cxn modelId="{2E609A5F-2A30-184B-B4D8-90F46C7DAD67}" srcId="{65B4C306-3084-4C45-BF61-897EE1387B9D}" destId="{C95EA6F8-BCAF-A740-B8C7-09E225347D16}" srcOrd="1" destOrd="0" parTransId="{A72414E0-B98F-2447-B792-3B641A69E048}" sibTransId="{512814E0-CAFD-3A4D-88E2-763972B6A9B4}"/>
    <dgm:cxn modelId="{0205EC52-2E38-B44D-BB50-016C4C58E7A6}" srcId="{65B4C306-3084-4C45-BF61-897EE1387B9D}" destId="{1D66516C-111A-F640-BF6B-5809FB90D553}" srcOrd="3" destOrd="0" parTransId="{27D38D35-4064-D440-9A23-EEA2D1A7707C}" sibTransId="{3CCB5DF0-0316-5241-ABD9-275A63CE8C08}"/>
    <dgm:cxn modelId="{812D6D8A-1FA4-F247-97C6-9C313CEFF36D}" type="presOf" srcId="{6E6F6655-AFC4-D54D-BA53-D0A5A4955E14}" destId="{7534F602-A202-2C41-9830-35C485A37C0F}" srcOrd="0" destOrd="0" presId="urn:microsoft.com/office/officeart/2005/8/layout/pyramid2"/>
    <dgm:cxn modelId="{54FA6E8B-C790-3F49-B3B1-9886EAD531AF}" type="presOf" srcId="{1F123936-6BFD-4642-A540-B7EBA45E3592}" destId="{38AB04A8-8147-5D4E-AA02-CE03AE8FBFD2}" srcOrd="0" destOrd="0" presId="urn:microsoft.com/office/officeart/2005/8/layout/pyramid2"/>
    <dgm:cxn modelId="{D91706B2-8292-3345-8F53-2DF7364B2C8C}" type="presOf" srcId="{1D66516C-111A-F640-BF6B-5809FB90D553}" destId="{482AE4D6-462B-FD46-8F24-89FEA80AC3E7}" srcOrd="0" destOrd="0" presId="urn:microsoft.com/office/officeart/2005/8/layout/pyramid2"/>
    <dgm:cxn modelId="{9062E5EE-3D11-DD43-A6A8-711F23993325}" type="presOf" srcId="{3C2884AC-20B4-534C-A693-91BC70511CC7}" destId="{D92E56C5-3CE6-7544-B17B-A8D4099952D8}" srcOrd="0" destOrd="0" presId="urn:microsoft.com/office/officeart/2005/8/layout/pyramid2"/>
    <dgm:cxn modelId="{8908A5FB-9AFE-444B-955A-EC12D87F0D23}" type="presOf" srcId="{C95EA6F8-BCAF-A740-B8C7-09E225347D16}" destId="{AE036CCD-4E98-3F42-9902-35BABA2D7EE6}" srcOrd="0" destOrd="0" presId="urn:microsoft.com/office/officeart/2005/8/layout/pyramid2"/>
    <dgm:cxn modelId="{3BF69440-76AD-5A41-B00E-B6AE2B53FAE8}" type="presParOf" srcId="{EC8B038A-FE95-DC4A-B8EE-7C222B7CAF2D}" destId="{79580708-0BEE-984D-BA27-73B6B2CEF729}" srcOrd="0" destOrd="0" presId="urn:microsoft.com/office/officeart/2005/8/layout/pyramid2"/>
    <dgm:cxn modelId="{9B396335-C1A9-174F-A18A-4A51FAD811F8}" type="presParOf" srcId="{EC8B038A-FE95-DC4A-B8EE-7C222B7CAF2D}" destId="{8CDF32C9-0204-A34F-9614-838A5DAD244A}" srcOrd="1" destOrd="0" presId="urn:microsoft.com/office/officeart/2005/8/layout/pyramid2"/>
    <dgm:cxn modelId="{A90558D5-F5D4-5541-8D52-947C9FCD5769}" type="presParOf" srcId="{8CDF32C9-0204-A34F-9614-838A5DAD244A}" destId="{D92E56C5-3CE6-7544-B17B-A8D4099952D8}" srcOrd="0" destOrd="0" presId="urn:microsoft.com/office/officeart/2005/8/layout/pyramid2"/>
    <dgm:cxn modelId="{AB60F2D3-298D-3C40-8D72-7D3084DB7C29}" type="presParOf" srcId="{8CDF32C9-0204-A34F-9614-838A5DAD244A}" destId="{A31953BB-B25C-A346-81E6-1F4A6291A978}" srcOrd="1" destOrd="0" presId="urn:microsoft.com/office/officeart/2005/8/layout/pyramid2"/>
    <dgm:cxn modelId="{4BFD2941-2C0C-C044-AB1B-C8615A19B6E7}" type="presParOf" srcId="{8CDF32C9-0204-A34F-9614-838A5DAD244A}" destId="{AE036CCD-4E98-3F42-9902-35BABA2D7EE6}" srcOrd="2" destOrd="0" presId="urn:microsoft.com/office/officeart/2005/8/layout/pyramid2"/>
    <dgm:cxn modelId="{7B99C1A0-4F85-C44D-A4EE-BC78A1843B23}" type="presParOf" srcId="{8CDF32C9-0204-A34F-9614-838A5DAD244A}" destId="{113B2ED4-8B08-ED49-9F07-B009C4F2628C}" srcOrd="3" destOrd="0" presId="urn:microsoft.com/office/officeart/2005/8/layout/pyramid2"/>
    <dgm:cxn modelId="{9F3CC0E4-DC28-314B-932A-6855F661FD13}" type="presParOf" srcId="{8CDF32C9-0204-A34F-9614-838A5DAD244A}" destId="{7534F602-A202-2C41-9830-35C485A37C0F}" srcOrd="4" destOrd="0" presId="urn:microsoft.com/office/officeart/2005/8/layout/pyramid2"/>
    <dgm:cxn modelId="{90EC5D0D-B130-2443-8F3C-9DD7A46D2185}" type="presParOf" srcId="{8CDF32C9-0204-A34F-9614-838A5DAD244A}" destId="{5353EEF6-F5B2-DF43-816F-3CCB42B68EBB}" srcOrd="5" destOrd="0" presId="urn:microsoft.com/office/officeart/2005/8/layout/pyramid2"/>
    <dgm:cxn modelId="{419228A5-D583-E845-AAE5-677EAE581AC3}" type="presParOf" srcId="{8CDF32C9-0204-A34F-9614-838A5DAD244A}" destId="{482AE4D6-462B-FD46-8F24-89FEA80AC3E7}" srcOrd="6" destOrd="0" presId="urn:microsoft.com/office/officeart/2005/8/layout/pyramid2"/>
    <dgm:cxn modelId="{D78F370D-24D5-D244-B377-F048A77A4988}" type="presParOf" srcId="{8CDF32C9-0204-A34F-9614-838A5DAD244A}" destId="{6E5676BF-8988-164F-9F2E-A2890D50E4CA}" srcOrd="7" destOrd="0" presId="urn:microsoft.com/office/officeart/2005/8/layout/pyramid2"/>
    <dgm:cxn modelId="{4EE83010-6AFE-1148-A6E1-2ABE85FA56E8}" type="presParOf" srcId="{8CDF32C9-0204-A34F-9614-838A5DAD244A}" destId="{38AB04A8-8147-5D4E-AA02-CE03AE8FBFD2}" srcOrd="8" destOrd="0" presId="urn:microsoft.com/office/officeart/2005/8/layout/pyramid2"/>
    <dgm:cxn modelId="{D88CA1AA-05C3-5A4B-8C64-7AA120AB631D}" type="presParOf" srcId="{8CDF32C9-0204-A34F-9614-838A5DAD244A}" destId="{D69E88A1-BD1F-094E-B6E9-3BC058E9FA06}"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B4C306-3084-4C45-BF61-897EE1387B9D}" type="doc">
      <dgm:prSet loTypeId="urn:microsoft.com/office/officeart/2005/8/layout/pyramid2" loCatId="pyramid" qsTypeId="urn:microsoft.com/office/officeart/2005/8/quickstyle/simple5" qsCatId="simple" csTypeId="urn:microsoft.com/office/officeart/2005/8/colors/accent1_2" csCatId="accent1" phldr="1"/>
      <dgm:spPr/>
    </dgm:pt>
    <dgm:pt modelId="{3C2884AC-20B4-534C-A693-91BC70511CC7}">
      <dgm:prSet phldrT="[Text]"/>
      <dgm:spPr/>
      <dgm:t>
        <a:bodyPr/>
        <a:lstStyle/>
        <a:p>
          <a:r>
            <a:rPr lang="en-GB"/>
            <a:t>Chair: 9%</a:t>
          </a:r>
        </a:p>
      </dgm:t>
    </dgm:pt>
    <dgm:pt modelId="{72DF37D0-79A5-F34F-864C-5226900701AF}" type="parTrans" cxnId="{9BF10118-EAA6-DF48-B89A-6A93B4018C04}">
      <dgm:prSet/>
      <dgm:spPr/>
      <dgm:t>
        <a:bodyPr/>
        <a:lstStyle/>
        <a:p>
          <a:endParaRPr lang="en-GB"/>
        </a:p>
      </dgm:t>
    </dgm:pt>
    <dgm:pt modelId="{87BBF880-0071-8A46-A09C-CD0144AC0968}" type="sibTrans" cxnId="{9BF10118-EAA6-DF48-B89A-6A93B4018C04}">
      <dgm:prSet/>
      <dgm:spPr/>
      <dgm:t>
        <a:bodyPr/>
        <a:lstStyle/>
        <a:p>
          <a:endParaRPr lang="en-GB"/>
        </a:p>
      </dgm:t>
    </dgm:pt>
    <dgm:pt modelId="{6E6F6655-AFC4-D54D-BA53-D0A5A4955E14}">
      <dgm:prSet phldrT="[Text]"/>
      <dgm:spPr/>
      <dgm:t>
        <a:bodyPr/>
        <a:lstStyle/>
        <a:p>
          <a:r>
            <a:rPr lang="en-GB"/>
            <a:t>Committee Chair: 32%</a:t>
          </a:r>
        </a:p>
      </dgm:t>
    </dgm:pt>
    <dgm:pt modelId="{43883DBF-C09C-0944-99C7-0ABABE2B7906}" type="parTrans" cxnId="{23C94A34-5656-044C-94E5-6D78982BB54B}">
      <dgm:prSet/>
      <dgm:spPr/>
      <dgm:t>
        <a:bodyPr/>
        <a:lstStyle/>
        <a:p>
          <a:endParaRPr lang="en-GB"/>
        </a:p>
      </dgm:t>
    </dgm:pt>
    <dgm:pt modelId="{7ADBDB9B-27CE-D947-B0B6-A26DCA409074}" type="sibTrans" cxnId="{23C94A34-5656-044C-94E5-6D78982BB54B}">
      <dgm:prSet/>
      <dgm:spPr/>
      <dgm:t>
        <a:bodyPr/>
        <a:lstStyle/>
        <a:p>
          <a:endParaRPr lang="en-GB"/>
        </a:p>
      </dgm:t>
    </dgm:pt>
    <dgm:pt modelId="{1F123936-6BFD-4642-A540-B7EBA45E3592}">
      <dgm:prSet phldrT="[Text]"/>
      <dgm:spPr/>
      <dgm:t>
        <a:bodyPr/>
        <a:lstStyle/>
        <a:p>
          <a:r>
            <a:rPr lang="en-GB"/>
            <a:t>Committee Member: 36%</a:t>
          </a:r>
        </a:p>
      </dgm:t>
    </dgm:pt>
    <dgm:pt modelId="{0A525420-92F6-D444-BBB3-A23CF3BB583F}" type="parTrans" cxnId="{8BC81B00-251F-D441-9C02-DB8A39417B48}">
      <dgm:prSet/>
      <dgm:spPr/>
      <dgm:t>
        <a:bodyPr/>
        <a:lstStyle/>
        <a:p>
          <a:endParaRPr lang="en-GB"/>
        </a:p>
      </dgm:t>
    </dgm:pt>
    <dgm:pt modelId="{D9D7E951-277A-7447-8892-EB9658826E1A}" type="sibTrans" cxnId="{8BC81B00-251F-D441-9C02-DB8A39417B48}">
      <dgm:prSet/>
      <dgm:spPr/>
      <dgm:t>
        <a:bodyPr/>
        <a:lstStyle/>
        <a:p>
          <a:endParaRPr lang="en-GB"/>
        </a:p>
      </dgm:t>
    </dgm:pt>
    <dgm:pt modelId="{24037074-66BA-3F49-8F6C-206FD864E309}">
      <dgm:prSet phldrT="[Text]"/>
      <dgm:spPr/>
      <dgm:t>
        <a:bodyPr/>
        <a:lstStyle/>
        <a:p>
          <a:r>
            <a:rPr lang="en-GB"/>
            <a:t>SB/NED: 35%</a:t>
          </a:r>
        </a:p>
      </dgm:t>
    </dgm:pt>
    <dgm:pt modelId="{F6BC69ED-7E2D-D346-A181-59C95882A98F}" type="parTrans" cxnId="{CAAC19A2-1D5A-7F46-958E-728F4EAD84BC}">
      <dgm:prSet/>
      <dgm:spPr/>
      <dgm:t>
        <a:bodyPr/>
        <a:lstStyle/>
        <a:p>
          <a:endParaRPr lang="en-GB"/>
        </a:p>
      </dgm:t>
    </dgm:pt>
    <dgm:pt modelId="{8864AF32-1A65-F04F-A959-F18587A7F31C}" type="sibTrans" cxnId="{CAAC19A2-1D5A-7F46-958E-728F4EAD84BC}">
      <dgm:prSet/>
      <dgm:spPr/>
      <dgm:t>
        <a:bodyPr/>
        <a:lstStyle/>
        <a:p>
          <a:endParaRPr lang="en-GB"/>
        </a:p>
      </dgm:t>
    </dgm:pt>
    <dgm:pt modelId="{EC8B038A-FE95-DC4A-B8EE-7C222B7CAF2D}" type="pres">
      <dgm:prSet presAssocID="{65B4C306-3084-4C45-BF61-897EE1387B9D}" presName="compositeShape" presStyleCnt="0">
        <dgm:presLayoutVars>
          <dgm:dir/>
          <dgm:resizeHandles/>
        </dgm:presLayoutVars>
      </dgm:prSet>
      <dgm:spPr/>
    </dgm:pt>
    <dgm:pt modelId="{79580708-0BEE-984D-BA27-73B6B2CEF729}" type="pres">
      <dgm:prSet presAssocID="{65B4C306-3084-4C45-BF61-897EE1387B9D}" presName="pyramid" presStyleLbl="node1" presStyleIdx="0" presStyleCnt="1"/>
      <dgm:spPr/>
    </dgm:pt>
    <dgm:pt modelId="{8CDF32C9-0204-A34F-9614-838A5DAD244A}" type="pres">
      <dgm:prSet presAssocID="{65B4C306-3084-4C45-BF61-897EE1387B9D}" presName="theList" presStyleCnt="0"/>
      <dgm:spPr/>
    </dgm:pt>
    <dgm:pt modelId="{D92E56C5-3CE6-7544-B17B-A8D4099952D8}" type="pres">
      <dgm:prSet presAssocID="{3C2884AC-20B4-534C-A693-91BC70511CC7}" presName="aNode" presStyleLbl="fgAcc1" presStyleIdx="0" presStyleCnt="4">
        <dgm:presLayoutVars>
          <dgm:bulletEnabled val="1"/>
        </dgm:presLayoutVars>
      </dgm:prSet>
      <dgm:spPr/>
    </dgm:pt>
    <dgm:pt modelId="{A31953BB-B25C-A346-81E6-1F4A6291A978}" type="pres">
      <dgm:prSet presAssocID="{3C2884AC-20B4-534C-A693-91BC70511CC7}" presName="aSpace" presStyleCnt="0"/>
      <dgm:spPr/>
    </dgm:pt>
    <dgm:pt modelId="{7534F602-A202-2C41-9830-35C485A37C0F}" type="pres">
      <dgm:prSet presAssocID="{6E6F6655-AFC4-D54D-BA53-D0A5A4955E14}" presName="aNode" presStyleLbl="fgAcc1" presStyleIdx="1" presStyleCnt="4">
        <dgm:presLayoutVars>
          <dgm:bulletEnabled val="1"/>
        </dgm:presLayoutVars>
      </dgm:prSet>
      <dgm:spPr/>
    </dgm:pt>
    <dgm:pt modelId="{5353EEF6-F5B2-DF43-816F-3CCB42B68EBB}" type="pres">
      <dgm:prSet presAssocID="{6E6F6655-AFC4-D54D-BA53-D0A5A4955E14}" presName="aSpace" presStyleCnt="0"/>
      <dgm:spPr/>
    </dgm:pt>
    <dgm:pt modelId="{38AB04A8-8147-5D4E-AA02-CE03AE8FBFD2}" type="pres">
      <dgm:prSet presAssocID="{1F123936-6BFD-4642-A540-B7EBA45E3592}" presName="aNode" presStyleLbl="fgAcc1" presStyleIdx="2" presStyleCnt="4">
        <dgm:presLayoutVars>
          <dgm:bulletEnabled val="1"/>
        </dgm:presLayoutVars>
      </dgm:prSet>
      <dgm:spPr/>
    </dgm:pt>
    <dgm:pt modelId="{D69E88A1-BD1F-094E-B6E9-3BC058E9FA06}" type="pres">
      <dgm:prSet presAssocID="{1F123936-6BFD-4642-A540-B7EBA45E3592}" presName="aSpace" presStyleCnt="0"/>
      <dgm:spPr/>
    </dgm:pt>
    <dgm:pt modelId="{EB87AB73-4D24-6E44-9851-24E6400AD1DA}" type="pres">
      <dgm:prSet presAssocID="{24037074-66BA-3F49-8F6C-206FD864E309}" presName="aNode" presStyleLbl="fgAcc1" presStyleIdx="3" presStyleCnt="4">
        <dgm:presLayoutVars>
          <dgm:bulletEnabled val="1"/>
        </dgm:presLayoutVars>
      </dgm:prSet>
      <dgm:spPr/>
    </dgm:pt>
    <dgm:pt modelId="{CB054564-EBAA-174D-981A-D3423D7070AE}" type="pres">
      <dgm:prSet presAssocID="{24037074-66BA-3F49-8F6C-206FD864E309}" presName="aSpace" presStyleCnt="0"/>
      <dgm:spPr/>
    </dgm:pt>
  </dgm:ptLst>
  <dgm:cxnLst>
    <dgm:cxn modelId="{8BC81B00-251F-D441-9C02-DB8A39417B48}" srcId="{65B4C306-3084-4C45-BF61-897EE1387B9D}" destId="{1F123936-6BFD-4642-A540-B7EBA45E3592}" srcOrd="2" destOrd="0" parTransId="{0A525420-92F6-D444-BBB3-A23CF3BB583F}" sibTransId="{D9D7E951-277A-7447-8892-EB9658826E1A}"/>
    <dgm:cxn modelId="{D16A8907-E2C9-6548-B346-6A2DAEB2FD1D}" type="presOf" srcId="{65B4C306-3084-4C45-BF61-897EE1387B9D}" destId="{EC8B038A-FE95-DC4A-B8EE-7C222B7CAF2D}" srcOrd="0" destOrd="0" presId="urn:microsoft.com/office/officeart/2005/8/layout/pyramid2"/>
    <dgm:cxn modelId="{9BF10118-EAA6-DF48-B89A-6A93B4018C04}" srcId="{65B4C306-3084-4C45-BF61-897EE1387B9D}" destId="{3C2884AC-20B4-534C-A693-91BC70511CC7}" srcOrd="0" destOrd="0" parTransId="{72DF37D0-79A5-F34F-864C-5226900701AF}" sibTransId="{87BBF880-0071-8A46-A09C-CD0144AC0968}"/>
    <dgm:cxn modelId="{23C94A34-5656-044C-94E5-6D78982BB54B}" srcId="{65B4C306-3084-4C45-BF61-897EE1387B9D}" destId="{6E6F6655-AFC4-D54D-BA53-D0A5A4955E14}" srcOrd="1" destOrd="0" parTransId="{43883DBF-C09C-0944-99C7-0ABABE2B7906}" sibTransId="{7ADBDB9B-27CE-D947-B0B6-A26DCA409074}"/>
    <dgm:cxn modelId="{649EF934-3B06-0D47-BF5B-EA18FF8198F1}" type="presOf" srcId="{3C2884AC-20B4-534C-A693-91BC70511CC7}" destId="{D92E56C5-3CE6-7544-B17B-A8D4099952D8}" srcOrd="0" destOrd="0" presId="urn:microsoft.com/office/officeart/2005/8/layout/pyramid2"/>
    <dgm:cxn modelId="{51A74A44-5DBA-7049-A62C-8BFCE605440E}" type="presOf" srcId="{24037074-66BA-3F49-8F6C-206FD864E309}" destId="{EB87AB73-4D24-6E44-9851-24E6400AD1DA}" srcOrd="0" destOrd="0" presId="urn:microsoft.com/office/officeart/2005/8/layout/pyramid2"/>
    <dgm:cxn modelId="{B0019282-6DD7-3446-B6B5-6EFAA7EF9C1F}" type="presOf" srcId="{6E6F6655-AFC4-D54D-BA53-D0A5A4955E14}" destId="{7534F602-A202-2C41-9830-35C485A37C0F}" srcOrd="0" destOrd="0" presId="urn:microsoft.com/office/officeart/2005/8/layout/pyramid2"/>
    <dgm:cxn modelId="{CAAC19A2-1D5A-7F46-958E-728F4EAD84BC}" srcId="{65B4C306-3084-4C45-BF61-897EE1387B9D}" destId="{24037074-66BA-3F49-8F6C-206FD864E309}" srcOrd="3" destOrd="0" parTransId="{F6BC69ED-7E2D-D346-A181-59C95882A98F}" sibTransId="{8864AF32-1A65-F04F-A959-F18587A7F31C}"/>
    <dgm:cxn modelId="{1A5C52EB-0B51-6E45-9732-D5CAD302342E}" type="presOf" srcId="{1F123936-6BFD-4642-A540-B7EBA45E3592}" destId="{38AB04A8-8147-5D4E-AA02-CE03AE8FBFD2}" srcOrd="0" destOrd="0" presId="urn:microsoft.com/office/officeart/2005/8/layout/pyramid2"/>
    <dgm:cxn modelId="{6A46792C-18DA-6E4E-A1F8-46E28F86F094}" type="presParOf" srcId="{EC8B038A-FE95-DC4A-B8EE-7C222B7CAF2D}" destId="{79580708-0BEE-984D-BA27-73B6B2CEF729}" srcOrd="0" destOrd="0" presId="urn:microsoft.com/office/officeart/2005/8/layout/pyramid2"/>
    <dgm:cxn modelId="{C76AD709-83C0-F94B-90FF-7076705A9647}" type="presParOf" srcId="{EC8B038A-FE95-DC4A-B8EE-7C222B7CAF2D}" destId="{8CDF32C9-0204-A34F-9614-838A5DAD244A}" srcOrd="1" destOrd="0" presId="urn:microsoft.com/office/officeart/2005/8/layout/pyramid2"/>
    <dgm:cxn modelId="{20044FFD-E804-5340-8A56-2B214611AE83}" type="presParOf" srcId="{8CDF32C9-0204-A34F-9614-838A5DAD244A}" destId="{D92E56C5-3CE6-7544-B17B-A8D4099952D8}" srcOrd="0" destOrd="0" presId="urn:microsoft.com/office/officeart/2005/8/layout/pyramid2"/>
    <dgm:cxn modelId="{FD229353-527E-174F-8FB1-A7EFE6369577}" type="presParOf" srcId="{8CDF32C9-0204-A34F-9614-838A5DAD244A}" destId="{A31953BB-B25C-A346-81E6-1F4A6291A978}" srcOrd="1" destOrd="0" presId="urn:microsoft.com/office/officeart/2005/8/layout/pyramid2"/>
    <dgm:cxn modelId="{8B6C8F65-E5AC-DC41-AA2B-408D973DD6EE}" type="presParOf" srcId="{8CDF32C9-0204-A34F-9614-838A5DAD244A}" destId="{7534F602-A202-2C41-9830-35C485A37C0F}" srcOrd="2" destOrd="0" presId="urn:microsoft.com/office/officeart/2005/8/layout/pyramid2"/>
    <dgm:cxn modelId="{D3B3ADB8-D3D2-6542-B7D7-A259850044E3}" type="presParOf" srcId="{8CDF32C9-0204-A34F-9614-838A5DAD244A}" destId="{5353EEF6-F5B2-DF43-816F-3CCB42B68EBB}" srcOrd="3" destOrd="0" presId="urn:microsoft.com/office/officeart/2005/8/layout/pyramid2"/>
    <dgm:cxn modelId="{97ADA0AE-A2C8-EB45-8F3E-CD87B8643A01}" type="presParOf" srcId="{8CDF32C9-0204-A34F-9614-838A5DAD244A}" destId="{38AB04A8-8147-5D4E-AA02-CE03AE8FBFD2}" srcOrd="4" destOrd="0" presId="urn:microsoft.com/office/officeart/2005/8/layout/pyramid2"/>
    <dgm:cxn modelId="{87C87E84-537F-8D46-A870-19394E20E1EB}" type="presParOf" srcId="{8CDF32C9-0204-A34F-9614-838A5DAD244A}" destId="{D69E88A1-BD1F-094E-B6E9-3BC058E9FA06}" srcOrd="5" destOrd="0" presId="urn:microsoft.com/office/officeart/2005/8/layout/pyramid2"/>
    <dgm:cxn modelId="{5454C556-6355-C940-BD0E-0EEA77DC9D4B}" type="presParOf" srcId="{8CDF32C9-0204-A34F-9614-838A5DAD244A}" destId="{EB87AB73-4D24-6E44-9851-24E6400AD1DA}" srcOrd="6" destOrd="0" presId="urn:microsoft.com/office/officeart/2005/8/layout/pyramid2"/>
    <dgm:cxn modelId="{D47C523F-457E-6643-8FBE-2D9941E2D740}" type="presParOf" srcId="{8CDF32C9-0204-A34F-9614-838A5DAD244A}" destId="{CB054564-EBAA-174D-981A-D3423D7070AE}" srcOrd="7"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2988E-0B6F-9C4F-BFAF-BA55AEC2F87D}">
      <dsp:nvSpPr>
        <dsp:cNvPr id="0" name=""/>
        <dsp:cNvSpPr/>
      </dsp:nvSpPr>
      <dsp:spPr>
        <a:xfrm rot="5400000">
          <a:off x="1677634" y="-774658"/>
          <a:ext cx="2764656" cy="4319385"/>
        </a:xfrm>
        <a:prstGeom prst="round2SameRect">
          <a:avLst/>
        </a:prstGeom>
        <a:solidFill>
          <a:schemeClr val="tx2">
            <a:lumMod val="20000"/>
            <a:lumOff val="8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endParaRPr lang="nl-NL" sz="1400" kern="1200"/>
        </a:p>
        <a:p>
          <a:pPr marL="57150" lvl="1" indent="-57150" algn="l" defTabSz="488950">
            <a:lnSpc>
              <a:spcPct val="90000"/>
            </a:lnSpc>
            <a:spcBef>
              <a:spcPct val="0"/>
            </a:spcBef>
            <a:spcAft>
              <a:spcPct val="15000"/>
            </a:spcAft>
            <a:buChar char="•"/>
          </a:pPr>
          <a:r>
            <a:rPr lang="en-US" sz="1100" b="1" kern="1200"/>
            <a:t>Human capital theory</a:t>
          </a:r>
          <a:endParaRPr lang="nl-NL" sz="1400" kern="1200"/>
        </a:p>
        <a:p>
          <a:pPr marL="114300" lvl="2" indent="-57150" algn="l" defTabSz="488950">
            <a:lnSpc>
              <a:spcPct val="90000"/>
            </a:lnSpc>
            <a:spcBef>
              <a:spcPct val="0"/>
            </a:spcBef>
            <a:spcAft>
              <a:spcPct val="15000"/>
            </a:spcAft>
            <a:buChar char="•"/>
          </a:pPr>
          <a:r>
            <a:rPr lang="en-US" sz="1100" b="0" i="1" kern="1200"/>
            <a:t>Working experience</a:t>
          </a:r>
          <a:endParaRPr lang="nl-NL" sz="1100" b="0" i="1" kern="1200"/>
        </a:p>
        <a:p>
          <a:pPr marL="171450" lvl="3" indent="-57150" algn="l" defTabSz="488950">
            <a:lnSpc>
              <a:spcPct val="90000"/>
            </a:lnSpc>
            <a:spcBef>
              <a:spcPct val="0"/>
            </a:spcBef>
            <a:spcAft>
              <a:spcPct val="15000"/>
            </a:spcAft>
            <a:buChar char="•"/>
          </a:pPr>
          <a:r>
            <a:rPr lang="en-US" sz="1100" b="0" i="1" kern="1200"/>
            <a:t> </a:t>
          </a:r>
          <a:r>
            <a:rPr lang="en-US" sz="1100" b="0" i="0" kern="1200"/>
            <a:t>Same entry level but diverging career paths</a:t>
          </a:r>
          <a:endParaRPr lang="nl-NL" sz="1100" b="0" i="0" kern="1200"/>
        </a:p>
        <a:p>
          <a:pPr marL="114300" lvl="2" indent="-57150" algn="l" defTabSz="488950">
            <a:lnSpc>
              <a:spcPct val="90000"/>
            </a:lnSpc>
            <a:spcBef>
              <a:spcPct val="0"/>
            </a:spcBef>
            <a:spcAft>
              <a:spcPct val="15000"/>
            </a:spcAft>
            <a:buChar char="•"/>
          </a:pPr>
          <a:r>
            <a:rPr lang="en-US" sz="1100" b="0" i="1" kern="1200"/>
            <a:t>Educational credits</a:t>
          </a:r>
          <a:endParaRPr lang="nl-NL" sz="1100" b="0" i="1" kern="1200"/>
        </a:p>
        <a:p>
          <a:pPr marL="171450" lvl="3" indent="-57150" algn="l" defTabSz="488950">
            <a:lnSpc>
              <a:spcPct val="90000"/>
            </a:lnSpc>
            <a:spcBef>
              <a:spcPct val="0"/>
            </a:spcBef>
            <a:spcAft>
              <a:spcPct val="15000"/>
            </a:spcAft>
            <a:buChar char="•"/>
          </a:pPr>
          <a:r>
            <a:rPr lang="en-US" sz="1100" b="0" i="0" kern="1200"/>
            <a:t>Senior male gatekeepers controlling training opportunities</a:t>
          </a:r>
          <a:endParaRPr lang="nl-NL" sz="1100" b="0" i="0" kern="1200"/>
        </a:p>
        <a:p>
          <a:pPr marL="57150" lvl="1" indent="-57150" algn="l" defTabSz="488950">
            <a:lnSpc>
              <a:spcPct val="90000"/>
            </a:lnSpc>
            <a:spcBef>
              <a:spcPct val="0"/>
            </a:spcBef>
            <a:spcAft>
              <a:spcPct val="15000"/>
            </a:spcAft>
            <a:buChar char="•"/>
          </a:pPr>
          <a:r>
            <a:rPr lang="nl-NL" sz="1100" b="1" kern="1200"/>
            <a:t>Status </a:t>
          </a:r>
          <a:r>
            <a:rPr lang="nl-NL" sz="1100" b="1" kern="1200" err="1"/>
            <a:t>characteristics</a:t>
          </a:r>
          <a:r>
            <a:rPr lang="nl-NL" sz="1100" b="1" kern="1200"/>
            <a:t> </a:t>
          </a:r>
          <a:r>
            <a:rPr lang="nl-NL" sz="1100" b="1" kern="1200" err="1"/>
            <a:t>theory</a:t>
          </a:r>
          <a:endParaRPr lang="nl-NL" sz="1100" b="1" kern="1200"/>
        </a:p>
        <a:p>
          <a:pPr marL="114300" lvl="2" indent="-57150" algn="l" defTabSz="488950">
            <a:lnSpc>
              <a:spcPct val="90000"/>
            </a:lnSpc>
            <a:spcBef>
              <a:spcPct val="0"/>
            </a:spcBef>
            <a:spcAft>
              <a:spcPct val="15000"/>
            </a:spcAft>
            <a:buChar char="•"/>
          </a:pPr>
          <a:r>
            <a:rPr lang="nl-NL" sz="1100" i="1" kern="1200"/>
            <a:t>Gender bias and </a:t>
          </a:r>
          <a:r>
            <a:rPr lang="nl-NL" sz="1100" i="1" kern="1200" err="1"/>
            <a:t>confirmation</a:t>
          </a:r>
          <a:r>
            <a:rPr lang="nl-NL" sz="1100" i="1" kern="1200"/>
            <a:t> standard</a:t>
          </a:r>
        </a:p>
        <a:p>
          <a:pPr marL="171450" lvl="3" indent="-57150" algn="l" defTabSz="488950">
            <a:lnSpc>
              <a:spcPct val="90000"/>
            </a:lnSpc>
            <a:spcBef>
              <a:spcPct val="0"/>
            </a:spcBef>
            <a:spcAft>
              <a:spcPct val="15000"/>
            </a:spcAft>
            <a:buChar char="•"/>
          </a:pPr>
          <a:r>
            <a:rPr lang="nl-NL" sz="1100" kern="1200" err="1"/>
            <a:t>Higher</a:t>
          </a:r>
          <a:r>
            <a:rPr lang="nl-NL" sz="1100" kern="1200"/>
            <a:t> </a:t>
          </a:r>
          <a:r>
            <a:rPr lang="nl-NL" sz="1100" kern="1200" err="1"/>
            <a:t>burden</a:t>
          </a:r>
          <a:r>
            <a:rPr lang="nl-NL" sz="1100" kern="1200"/>
            <a:t> of </a:t>
          </a:r>
          <a:r>
            <a:rPr lang="nl-NL" sz="1100" kern="1200" err="1"/>
            <a:t>proof</a:t>
          </a:r>
          <a:r>
            <a:rPr lang="nl-NL" sz="1100" kern="1200"/>
            <a:t> and </a:t>
          </a:r>
          <a:r>
            <a:rPr lang="nl-NL" sz="1100" kern="1200" err="1"/>
            <a:t>overqualification</a:t>
          </a:r>
          <a:endParaRPr lang="nl-NL" sz="1100" kern="1200"/>
        </a:p>
        <a:p>
          <a:pPr marL="57150" lvl="1" indent="-57150" algn="l" defTabSz="488950">
            <a:lnSpc>
              <a:spcPct val="90000"/>
            </a:lnSpc>
            <a:spcBef>
              <a:spcPct val="0"/>
            </a:spcBef>
            <a:spcAft>
              <a:spcPct val="15000"/>
            </a:spcAft>
            <a:buChar char="•"/>
          </a:pPr>
          <a:r>
            <a:rPr lang="nl-NL" sz="1100" b="1" kern="1200" err="1"/>
            <a:t>Discrimination</a:t>
          </a:r>
          <a:r>
            <a:rPr lang="nl-NL" sz="1100" b="1" kern="1200"/>
            <a:t> </a:t>
          </a:r>
          <a:r>
            <a:rPr lang="nl-NL" sz="1100" b="1" kern="1200" err="1"/>
            <a:t>theory</a:t>
          </a:r>
          <a:endParaRPr lang="nl-NL" sz="1100" b="1" kern="1200"/>
        </a:p>
        <a:p>
          <a:pPr marL="114300" lvl="2" indent="-57150" algn="l" defTabSz="488950">
            <a:lnSpc>
              <a:spcPct val="90000"/>
            </a:lnSpc>
            <a:spcBef>
              <a:spcPct val="0"/>
            </a:spcBef>
            <a:spcAft>
              <a:spcPct val="15000"/>
            </a:spcAft>
            <a:buChar char="•"/>
          </a:pPr>
          <a:r>
            <a:rPr lang="en-US" sz="1100" b="0" i="1" kern="1200"/>
            <a:t>Gender stereotyping</a:t>
          </a:r>
          <a:endParaRPr lang="nl-NL" sz="1100" b="0" i="1" kern="1200"/>
        </a:p>
        <a:p>
          <a:pPr marL="114300" lvl="2" indent="-57150" algn="l" defTabSz="488950">
            <a:lnSpc>
              <a:spcPct val="90000"/>
            </a:lnSpc>
            <a:spcBef>
              <a:spcPct val="0"/>
            </a:spcBef>
            <a:spcAft>
              <a:spcPct val="15000"/>
            </a:spcAft>
            <a:buChar char="•"/>
          </a:pPr>
          <a:r>
            <a:rPr lang="nl-NL" sz="1100" kern="1200" err="1"/>
            <a:t>Working</a:t>
          </a:r>
          <a:r>
            <a:rPr lang="nl-NL" sz="1100" kern="1200"/>
            <a:t> </a:t>
          </a:r>
          <a:r>
            <a:rPr lang="nl-NL" sz="1100" kern="1200" err="1"/>
            <a:t>mothers</a:t>
          </a:r>
          <a:r>
            <a:rPr lang="nl-NL" sz="1100" kern="1200"/>
            <a:t> </a:t>
          </a:r>
          <a:r>
            <a:rPr lang="nl-NL" sz="1100" kern="1200" err="1"/>
            <a:t>not</a:t>
          </a:r>
          <a:r>
            <a:rPr lang="nl-NL" sz="1100" kern="1200"/>
            <a:t> competent, </a:t>
          </a:r>
          <a:r>
            <a:rPr lang="nl-NL" sz="1100" kern="1200" err="1"/>
            <a:t>serious</a:t>
          </a:r>
          <a:r>
            <a:rPr lang="nl-NL" sz="1100" kern="1200"/>
            <a:t>, </a:t>
          </a:r>
          <a:r>
            <a:rPr lang="nl-NL" sz="1100" kern="1200" err="1"/>
            <a:t>reliable</a:t>
          </a:r>
          <a:r>
            <a:rPr lang="nl-NL" sz="1100" kern="1200"/>
            <a:t> </a:t>
          </a:r>
          <a:r>
            <a:rPr lang="nl-NL" sz="1100" kern="1200" err="1"/>
            <a:t>enough</a:t>
          </a:r>
          <a:r>
            <a:rPr lang="nl-NL" sz="1100" kern="1200"/>
            <a:t>… </a:t>
          </a:r>
          <a:endParaRPr lang="nl-NL" sz="1100" b="1" kern="1200"/>
        </a:p>
        <a:p>
          <a:pPr marL="57150" lvl="1" indent="-57150" algn="l" defTabSz="488950">
            <a:lnSpc>
              <a:spcPct val="90000"/>
            </a:lnSpc>
            <a:spcBef>
              <a:spcPct val="0"/>
            </a:spcBef>
            <a:spcAft>
              <a:spcPct val="15000"/>
            </a:spcAft>
            <a:buChar char="•"/>
          </a:pPr>
          <a:r>
            <a:rPr lang="nl-NL" sz="1100" b="1" kern="1200"/>
            <a:t>Male </a:t>
          </a:r>
          <a:r>
            <a:rPr lang="nl-NL" sz="1100" b="1" kern="1200" err="1"/>
            <a:t>defined</a:t>
          </a:r>
          <a:r>
            <a:rPr lang="nl-NL" sz="1100" b="1" kern="1200"/>
            <a:t> benchmarks</a:t>
          </a:r>
        </a:p>
        <a:p>
          <a:pPr marL="114300" lvl="2" indent="-57150" algn="l" defTabSz="488950">
            <a:lnSpc>
              <a:spcPct val="90000"/>
            </a:lnSpc>
            <a:spcBef>
              <a:spcPct val="0"/>
            </a:spcBef>
            <a:spcAft>
              <a:spcPct val="15000"/>
            </a:spcAft>
            <a:buChar char="•"/>
          </a:pPr>
          <a:r>
            <a:rPr lang="nl-NL" sz="1100" kern="1200" err="1"/>
            <a:t>Women</a:t>
          </a:r>
          <a:r>
            <a:rPr lang="nl-NL" sz="1100" kern="1200"/>
            <a:t> </a:t>
          </a:r>
          <a:r>
            <a:rPr lang="nl-NL" sz="1100" kern="1200" err="1"/>
            <a:t>who</a:t>
          </a:r>
          <a:r>
            <a:rPr lang="nl-NL" sz="1100" kern="1200"/>
            <a:t> act </a:t>
          </a:r>
          <a:r>
            <a:rPr lang="nl-NL" sz="1100" kern="1200" err="1"/>
            <a:t>like</a:t>
          </a:r>
          <a:r>
            <a:rPr lang="nl-NL" sz="1100" kern="1200"/>
            <a:t> </a:t>
          </a:r>
          <a:r>
            <a:rPr lang="nl-NL" sz="1100" kern="1200" err="1"/>
            <a:t>women</a:t>
          </a:r>
          <a:r>
            <a:rPr lang="nl-NL" sz="1100" kern="1200"/>
            <a:t>, </a:t>
          </a:r>
          <a:r>
            <a:rPr lang="nl-NL" sz="1100" kern="1200" err="1"/>
            <a:t>considered</a:t>
          </a:r>
          <a:r>
            <a:rPr lang="nl-NL" sz="1100" kern="1200"/>
            <a:t> incompetent...</a:t>
          </a:r>
        </a:p>
        <a:p>
          <a:pPr marL="114300" lvl="2" indent="-57150" algn="l" defTabSz="488950">
            <a:lnSpc>
              <a:spcPct val="90000"/>
            </a:lnSpc>
            <a:spcBef>
              <a:spcPct val="0"/>
            </a:spcBef>
            <a:spcAft>
              <a:spcPct val="15000"/>
            </a:spcAft>
            <a:buChar char="•"/>
          </a:pPr>
          <a:r>
            <a:rPr lang="nl-NL" sz="1100" kern="1200" err="1"/>
            <a:t>Women</a:t>
          </a:r>
          <a:r>
            <a:rPr lang="nl-NL" sz="1100" kern="1200"/>
            <a:t> </a:t>
          </a:r>
          <a:r>
            <a:rPr lang="nl-NL" sz="1100" kern="1200" err="1"/>
            <a:t>who</a:t>
          </a:r>
          <a:r>
            <a:rPr lang="nl-NL" sz="1100" kern="1200"/>
            <a:t> act </a:t>
          </a:r>
          <a:r>
            <a:rPr lang="nl-NL" sz="1100" kern="1200" err="1"/>
            <a:t>like</a:t>
          </a:r>
          <a:r>
            <a:rPr lang="nl-NL" sz="1100" kern="1200"/>
            <a:t> men, </a:t>
          </a:r>
          <a:r>
            <a:rPr lang="nl-NL" sz="1100" kern="1200" err="1"/>
            <a:t>not</a:t>
          </a:r>
          <a:r>
            <a:rPr lang="nl-NL" sz="1100" kern="1200"/>
            <a:t> taken </a:t>
          </a:r>
          <a:r>
            <a:rPr lang="nl-NL" sz="1100" kern="1200" err="1"/>
            <a:t>seriously</a:t>
          </a:r>
          <a:r>
            <a:rPr lang="nl-NL" sz="1100" kern="1200"/>
            <a:t>..</a:t>
          </a:r>
        </a:p>
        <a:p>
          <a:pPr marL="114300" lvl="1" indent="-114300" algn="l" defTabSz="622300">
            <a:lnSpc>
              <a:spcPct val="90000"/>
            </a:lnSpc>
            <a:spcBef>
              <a:spcPct val="0"/>
            </a:spcBef>
            <a:spcAft>
              <a:spcPct val="15000"/>
            </a:spcAft>
            <a:buChar char="•"/>
          </a:pPr>
          <a:endParaRPr lang="nl-NL" sz="1400" b="1" kern="1200"/>
        </a:p>
        <a:p>
          <a:pPr marL="228600" lvl="2" indent="-114300" algn="l" defTabSz="622300">
            <a:lnSpc>
              <a:spcPct val="90000"/>
            </a:lnSpc>
            <a:spcBef>
              <a:spcPct val="0"/>
            </a:spcBef>
            <a:spcAft>
              <a:spcPct val="15000"/>
            </a:spcAft>
            <a:buChar char="•"/>
          </a:pPr>
          <a:endParaRPr lang="nl-NL" sz="1400" kern="1200"/>
        </a:p>
      </dsp:txBody>
      <dsp:txXfrm rot="-5400000">
        <a:off x="900270" y="137665"/>
        <a:ext cx="4184426" cy="2494738"/>
      </dsp:txXfrm>
    </dsp:sp>
    <dsp:sp modelId="{7DBFC95F-15FF-E84D-9F02-0256106DF9A3}">
      <dsp:nvSpPr>
        <dsp:cNvPr id="0" name=""/>
        <dsp:cNvSpPr/>
      </dsp:nvSpPr>
      <dsp:spPr>
        <a:xfrm>
          <a:off x="0" y="0"/>
          <a:ext cx="900112" cy="2767360"/>
        </a:xfrm>
        <a:prstGeom prst="roundRect">
          <a:avLst/>
        </a:prstGeom>
        <a:solidFill>
          <a:schemeClr val="accent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nl-NL" sz="2600" kern="1200" err="1"/>
            <a:t>Firm</a:t>
          </a:r>
          <a:endParaRPr lang="nl-NL" sz="2600" kern="1200"/>
        </a:p>
      </dsp:txBody>
      <dsp:txXfrm>
        <a:off x="43940" y="43940"/>
        <a:ext cx="812232" cy="2679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7CBD7-1D6A-7E44-AC5B-45DEE6F08C18}">
      <dsp:nvSpPr>
        <dsp:cNvPr id="0" name=""/>
        <dsp:cNvSpPr/>
      </dsp:nvSpPr>
      <dsp:spPr>
        <a:xfrm rot="5400000">
          <a:off x="2561943" y="-503903"/>
          <a:ext cx="1797812" cy="3257269"/>
        </a:xfrm>
        <a:prstGeom prst="round2SameRect">
          <a:avLst/>
        </a:prstGeom>
        <a:solidFill>
          <a:schemeClr val="tx2">
            <a:lumMod val="20000"/>
            <a:lumOff val="8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nl-NL" sz="1100" b="1" kern="1200"/>
            <a:t>The ‘</a:t>
          </a:r>
          <a:r>
            <a:rPr lang="nl-NL" sz="1100" b="1" kern="1200" err="1"/>
            <a:t>glass</a:t>
          </a:r>
          <a:r>
            <a:rPr lang="nl-NL" sz="1100" b="1" kern="1200"/>
            <a:t> </a:t>
          </a:r>
          <a:r>
            <a:rPr lang="nl-NL" sz="1100" b="1" kern="1200" err="1"/>
            <a:t>ceiling</a:t>
          </a:r>
          <a:r>
            <a:rPr lang="nl-NL" sz="1100" b="1" kern="1200"/>
            <a:t>’ effect</a:t>
          </a:r>
        </a:p>
        <a:p>
          <a:pPr marL="114300" lvl="2" indent="-57150" algn="l" defTabSz="488950">
            <a:lnSpc>
              <a:spcPct val="90000"/>
            </a:lnSpc>
            <a:spcBef>
              <a:spcPct val="0"/>
            </a:spcBef>
            <a:spcAft>
              <a:spcPct val="15000"/>
            </a:spcAft>
            <a:buChar char="•"/>
          </a:pPr>
          <a:r>
            <a:rPr lang="nl-NL" sz="1100" i="1" kern="1200"/>
            <a:t>‘</a:t>
          </a:r>
          <a:r>
            <a:rPr lang="nl-NL" sz="1100" i="1" kern="1200" err="1"/>
            <a:t>Objective</a:t>
          </a:r>
          <a:r>
            <a:rPr lang="nl-NL" sz="1100" i="1" kern="1200"/>
            <a:t>’ corporate </a:t>
          </a:r>
          <a:r>
            <a:rPr lang="nl-NL" sz="1100" i="1" kern="1200" err="1"/>
            <a:t>barriers</a:t>
          </a:r>
          <a:endParaRPr lang="nl-NL" sz="1100" i="1" kern="1200"/>
        </a:p>
        <a:p>
          <a:pPr marL="171450" lvl="3" indent="-57150" algn="l" defTabSz="488950">
            <a:lnSpc>
              <a:spcPct val="90000"/>
            </a:lnSpc>
            <a:spcBef>
              <a:spcPct val="0"/>
            </a:spcBef>
            <a:spcAft>
              <a:spcPct val="15000"/>
            </a:spcAft>
            <a:buChar char="•"/>
          </a:pPr>
          <a:r>
            <a:rPr lang="nl-NL" sz="1100" kern="1200"/>
            <a:t>Training </a:t>
          </a:r>
          <a:r>
            <a:rPr lang="nl-NL" sz="1100" kern="1200" err="1"/>
            <a:t>policies</a:t>
          </a:r>
          <a:endParaRPr lang="nl-NL" sz="1100" kern="1200"/>
        </a:p>
        <a:p>
          <a:pPr marL="171450" lvl="3" indent="-57150" algn="l" defTabSz="488950">
            <a:lnSpc>
              <a:spcPct val="90000"/>
            </a:lnSpc>
            <a:spcBef>
              <a:spcPct val="0"/>
            </a:spcBef>
            <a:spcAft>
              <a:spcPct val="15000"/>
            </a:spcAft>
            <a:buChar char="•"/>
          </a:pPr>
          <a:r>
            <a:rPr lang="nl-NL" sz="1100" kern="1200"/>
            <a:t>Promotion </a:t>
          </a:r>
          <a:r>
            <a:rPr lang="nl-NL" sz="1100" kern="1200" err="1"/>
            <a:t>policies</a:t>
          </a:r>
          <a:endParaRPr lang="nl-NL" sz="1100" kern="1200"/>
        </a:p>
        <a:p>
          <a:pPr marL="171450" lvl="3" indent="-57150" algn="l" defTabSz="488950">
            <a:lnSpc>
              <a:spcPct val="90000"/>
            </a:lnSpc>
            <a:spcBef>
              <a:spcPct val="0"/>
            </a:spcBef>
            <a:spcAft>
              <a:spcPct val="15000"/>
            </a:spcAft>
            <a:buChar char="•"/>
          </a:pPr>
          <a:r>
            <a:rPr lang="nl-NL" sz="1100" kern="1200" err="1"/>
            <a:t>Compensation</a:t>
          </a:r>
          <a:r>
            <a:rPr lang="nl-NL" sz="1100" kern="1200"/>
            <a:t> </a:t>
          </a:r>
          <a:r>
            <a:rPr lang="nl-NL" sz="1100" kern="1200" err="1"/>
            <a:t>policies</a:t>
          </a:r>
          <a:endParaRPr lang="nl-NL" sz="1100" kern="1200"/>
        </a:p>
        <a:p>
          <a:pPr marL="114300" lvl="2" indent="-57150" algn="l" defTabSz="488950">
            <a:lnSpc>
              <a:spcPct val="90000"/>
            </a:lnSpc>
            <a:spcBef>
              <a:spcPct val="0"/>
            </a:spcBef>
            <a:spcAft>
              <a:spcPct val="15000"/>
            </a:spcAft>
            <a:buChar char="•"/>
          </a:pPr>
          <a:r>
            <a:rPr lang="nl-NL" sz="1100" i="1" kern="1200" dirty="0"/>
            <a:t>‘</a:t>
          </a:r>
          <a:r>
            <a:rPr lang="nl-NL" sz="1100" i="1" kern="1200" dirty="0" err="1"/>
            <a:t>Subjective</a:t>
          </a:r>
          <a:r>
            <a:rPr lang="nl-NL" sz="1100" i="1" kern="1200" dirty="0"/>
            <a:t>’ </a:t>
          </a:r>
          <a:r>
            <a:rPr lang="nl-NL" sz="1100" i="1" kern="1200" dirty="0" err="1"/>
            <a:t>cultural</a:t>
          </a:r>
          <a:r>
            <a:rPr lang="nl-NL" sz="1100" i="1" kern="1200" dirty="0"/>
            <a:t> </a:t>
          </a:r>
          <a:r>
            <a:rPr lang="nl-NL" sz="1100" i="1" kern="1200" dirty="0" err="1"/>
            <a:t>and</a:t>
          </a:r>
          <a:r>
            <a:rPr lang="nl-NL" sz="1100" i="1" kern="1200" dirty="0"/>
            <a:t> </a:t>
          </a:r>
          <a:r>
            <a:rPr lang="nl-NL" sz="1100" i="1" kern="1200" dirty="0" err="1"/>
            <a:t>behavioural</a:t>
          </a:r>
          <a:r>
            <a:rPr lang="nl-NL" sz="1100" i="1" kern="1200" dirty="0"/>
            <a:t> </a:t>
          </a:r>
          <a:r>
            <a:rPr lang="nl-NL" sz="1100" i="1" kern="1200" dirty="0" err="1"/>
            <a:t>barriers</a:t>
          </a:r>
          <a:endParaRPr lang="nl-NL" sz="1100" i="1" kern="1200" dirty="0"/>
        </a:p>
        <a:p>
          <a:pPr marL="171450" lvl="3" indent="-57150" algn="l" defTabSz="488950">
            <a:lnSpc>
              <a:spcPct val="90000"/>
            </a:lnSpc>
            <a:spcBef>
              <a:spcPct val="0"/>
            </a:spcBef>
            <a:spcAft>
              <a:spcPct val="15000"/>
            </a:spcAft>
            <a:buChar char="•"/>
          </a:pPr>
          <a:r>
            <a:rPr lang="nl-NL" sz="1100" kern="1200"/>
            <a:t>Gender </a:t>
          </a:r>
          <a:r>
            <a:rPr lang="nl-NL" sz="1100" kern="1200" err="1"/>
            <a:t>stereotyping</a:t>
          </a:r>
          <a:endParaRPr lang="nl-NL" sz="1100" kern="1200"/>
        </a:p>
        <a:p>
          <a:pPr marL="171450" lvl="3" indent="-57150" algn="l" defTabSz="488950">
            <a:lnSpc>
              <a:spcPct val="90000"/>
            </a:lnSpc>
            <a:spcBef>
              <a:spcPct val="0"/>
            </a:spcBef>
            <a:spcAft>
              <a:spcPct val="15000"/>
            </a:spcAft>
            <a:buChar char="•"/>
          </a:pPr>
          <a:r>
            <a:rPr lang="en-US" sz="1100" kern="1200"/>
            <a:t>Old boys network maintaining status quo</a:t>
          </a:r>
          <a:endParaRPr lang="nl-NL" sz="1100" kern="1200"/>
        </a:p>
      </dsp:txBody>
      <dsp:txXfrm rot="-5400000">
        <a:off x="1832215" y="313587"/>
        <a:ext cx="3169507" cy="1622288"/>
      </dsp:txXfrm>
    </dsp:sp>
    <dsp:sp modelId="{083193DD-CDAA-3F43-AC0B-77AB7C9BAF9C}">
      <dsp:nvSpPr>
        <dsp:cNvPr id="0" name=""/>
        <dsp:cNvSpPr/>
      </dsp:nvSpPr>
      <dsp:spPr>
        <a:xfrm>
          <a:off x="0" y="196801"/>
          <a:ext cx="1832214" cy="1855859"/>
        </a:xfrm>
        <a:prstGeom prst="roundRect">
          <a:avLst/>
        </a:prstGeom>
        <a:solidFill>
          <a:schemeClr val="accent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nl-NL" sz="2100" kern="1200"/>
            <a:t>Top management</a:t>
          </a:r>
        </a:p>
      </dsp:txBody>
      <dsp:txXfrm>
        <a:off x="89441" y="286242"/>
        <a:ext cx="1653332" cy="16769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06920-335E-4E9A-BAD3-7948312EE35A}">
      <dsp:nvSpPr>
        <dsp:cNvPr id="0" name=""/>
        <dsp:cNvSpPr/>
      </dsp:nvSpPr>
      <dsp:spPr>
        <a:xfrm>
          <a:off x="1623202" y="1831006"/>
          <a:ext cx="1983914" cy="1983914"/>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ln>
                <a:noFill/>
              </a:ln>
            </a:rPr>
            <a:t>Individual</a:t>
          </a:r>
          <a:endParaRPr lang="nl-NL" sz="2200" kern="1200">
            <a:ln>
              <a:noFill/>
            </a:ln>
          </a:endParaRPr>
        </a:p>
      </dsp:txBody>
      <dsp:txXfrm>
        <a:off x="2022057" y="2295728"/>
        <a:ext cx="1186204" cy="1019773"/>
      </dsp:txXfrm>
    </dsp:sp>
    <dsp:sp modelId="{77D25026-6495-45EC-BDCE-5C62842B8F84}">
      <dsp:nvSpPr>
        <dsp:cNvPr id="0" name=""/>
        <dsp:cNvSpPr/>
      </dsp:nvSpPr>
      <dsp:spPr>
        <a:xfrm>
          <a:off x="468925" y="1362081"/>
          <a:ext cx="1442846" cy="144284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err="1">
              <a:ln>
                <a:noFill/>
              </a:ln>
            </a:rPr>
            <a:t>Organi-sation</a:t>
          </a:r>
          <a:endParaRPr lang="nl-NL" sz="1400" b="1" kern="1200">
            <a:ln>
              <a:noFill/>
            </a:ln>
          </a:endParaRPr>
        </a:p>
      </dsp:txBody>
      <dsp:txXfrm>
        <a:off x="832166" y="1727517"/>
        <a:ext cx="716364" cy="711974"/>
      </dsp:txXfrm>
    </dsp:sp>
    <dsp:sp modelId="{3B3D0CBF-0A24-432B-BD6C-FFF4C206BD32}">
      <dsp:nvSpPr>
        <dsp:cNvPr id="0" name=""/>
        <dsp:cNvSpPr/>
      </dsp:nvSpPr>
      <dsp:spPr>
        <a:xfrm rot="20700000">
          <a:off x="1277066" y="366664"/>
          <a:ext cx="1413695" cy="141369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ln>
                <a:noFill/>
              </a:ln>
            </a:rPr>
            <a:t>Society</a:t>
          </a:r>
          <a:endParaRPr lang="nl-NL" sz="1400" b="1" kern="1200">
            <a:ln>
              <a:noFill/>
            </a:ln>
          </a:endParaRPr>
        </a:p>
      </dsp:txBody>
      <dsp:txXfrm rot="-20700000">
        <a:off x="1587131" y="676729"/>
        <a:ext cx="793565" cy="793565"/>
      </dsp:txXfrm>
    </dsp:sp>
    <dsp:sp modelId="{F8D6F5B4-B07B-406A-8B93-3D31D854DE63}">
      <dsp:nvSpPr>
        <dsp:cNvPr id="0" name=""/>
        <dsp:cNvSpPr/>
      </dsp:nvSpPr>
      <dsp:spPr>
        <a:xfrm>
          <a:off x="1464313" y="1535225"/>
          <a:ext cx="2539410" cy="2539410"/>
        </a:xfrm>
        <a:prstGeom prst="circularArrow">
          <a:avLst>
            <a:gd name="adj1" fmla="val 4688"/>
            <a:gd name="adj2" fmla="val 299029"/>
            <a:gd name="adj3" fmla="val 2500454"/>
            <a:gd name="adj4" fmla="val 1589554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A0C0DD-B7A3-4CBD-AE80-796264B22FBA}">
      <dsp:nvSpPr>
        <dsp:cNvPr id="0" name=""/>
        <dsp:cNvSpPr/>
      </dsp:nvSpPr>
      <dsp:spPr>
        <a:xfrm>
          <a:off x="213399" y="1045353"/>
          <a:ext cx="1845040" cy="184504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AEFA5D-172A-4877-AC87-9102FA43A230}">
      <dsp:nvSpPr>
        <dsp:cNvPr id="0" name=""/>
        <dsp:cNvSpPr/>
      </dsp:nvSpPr>
      <dsp:spPr>
        <a:xfrm>
          <a:off x="950064" y="59531"/>
          <a:ext cx="1989325" cy="198932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06620-A462-4E8C-BE6C-B4C500F8A80A}">
      <dsp:nvSpPr>
        <dsp:cNvPr id="0" name=""/>
        <dsp:cNvSpPr/>
      </dsp:nvSpPr>
      <dsp:spPr>
        <a:xfrm>
          <a:off x="0" y="0"/>
          <a:ext cx="4392488" cy="1257101"/>
        </a:xfrm>
        <a:prstGeom prst="roundRect">
          <a:avLst>
            <a:gd name="adj" fmla="val 10000"/>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711200">
            <a:lnSpc>
              <a:spcPct val="90000"/>
            </a:lnSpc>
            <a:spcBef>
              <a:spcPct val="0"/>
            </a:spcBef>
            <a:spcAft>
              <a:spcPct val="35000"/>
            </a:spcAft>
            <a:buNone/>
          </a:pPr>
          <a:r>
            <a:rPr lang="en-GB" sz="1600" kern="1200"/>
            <a:t>Society </a:t>
          </a:r>
          <a:endParaRPr lang="nl-NL" sz="1600" kern="1200"/>
        </a:p>
        <a:p>
          <a:pPr marL="114300" lvl="1" indent="-114300" algn="l" defTabSz="622300">
            <a:lnSpc>
              <a:spcPct val="90000"/>
            </a:lnSpc>
            <a:spcBef>
              <a:spcPct val="0"/>
            </a:spcBef>
            <a:spcAft>
              <a:spcPct val="15000"/>
            </a:spcAft>
            <a:buChar char="•"/>
          </a:pPr>
          <a:r>
            <a:rPr lang="en-GB" sz="1400" kern="1200"/>
            <a:t>Role expectations and stereotypes</a:t>
          </a:r>
          <a:endParaRPr lang="nl-NL" sz="1400" kern="1200"/>
        </a:p>
        <a:p>
          <a:pPr marL="114300" lvl="1" indent="-114300" algn="l" defTabSz="622300">
            <a:lnSpc>
              <a:spcPct val="90000"/>
            </a:lnSpc>
            <a:spcBef>
              <a:spcPct val="0"/>
            </a:spcBef>
            <a:spcAft>
              <a:spcPct val="15000"/>
            </a:spcAft>
            <a:buChar char="•"/>
          </a:pPr>
          <a:r>
            <a:rPr lang="en-GB" sz="1400" kern="1200"/>
            <a:t>Absence of role models   </a:t>
          </a:r>
          <a:endParaRPr lang="nl-NL" sz="1400" kern="1200"/>
        </a:p>
        <a:p>
          <a:pPr marL="114300" lvl="1" indent="-114300" algn="l" defTabSz="622300">
            <a:lnSpc>
              <a:spcPct val="90000"/>
            </a:lnSpc>
            <a:spcBef>
              <a:spcPct val="0"/>
            </a:spcBef>
            <a:spcAft>
              <a:spcPct val="15000"/>
            </a:spcAft>
            <a:buChar char="•"/>
          </a:pPr>
          <a:r>
            <a:rPr lang="en-GB" sz="1400" kern="1200" dirty="0"/>
            <a:t>Inadequate support infrastructure</a:t>
          </a:r>
          <a:endParaRPr lang="nl-NL" sz="1400" kern="1200" dirty="0"/>
        </a:p>
        <a:p>
          <a:pPr marL="114300" lvl="1" indent="-114300" algn="l" defTabSz="622300">
            <a:lnSpc>
              <a:spcPct val="90000"/>
            </a:lnSpc>
            <a:spcBef>
              <a:spcPct val="0"/>
            </a:spcBef>
            <a:spcAft>
              <a:spcPct val="15000"/>
            </a:spcAft>
            <a:buChar char="•"/>
          </a:pPr>
          <a:r>
            <a:rPr lang="en-GB" sz="1400" kern="1200"/>
            <a:t>Legislation and policies </a:t>
          </a:r>
          <a:endParaRPr lang="nl-NL" sz="1400" kern="1200"/>
        </a:p>
      </dsp:txBody>
      <dsp:txXfrm>
        <a:off x="1004207" y="0"/>
        <a:ext cx="3388280" cy="1257101"/>
      </dsp:txXfrm>
    </dsp:sp>
    <dsp:sp modelId="{499CBFDB-A69F-4C5D-BAD0-3ABE6FFAB8F3}">
      <dsp:nvSpPr>
        <dsp:cNvPr id="0" name=""/>
        <dsp:cNvSpPr/>
      </dsp:nvSpPr>
      <dsp:spPr>
        <a:xfrm>
          <a:off x="125710" y="125710"/>
          <a:ext cx="878497" cy="1005681"/>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1000" r="-4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AD6BD3-3493-4FCA-A3C3-530AC339FDA6}">
      <dsp:nvSpPr>
        <dsp:cNvPr id="0" name=""/>
        <dsp:cNvSpPr/>
      </dsp:nvSpPr>
      <dsp:spPr>
        <a:xfrm>
          <a:off x="0" y="1382811"/>
          <a:ext cx="4392488" cy="1257101"/>
        </a:xfrm>
        <a:prstGeom prst="roundRect">
          <a:avLst>
            <a:gd name="adj" fmla="val 1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Organisation </a:t>
          </a:r>
          <a:endParaRPr lang="nl-NL" sz="1900" kern="1200"/>
        </a:p>
        <a:p>
          <a:pPr marL="114300" lvl="1" indent="-114300" algn="l" defTabSz="666750">
            <a:lnSpc>
              <a:spcPct val="90000"/>
            </a:lnSpc>
            <a:spcBef>
              <a:spcPct val="0"/>
            </a:spcBef>
            <a:spcAft>
              <a:spcPct val="15000"/>
            </a:spcAft>
            <a:buChar char="•"/>
          </a:pPr>
          <a:r>
            <a:rPr lang="en-GB" sz="1500" kern="1200" dirty="0"/>
            <a:t>Non-inclusive, masculine culture  </a:t>
          </a:r>
          <a:endParaRPr lang="nl-NL" sz="1500" kern="1200" dirty="0"/>
        </a:p>
        <a:p>
          <a:pPr marL="114300" lvl="1" indent="-114300" algn="l" defTabSz="666750">
            <a:lnSpc>
              <a:spcPct val="90000"/>
            </a:lnSpc>
            <a:spcBef>
              <a:spcPct val="0"/>
            </a:spcBef>
            <a:spcAft>
              <a:spcPct val="15000"/>
            </a:spcAft>
            <a:buChar char="•"/>
          </a:pPr>
          <a:r>
            <a:rPr lang="en-GB" sz="1500" kern="1200"/>
            <a:t>Gender bias in HR policies and programs</a:t>
          </a:r>
          <a:endParaRPr lang="nl-NL" sz="1500" kern="1200"/>
        </a:p>
        <a:p>
          <a:pPr marL="114300" lvl="1" indent="-114300" algn="l" defTabSz="666750">
            <a:lnSpc>
              <a:spcPct val="90000"/>
            </a:lnSpc>
            <a:spcBef>
              <a:spcPct val="0"/>
            </a:spcBef>
            <a:spcAft>
              <a:spcPct val="15000"/>
            </a:spcAft>
            <a:buChar char="•"/>
          </a:pPr>
          <a:r>
            <a:rPr lang="en-GB" sz="1500" kern="1200"/>
            <a:t>Tokenism </a:t>
          </a:r>
          <a:endParaRPr lang="nl-NL" sz="1500" kern="1200"/>
        </a:p>
      </dsp:txBody>
      <dsp:txXfrm>
        <a:off x="1004207" y="1382811"/>
        <a:ext cx="3388280" cy="1257101"/>
      </dsp:txXfrm>
    </dsp:sp>
    <dsp:sp modelId="{8AA23C39-B413-4E7E-9C9D-19FB562F1B28}">
      <dsp:nvSpPr>
        <dsp:cNvPr id="0" name=""/>
        <dsp:cNvSpPr/>
      </dsp:nvSpPr>
      <dsp:spPr>
        <a:xfrm>
          <a:off x="125710" y="1508521"/>
          <a:ext cx="878497" cy="1005681"/>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9000" r="-4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5B3338-7FE8-477A-9F4F-5BF754B50B09}">
      <dsp:nvSpPr>
        <dsp:cNvPr id="0" name=""/>
        <dsp:cNvSpPr/>
      </dsp:nvSpPr>
      <dsp:spPr>
        <a:xfrm>
          <a:off x="0" y="2765623"/>
          <a:ext cx="4392488" cy="1257101"/>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Individual </a:t>
          </a:r>
          <a:endParaRPr lang="nl-NL" sz="1900" kern="1200"/>
        </a:p>
        <a:p>
          <a:pPr marL="114300" lvl="1" indent="-114300" algn="l" defTabSz="666750">
            <a:lnSpc>
              <a:spcPct val="90000"/>
            </a:lnSpc>
            <a:spcBef>
              <a:spcPct val="0"/>
            </a:spcBef>
            <a:spcAft>
              <a:spcPct val="15000"/>
            </a:spcAft>
            <a:buChar char="•"/>
          </a:pPr>
          <a:r>
            <a:rPr lang="en-GB" sz="1500" kern="1200" noProof="0"/>
            <a:t>Lower self-confidence and ambition </a:t>
          </a:r>
        </a:p>
        <a:p>
          <a:pPr marL="114300" lvl="1" indent="-114300" algn="l" defTabSz="666750">
            <a:lnSpc>
              <a:spcPct val="90000"/>
            </a:lnSpc>
            <a:spcBef>
              <a:spcPct val="0"/>
            </a:spcBef>
            <a:spcAft>
              <a:spcPct val="15000"/>
            </a:spcAft>
            <a:buChar char="•"/>
          </a:pPr>
          <a:r>
            <a:rPr lang="en-GB" sz="1500" kern="1200" noProof="0"/>
            <a:t>Double bind issues </a:t>
          </a:r>
        </a:p>
        <a:p>
          <a:pPr marL="114300" lvl="1" indent="-114300" algn="l" defTabSz="666750">
            <a:lnSpc>
              <a:spcPct val="90000"/>
            </a:lnSpc>
            <a:spcBef>
              <a:spcPct val="0"/>
            </a:spcBef>
            <a:spcAft>
              <a:spcPct val="15000"/>
            </a:spcAft>
            <a:buChar char="•"/>
          </a:pPr>
          <a:r>
            <a:rPr lang="en-GB" sz="1500" kern="1200" noProof="0"/>
            <a:t>Lack of role models </a:t>
          </a:r>
        </a:p>
      </dsp:txBody>
      <dsp:txXfrm>
        <a:off x="1004207" y="2765623"/>
        <a:ext cx="3388280" cy="1257101"/>
      </dsp:txXfrm>
    </dsp:sp>
    <dsp:sp modelId="{491B9247-3DEA-4BC3-82FA-C6F8B5CB7BCD}">
      <dsp:nvSpPr>
        <dsp:cNvPr id="0" name=""/>
        <dsp:cNvSpPr/>
      </dsp:nvSpPr>
      <dsp:spPr>
        <a:xfrm>
          <a:off x="125710" y="2891333"/>
          <a:ext cx="878497" cy="100568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80708-0BEE-984D-BA27-73B6B2CEF729}">
      <dsp:nvSpPr>
        <dsp:cNvPr id="0" name=""/>
        <dsp:cNvSpPr/>
      </dsp:nvSpPr>
      <dsp:spPr>
        <a:xfrm>
          <a:off x="0" y="0"/>
          <a:ext cx="4086086" cy="4351338"/>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92E56C5-3CE6-7544-B17B-A8D4099952D8}">
      <dsp:nvSpPr>
        <dsp:cNvPr id="0" name=""/>
        <dsp:cNvSpPr/>
      </dsp:nvSpPr>
      <dsp:spPr>
        <a:xfrm>
          <a:off x="2043043" y="435558"/>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CEO: 7% </a:t>
          </a:r>
        </a:p>
      </dsp:txBody>
      <dsp:txXfrm>
        <a:off x="2073246" y="465761"/>
        <a:ext cx="2595550" cy="558299"/>
      </dsp:txXfrm>
    </dsp:sp>
    <dsp:sp modelId="{AE036CCD-4E98-3F42-9902-35BABA2D7EE6}">
      <dsp:nvSpPr>
        <dsp:cNvPr id="0" name=""/>
        <dsp:cNvSpPr/>
      </dsp:nvSpPr>
      <dsp:spPr>
        <a:xfrm>
          <a:off x="2043043" y="1131602"/>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CFO: 15%</a:t>
          </a:r>
        </a:p>
      </dsp:txBody>
      <dsp:txXfrm>
        <a:off x="2073246" y="1161805"/>
        <a:ext cx="2595550" cy="558299"/>
      </dsp:txXfrm>
    </dsp:sp>
    <dsp:sp modelId="{7534F602-A202-2C41-9830-35C485A37C0F}">
      <dsp:nvSpPr>
        <dsp:cNvPr id="0" name=""/>
        <dsp:cNvSpPr/>
      </dsp:nvSpPr>
      <dsp:spPr>
        <a:xfrm>
          <a:off x="2043043" y="1827646"/>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COO: 16%</a:t>
          </a:r>
        </a:p>
      </dsp:txBody>
      <dsp:txXfrm>
        <a:off x="2073246" y="1857849"/>
        <a:ext cx="2595550" cy="558299"/>
      </dsp:txXfrm>
    </dsp:sp>
    <dsp:sp modelId="{482AE4D6-462B-FD46-8F24-89FEA80AC3E7}">
      <dsp:nvSpPr>
        <dsp:cNvPr id="0" name=""/>
        <dsp:cNvSpPr/>
      </dsp:nvSpPr>
      <dsp:spPr>
        <a:xfrm>
          <a:off x="2043043" y="2523691"/>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C-level total: 15%</a:t>
          </a:r>
        </a:p>
      </dsp:txBody>
      <dsp:txXfrm>
        <a:off x="2073246" y="2553894"/>
        <a:ext cx="2595550" cy="558299"/>
      </dsp:txXfrm>
    </dsp:sp>
    <dsp:sp modelId="{38AB04A8-8147-5D4E-AA02-CE03AE8FBFD2}">
      <dsp:nvSpPr>
        <dsp:cNvPr id="0" name=""/>
        <dsp:cNvSpPr/>
      </dsp:nvSpPr>
      <dsp:spPr>
        <a:xfrm>
          <a:off x="2043043" y="3219735"/>
          <a:ext cx="2655956" cy="618705"/>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Executives : 19%</a:t>
          </a:r>
        </a:p>
      </dsp:txBody>
      <dsp:txXfrm>
        <a:off x="2073246" y="3249938"/>
        <a:ext cx="2595550" cy="5582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80708-0BEE-984D-BA27-73B6B2CEF729}">
      <dsp:nvSpPr>
        <dsp:cNvPr id="0" name=""/>
        <dsp:cNvSpPr/>
      </dsp:nvSpPr>
      <dsp:spPr>
        <a:xfrm>
          <a:off x="88780" y="0"/>
          <a:ext cx="4351338" cy="4351338"/>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92E56C5-3CE6-7544-B17B-A8D4099952D8}">
      <dsp:nvSpPr>
        <dsp:cNvPr id="0" name=""/>
        <dsp:cNvSpPr/>
      </dsp:nvSpPr>
      <dsp:spPr>
        <a:xfrm>
          <a:off x="2264449" y="435558"/>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Chair: 9%</a:t>
          </a:r>
        </a:p>
      </dsp:txBody>
      <dsp:txXfrm>
        <a:off x="2302202" y="473311"/>
        <a:ext cx="2752863" cy="697876"/>
      </dsp:txXfrm>
    </dsp:sp>
    <dsp:sp modelId="{7534F602-A202-2C41-9830-35C485A37C0F}">
      <dsp:nvSpPr>
        <dsp:cNvPr id="0" name=""/>
        <dsp:cNvSpPr/>
      </dsp:nvSpPr>
      <dsp:spPr>
        <a:xfrm>
          <a:off x="2264449" y="1305613"/>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Committee Chair: 32%</a:t>
          </a:r>
        </a:p>
      </dsp:txBody>
      <dsp:txXfrm>
        <a:off x="2302202" y="1343366"/>
        <a:ext cx="2752863" cy="697876"/>
      </dsp:txXfrm>
    </dsp:sp>
    <dsp:sp modelId="{38AB04A8-8147-5D4E-AA02-CE03AE8FBFD2}">
      <dsp:nvSpPr>
        <dsp:cNvPr id="0" name=""/>
        <dsp:cNvSpPr/>
      </dsp:nvSpPr>
      <dsp:spPr>
        <a:xfrm>
          <a:off x="2264449" y="2175669"/>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Committee Member: 36%</a:t>
          </a:r>
        </a:p>
      </dsp:txBody>
      <dsp:txXfrm>
        <a:off x="2302202" y="2213422"/>
        <a:ext cx="2752863" cy="697876"/>
      </dsp:txXfrm>
    </dsp:sp>
    <dsp:sp modelId="{EB87AB73-4D24-6E44-9851-24E6400AD1DA}">
      <dsp:nvSpPr>
        <dsp:cNvPr id="0" name=""/>
        <dsp:cNvSpPr/>
      </dsp:nvSpPr>
      <dsp:spPr>
        <a:xfrm>
          <a:off x="2264449" y="3045724"/>
          <a:ext cx="2828369" cy="77338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SB/NED: 35%</a:t>
          </a:r>
        </a:p>
      </dsp:txBody>
      <dsp:txXfrm>
        <a:off x="2302202" y="3083477"/>
        <a:ext cx="2752863" cy="6978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0.08156</cdr:x>
      <cdr:y>0.08036</cdr:y>
    </cdr:from>
    <cdr:to>
      <cdr:x>0.25601</cdr:x>
      <cdr:y>0.37404</cdr:y>
    </cdr:to>
    <cdr:sp macro="" textlink="">
      <cdr:nvSpPr>
        <cdr:cNvPr id="2" name="textruta 1"/>
        <cdr:cNvSpPr txBox="1"/>
      </cdr:nvSpPr>
      <cdr:spPr>
        <a:xfrm xmlns:a="http://schemas.openxmlformats.org/drawingml/2006/main">
          <a:off x="466725" y="2571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sv-SE"/>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F3FFE-0E71-47CD-9A31-1B196B2E77BD}" type="datetimeFigureOut">
              <a:rPr lang="fr-BE" smtClean="0"/>
              <a:t>05-06-23</a:t>
            </a:fld>
            <a:endParaRPr lang="fr-BE"/>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5E5FEA-5ABC-4DF1-8955-B7073B82C9A1}" type="slidenum">
              <a:rPr lang="fr-BE" smtClean="0"/>
              <a:t>‹#›</a:t>
            </a:fld>
            <a:endParaRPr lang="fr-BE"/>
          </a:p>
        </p:txBody>
      </p:sp>
    </p:spTree>
    <p:extLst>
      <p:ext uri="{BB962C8B-B14F-4D97-AF65-F5344CB8AC3E}">
        <p14:creationId xmlns:p14="http://schemas.microsoft.com/office/powerpoint/2010/main" val="12746269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DF58B9-D733-44D0-BEF7-492B38660D06}" type="datetimeFigureOut">
              <a:rPr lang="x-none" smtClean="0"/>
              <a:t>05/06/2023</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2A6CF-D2F3-4EDC-8421-D203C1D3343E}" type="slidenum">
              <a:rPr lang="x-none" smtClean="0"/>
              <a:t>‹#›</a:t>
            </a:fld>
            <a:endParaRPr lang="x-none"/>
          </a:p>
        </p:txBody>
      </p:sp>
    </p:spTree>
    <p:extLst>
      <p:ext uri="{BB962C8B-B14F-4D97-AF65-F5344CB8AC3E}">
        <p14:creationId xmlns:p14="http://schemas.microsoft.com/office/powerpoint/2010/main" val="1532037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3A02A6CF-D2F3-4EDC-8421-D203C1D3343E}" type="slidenum">
              <a:rPr lang="x-none" smtClean="0"/>
              <a:t>2</a:t>
            </a:fld>
            <a:endParaRPr lang="x-none"/>
          </a:p>
        </p:txBody>
      </p:sp>
    </p:spTree>
    <p:extLst>
      <p:ext uri="{BB962C8B-B14F-4D97-AF65-F5344CB8AC3E}">
        <p14:creationId xmlns:p14="http://schemas.microsoft.com/office/powerpoint/2010/main" val="375444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a:t>
            </a:fld>
            <a:endParaRPr lang="en-US"/>
          </a:p>
        </p:txBody>
      </p:sp>
    </p:spTree>
    <p:extLst>
      <p:ext uri="{BB962C8B-B14F-4D97-AF65-F5344CB8AC3E}">
        <p14:creationId xmlns:p14="http://schemas.microsoft.com/office/powerpoint/2010/main" val="120322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solidFill>
                  <a:schemeClr val="tx1"/>
                </a:solidFill>
              </a:rPr>
              <a:t>How many of you (in the audience) feel that you have a good grip on ESG?</a:t>
            </a:r>
          </a:p>
          <a:p>
            <a:pPr algn="l"/>
            <a:endParaRPr lang="en-GB" dirty="0">
              <a:solidFill>
                <a:schemeClr val="tx1"/>
              </a:solidFill>
            </a:endParaRPr>
          </a:p>
          <a:p>
            <a:pPr algn="l"/>
            <a:r>
              <a:rPr lang="en-GB" dirty="0">
                <a:solidFill>
                  <a:schemeClr val="tx1"/>
                </a:solidFill>
              </a:rPr>
              <a:t>And how many of you feel confident about DE&amp;I? Do you know what the letters stand for?</a:t>
            </a:r>
          </a:p>
          <a:p>
            <a:endParaRPr lang="en-GB" dirty="0"/>
          </a:p>
          <a:p>
            <a:pPr algn="l"/>
            <a:r>
              <a:rPr lang="en-GB" dirty="0">
                <a:solidFill>
                  <a:schemeClr val="tx1"/>
                </a:solidFill>
              </a:rPr>
              <a:t>How many of you (in the audience) feel that you have a good grip on ESG?</a:t>
            </a:r>
          </a:p>
          <a:p>
            <a:pPr algn="l"/>
            <a:endParaRPr lang="en-GB" dirty="0">
              <a:solidFill>
                <a:schemeClr val="tx1"/>
              </a:solidFill>
            </a:endParaRPr>
          </a:p>
          <a:p>
            <a:pPr algn="l"/>
            <a:r>
              <a:rPr lang="en-GB" dirty="0">
                <a:solidFill>
                  <a:schemeClr val="tx1"/>
                </a:solidFill>
              </a:rPr>
              <a:t>And how many of you feel confident about DE&amp;I? Do you know what the letters stand for?</a:t>
            </a:r>
          </a:p>
          <a:p>
            <a:endParaRPr lang="en-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553277-F798-4BD1-BD77-C6250BC4E9DA}" type="slidenum">
              <a:rPr kumimoji="0" lang="en-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227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6</a:t>
            </a:fld>
            <a:endParaRPr lang="en-US"/>
          </a:p>
        </p:txBody>
      </p:sp>
    </p:spTree>
    <p:extLst>
      <p:ext uri="{BB962C8B-B14F-4D97-AF65-F5344CB8AC3E}">
        <p14:creationId xmlns:p14="http://schemas.microsoft.com/office/powerpoint/2010/main" val="2040857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7</a:t>
            </a:fld>
            <a:endParaRPr lang="en-US"/>
          </a:p>
        </p:txBody>
      </p:sp>
    </p:spTree>
    <p:extLst>
      <p:ext uri="{BB962C8B-B14F-4D97-AF65-F5344CB8AC3E}">
        <p14:creationId xmlns:p14="http://schemas.microsoft.com/office/powerpoint/2010/main" val="1184459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8</a:t>
            </a:fld>
            <a:endParaRPr lang="en-US"/>
          </a:p>
        </p:txBody>
      </p:sp>
    </p:spTree>
    <p:extLst>
      <p:ext uri="{BB962C8B-B14F-4D97-AF65-F5344CB8AC3E}">
        <p14:creationId xmlns:p14="http://schemas.microsoft.com/office/powerpoint/2010/main" val="375821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9</a:t>
            </a:fld>
            <a:endParaRPr lang="en-US"/>
          </a:p>
        </p:txBody>
      </p:sp>
    </p:spTree>
    <p:extLst>
      <p:ext uri="{BB962C8B-B14F-4D97-AF65-F5344CB8AC3E}">
        <p14:creationId xmlns:p14="http://schemas.microsoft.com/office/powerpoint/2010/main" val="3714758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10</a:t>
            </a:fld>
            <a:endParaRPr lang="en-US"/>
          </a:p>
        </p:txBody>
      </p:sp>
    </p:spTree>
    <p:extLst>
      <p:ext uri="{BB962C8B-B14F-4D97-AF65-F5344CB8AC3E}">
        <p14:creationId xmlns:p14="http://schemas.microsoft.com/office/powerpoint/2010/main" val="352321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11</a:t>
            </a:fld>
            <a:endParaRPr lang="en-US"/>
          </a:p>
        </p:txBody>
      </p:sp>
    </p:spTree>
    <p:extLst>
      <p:ext uri="{BB962C8B-B14F-4D97-AF65-F5344CB8AC3E}">
        <p14:creationId xmlns:p14="http://schemas.microsoft.com/office/powerpoint/2010/main" val="2752979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12</a:t>
            </a:fld>
            <a:endParaRPr lang="en-US"/>
          </a:p>
        </p:txBody>
      </p:sp>
    </p:spTree>
    <p:extLst>
      <p:ext uri="{BB962C8B-B14F-4D97-AF65-F5344CB8AC3E}">
        <p14:creationId xmlns:p14="http://schemas.microsoft.com/office/powerpoint/2010/main" val="126179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5 June 2023</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13</a:t>
            </a:fld>
            <a:endParaRPr lang="en-US"/>
          </a:p>
        </p:txBody>
      </p:sp>
    </p:spTree>
    <p:extLst>
      <p:ext uri="{BB962C8B-B14F-4D97-AF65-F5344CB8AC3E}">
        <p14:creationId xmlns:p14="http://schemas.microsoft.com/office/powerpoint/2010/main" val="2214114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6183515-2CD6-436C-9119-E1B1BB0E9F1C}" type="slidenum">
              <a:rPr lang="sv-SE" smtClean="0"/>
              <a:t>14</a:t>
            </a:fld>
            <a:endParaRPr lang="sv-SE"/>
          </a:p>
        </p:txBody>
      </p:sp>
    </p:spTree>
    <p:extLst>
      <p:ext uri="{BB962C8B-B14F-4D97-AF65-F5344CB8AC3E}">
        <p14:creationId xmlns:p14="http://schemas.microsoft.com/office/powerpoint/2010/main" val="1948873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21</a:t>
            </a:fld>
            <a:endParaRPr lang="es-ES"/>
          </a:p>
        </p:txBody>
      </p:sp>
    </p:spTree>
    <p:extLst>
      <p:ext uri="{BB962C8B-B14F-4D97-AF65-F5344CB8AC3E}">
        <p14:creationId xmlns:p14="http://schemas.microsoft.com/office/powerpoint/2010/main" val="67790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33</a:t>
            </a:fld>
            <a:endParaRPr lang="es-ES"/>
          </a:p>
        </p:txBody>
      </p:sp>
    </p:spTree>
    <p:extLst>
      <p:ext uri="{BB962C8B-B14F-4D97-AF65-F5344CB8AC3E}">
        <p14:creationId xmlns:p14="http://schemas.microsoft.com/office/powerpoint/2010/main" val="3004802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34</a:t>
            </a:fld>
            <a:endParaRPr lang="es-ES" dirty="0"/>
          </a:p>
        </p:txBody>
      </p:sp>
    </p:spTree>
    <p:extLst>
      <p:ext uri="{BB962C8B-B14F-4D97-AF65-F5344CB8AC3E}">
        <p14:creationId xmlns:p14="http://schemas.microsoft.com/office/powerpoint/2010/main" val="334555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35</a:t>
            </a:fld>
            <a:endParaRPr lang="es-ES" dirty="0"/>
          </a:p>
        </p:txBody>
      </p:sp>
    </p:spTree>
    <p:extLst>
      <p:ext uri="{BB962C8B-B14F-4D97-AF65-F5344CB8AC3E}">
        <p14:creationId xmlns:p14="http://schemas.microsoft.com/office/powerpoint/2010/main" val="2901182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36</a:t>
            </a:fld>
            <a:endParaRPr lang="es-ES"/>
          </a:p>
        </p:txBody>
      </p:sp>
    </p:spTree>
    <p:extLst>
      <p:ext uri="{BB962C8B-B14F-4D97-AF65-F5344CB8AC3E}">
        <p14:creationId xmlns:p14="http://schemas.microsoft.com/office/powerpoint/2010/main" val="3090872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37</a:t>
            </a:fld>
            <a:endParaRPr lang="es-ES" dirty="0"/>
          </a:p>
        </p:txBody>
      </p:sp>
    </p:spTree>
    <p:extLst>
      <p:ext uri="{BB962C8B-B14F-4D97-AF65-F5344CB8AC3E}">
        <p14:creationId xmlns:p14="http://schemas.microsoft.com/office/powerpoint/2010/main" val="3569577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38</a:t>
            </a:fld>
            <a:endParaRPr lang="es-ES" dirty="0"/>
          </a:p>
        </p:txBody>
      </p:sp>
    </p:spTree>
    <p:extLst>
      <p:ext uri="{BB962C8B-B14F-4D97-AF65-F5344CB8AC3E}">
        <p14:creationId xmlns:p14="http://schemas.microsoft.com/office/powerpoint/2010/main" val="286094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39</a:t>
            </a:fld>
            <a:endParaRPr lang="es-ES" dirty="0"/>
          </a:p>
        </p:txBody>
      </p:sp>
    </p:spTree>
    <p:extLst>
      <p:ext uri="{BB962C8B-B14F-4D97-AF65-F5344CB8AC3E}">
        <p14:creationId xmlns:p14="http://schemas.microsoft.com/office/powerpoint/2010/main" val="625717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40</a:t>
            </a:fld>
            <a:endParaRPr lang="es-ES" dirty="0"/>
          </a:p>
        </p:txBody>
      </p:sp>
    </p:spTree>
    <p:extLst>
      <p:ext uri="{BB962C8B-B14F-4D97-AF65-F5344CB8AC3E}">
        <p14:creationId xmlns:p14="http://schemas.microsoft.com/office/powerpoint/2010/main" val="2953527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41</a:t>
            </a:fld>
            <a:endParaRPr lang="es-ES" dirty="0"/>
          </a:p>
        </p:txBody>
      </p:sp>
    </p:spTree>
    <p:extLst>
      <p:ext uri="{BB962C8B-B14F-4D97-AF65-F5344CB8AC3E}">
        <p14:creationId xmlns:p14="http://schemas.microsoft.com/office/powerpoint/2010/main" val="3852316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42</a:t>
            </a:fld>
            <a:endParaRPr lang="es-ES" dirty="0"/>
          </a:p>
        </p:txBody>
      </p:sp>
    </p:spTree>
    <p:extLst>
      <p:ext uri="{BB962C8B-B14F-4D97-AF65-F5344CB8AC3E}">
        <p14:creationId xmlns:p14="http://schemas.microsoft.com/office/powerpoint/2010/main" val="3596732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43</a:t>
            </a:fld>
            <a:endParaRPr lang="es-ES" dirty="0"/>
          </a:p>
        </p:txBody>
      </p:sp>
    </p:spTree>
    <p:extLst>
      <p:ext uri="{BB962C8B-B14F-4D97-AF65-F5344CB8AC3E}">
        <p14:creationId xmlns:p14="http://schemas.microsoft.com/office/powerpoint/2010/main" val="3056442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44</a:t>
            </a:fld>
            <a:endParaRPr lang="es-ES" dirty="0"/>
          </a:p>
        </p:txBody>
      </p:sp>
    </p:spTree>
    <p:extLst>
      <p:ext uri="{BB962C8B-B14F-4D97-AF65-F5344CB8AC3E}">
        <p14:creationId xmlns:p14="http://schemas.microsoft.com/office/powerpoint/2010/main" val="229163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45</a:t>
            </a:fld>
            <a:endParaRPr lang="es-ES" dirty="0"/>
          </a:p>
        </p:txBody>
      </p:sp>
    </p:spTree>
    <p:extLst>
      <p:ext uri="{BB962C8B-B14F-4D97-AF65-F5344CB8AC3E}">
        <p14:creationId xmlns:p14="http://schemas.microsoft.com/office/powerpoint/2010/main" val="3201714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46</a:t>
            </a:fld>
            <a:endParaRPr lang="es-ES" dirty="0"/>
          </a:p>
        </p:txBody>
      </p:sp>
    </p:spTree>
    <p:extLst>
      <p:ext uri="{BB962C8B-B14F-4D97-AF65-F5344CB8AC3E}">
        <p14:creationId xmlns:p14="http://schemas.microsoft.com/office/powerpoint/2010/main" val="353390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A20C397-A0A4-427F-A272-84E591D02A94}" type="slidenum">
              <a:rPr lang="es-ES" smtClean="0"/>
              <a:t>47</a:t>
            </a:fld>
            <a:endParaRPr lang="es-ES" dirty="0"/>
          </a:p>
        </p:txBody>
      </p:sp>
    </p:spTree>
    <p:extLst>
      <p:ext uri="{BB962C8B-B14F-4D97-AF65-F5344CB8AC3E}">
        <p14:creationId xmlns:p14="http://schemas.microsoft.com/office/powerpoint/2010/main" val="1993553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4A20C397-A0A4-427F-A272-84E591D02A94}" type="slidenum">
              <a:rPr lang="es-ES" smtClean="0"/>
              <a:t>48</a:t>
            </a:fld>
            <a:endParaRPr lang="es-ES"/>
          </a:p>
        </p:txBody>
      </p:sp>
    </p:spTree>
    <p:extLst>
      <p:ext uri="{BB962C8B-B14F-4D97-AF65-F5344CB8AC3E}">
        <p14:creationId xmlns:p14="http://schemas.microsoft.com/office/powerpoint/2010/main" val="3954896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60</a:t>
            </a:fld>
            <a:endParaRPr lang="sv-SE"/>
          </a:p>
        </p:txBody>
      </p:sp>
    </p:spTree>
    <p:extLst>
      <p:ext uri="{BB962C8B-B14F-4D97-AF65-F5344CB8AC3E}">
        <p14:creationId xmlns:p14="http://schemas.microsoft.com/office/powerpoint/2010/main" val="8662522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61</a:t>
            </a:fld>
            <a:endParaRPr lang="sv-SE"/>
          </a:p>
        </p:txBody>
      </p:sp>
    </p:spTree>
    <p:extLst>
      <p:ext uri="{BB962C8B-B14F-4D97-AF65-F5344CB8AC3E}">
        <p14:creationId xmlns:p14="http://schemas.microsoft.com/office/powerpoint/2010/main" val="4126609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47D1D20B-C5C7-48CE-86D7-1C289A514B63}" type="slidenum">
              <a:rPr lang="sv-SE" smtClean="0"/>
              <a:pPr/>
              <a:t>62</a:t>
            </a:fld>
            <a:endParaRPr lang="sv-SE"/>
          </a:p>
        </p:txBody>
      </p:sp>
    </p:spTree>
    <p:extLst>
      <p:ext uri="{BB962C8B-B14F-4D97-AF65-F5344CB8AC3E}">
        <p14:creationId xmlns:p14="http://schemas.microsoft.com/office/powerpoint/2010/main" val="3868165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47D1D20B-C5C7-48CE-86D7-1C289A514B63}" type="slidenum">
              <a:rPr lang="sv-SE" smtClean="0"/>
              <a:pPr/>
              <a:t>63</a:t>
            </a:fld>
            <a:endParaRPr lang="sv-SE"/>
          </a:p>
        </p:txBody>
      </p:sp>
    </p:spTree>
    <p:extLst>
      <p:ext uri="{BB962C8B-B14F-4D97-AF65-F5344CB8AC3E}">
        <p14:creationId xmlns:p14="http://schemas.microsoft.com/office/powerpoint/2010/main" val="3385680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64</a:t>
            </a:fld>
            <a:endParaRPr lang="sv-SE"/>
          </a:p>
        </p:txBody>
      </p:sp>
    </p:spTree>
    <p:extLst>
      <p:ext uri="{BB962C8B-B14F-4D97-AF65-F5344CB8AC3E}">
        <p14:creationId xmlns:p14="http://schemas.microsoft.com/office/powerpoint/2010/main" val="1500270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66</a:t>
            </a:fld>
            <a:endParaRPr lang="sv-SE"/>
          </a:p>
        </p:txBody>
      </p:sp>
    </p:spTree>
    <p:extLst>
      <p:ext uri="{BB962C8B-B14F-4D97-AF65-F5344CB8AC3E}">
        <p14:creationId xmlns:p14="http://schemas.microsoft.com/office/powerpoint/2010/main" val="806611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67</a:t>
            </a:fld>
            <a:endParaRPr lang="sv-SE"/>
          </a:p>
        </p:txBody>
      </p:sp>
    </p:spTree>
    <p:extLst>
      <p:ext uri="{BB962C8B-B14F-4D97-AF65-F5344CB8AC3E}">
        <p14:creationId xmlns:p14="http://schemas.microsoft.com/office/powerpoint/2010/main" val="806074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68</a:t>
            </a:fld>
            <a:endParaRPr lang="sv-SE"/>
          </a:p>
        </p:txBody>
      </p:sp>
    </p:spTree>
    <p:extLst>
      <p:ext uri="{BB962C8B-B14F-4D97-AF65-F5344CB8AC3E}">
        <p14:creationId xmlns:p14="http://schemas.microsoft.com/office/powerpoint/2010/main" val="32350825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0695E7B7-6650-4A9C-87E8-69360A2B2E6E}" type="slidenum">
              <a:rPr lang="sv-SE" smtClean="0"/>
              <a:pPr/>
              <a:t>69</a:t>
            </a:fld>
            <a:endParaRPr lang="sv-SE"/>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sv-SE" dirty="0"/>
          </a:p>
        </p:txBody>
      </p:sp>
    </p:spTree>
    <p:extLst>
      <p:ext uri="{BB962C8B-B14F-4D97-AF65-F5344CB8AC3E}">
        <p14:creationId xmlns:p14="http://schemas.microsoft.com/office/powerpoint/2010/main" val="39401760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70</a:t>
            </a:fld>
            <a:endParaRPr lang="sv-SE"/>
          </a:p>
        </p:txBody>
      </p:sp>
    </p:spTree>
    <p:extLst>
      <p:ext uri="{BB962C8B-B14F-4D97-AF65-F5344CB8AC3E}">
        <p14:creationId xmlns:p14="http://schemas.microsoft.com/office/powerpoint/2010/main" val="985590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E52EEA9F-65A1-47D2-86F2-641144075452}" type="slidenum">
              <a:rPr lang="sv-SE" smtClean="0"/>
              <a:pPr/>
              <a:t>71</a:t>
            </a:fld>
            <a:endParaRPr lang="sv-SE"/>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sv-SE" dirty="0"/>
          </a:p>
        </p:txBody>
      </p:sp>
    </p:spTree>
    <p:extLst>
      <p:ext uri="{BB962C8B-B14F-4D97-AF65-F5344CB8AC3E}">
        <p14:creationId xmlns:p14="http://schemas.microsoft.com/office/powerpoint/2010/main" val="25097375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47D1D20B-C5C7-48CE-86D7-1C289A514B63}" type="slidenum">
              <a:rPr lang="sv-SE" smtClean="0"/>
              <a:pPr/>
              <a:t>72</a:t>
            </a:fld>
            <a:endParaRPr lang="sv-SE"/>
          </a:p>
        </p:txBody>
      </p:sp>
    </p:spTree>
    <p:extLst>
      <p:ext uri="{BB962C8B-B14F-4D97-AF65-F5344CB8AC3E}">
        <p14:creationId xmlns:p14="http://schemas.microsoft.com/office/powerpoint/2010/main" val="16546815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E52EEA9F-65A1-47D2-86F2-641144075452}" type="slidenum">
              <a:rPr lang="sv-SE" smtClean="0"/>
              <a:pPr/>
              <a:t>73</a:t>
            </a:fld>
            <a:endParaRPr lang="sv-SE"/>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sv-SE"/>
          </a:p>
        </p:txBody>
      </p:sp>
    </p:spTree>
    <p:extLst>
      <p:ext uri="{BB962C8B-B14F-4D97-AF65-F5344CB8AC3E}">
        <p14:creationId xmlns:p14="http://schemas.microsoft.com/office/powerpoint/2010/main" val="42408719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05C9ACC-54E4-4C5B-8B65-3DEDB93A516E}" type="slidenum">
              <a:rPr lang="sv-SE" smtClean="0"/>
              <a:pPr/>
              <a:t>74</a:t>
            </a:fld>
            <a:endParaRPr lang="sv-SE"/>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sv-SE"/>
          </a:p>
        </p:txBody>
      </p:sp>
    </p:spTree>
    <p:extLst>
      <p:ext uri="{BB962C8B-B14F-4D97-AF65-F5344CB8AC3E}">
        <p14:creationId xmlns:p14="http://schemas.microsoft.com/office/powerpoint/2010/main" val="2621278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0695E7B7-6650-4A9C-87E8-69360A2B2E6E}" type="slidenum">
              <a:rPr lang="sv-SE" smtClean="0"/>
              <a:pPr/>
              <a:t>75</a:t>
            </a:fld>
            <a:endParaRPr lang="sv-SE"/>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sv-SE" dirty="0"/>
          </a:p>
        </p:txBody>
      </p:sp>
    </p:spTree>
    <p:extLst>
      <p:ext uri="{BB962C8B-B14F-4D97-AF65-F5344CB8AC3E}">
        <p14:creationId xmlns:p14="http://schemas.microsoft.com/office/powerpoint/2010/main" val="987643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D1D20B-C5C7-48CE-86D7-1C289A514B63}" type="slidenum">
              <a:rPr lang="sv-SE" smtClean="0"/>
              <a:t>76</a:t>
            </a:fld>
            <a:endParaRPr lang="sv-SE"/>
          </a:p>
        </p:txBody>
      </p:sp>
    </p:spTree>
    <p:extLst>
      <p:ext uri="{BB962C8B-B14F-4D97-AF65-F5344CB8AC3E}">
        <p14:creationId xmlns:p14="http://schemas.microsoft.com/office/powerpoint/2010/main" val="1667281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887B0E-175D-5945-9269-77B04F846D5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x-none"/>
          </a:p>
        </p:txBody>
      </p:sp>
      <p:sp>
        <p:nvSpPr>
          <p:cNvPr id="3" name="Untertitel 2">
            <a:extLst>
              <a:ext uri="{FF2B5EF4-FFF2-40B4-BE49-F238E27FC236}">
                <a16:creationId xmlns:a16="http://schemas.microsoft.com/office/drawing/2014/main" id="{807ACEF4-EF69-004C-B1DC-16F666627F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x-none"/>
          </a:p>
        </p:txBody>
      </p:sp>
      <p:sp>
        <p:nvSpPr>
          <p:cNvPr id="4" name="Datumsplatzhalter 3">
            <a:extLst>
              <a:ext uri="{FF2B5EF4-FFF2-40B4-BE49-F238E27FC236}">
                <a16:creationId xmlns:a16="http://schemas.microsoft.com/office/drawing/2014/main" id="{80193FED-8330-9E40-A0AB-66632259DAA0}"/>
              </a:ext>
            </a:extLst>
          </p:cNvPr>
          <p:cNvSpPr>
            <a:spLocks noGrp="1"/>
          </p:cNvSpPr>
          <p:nvPr>
            <p:ph type="dt" sz="half" idx="10"/>
          </p:nvPr>
        </p:nvSpPr>
        <p:spPr/>
        <p:txBody>
          <a:bodyPr/>
          <a:lstStyle/>
          <a:p>
            <a:fld id="{11405F43-4CC8-4706-B989-AD782D659756}" type="datetime1">
              <a:rPr lang="fr-FR" smtClean="0"/>
              <a:t>05/06/2023</a:t>
            </a:fld>
            <a:endParaRPr lang="x-none"/>
          </a:p>
        </p:txBody>
      </p:sp>
      <p:sp>
        <p:nvSpPr>
          <p:cNvPr id="5" name="Fußzeilenplatzhalter 4">
            <a:extLst>
              <a:ext uri="{FF2B5EF4-FFF2-40B4-BE49-F238E27FC236}">
                <a16:creationId xmlns:a16="http://schemas.microsoft.com/office/drawing/2014/main" id="{645D0C02-0EAC-194A-8DA1-4DB9AACB2970}"/>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79EE5877-6A6C-A54D-88B7-1D7576B07050}"/>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24544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5DFFB-7423-6048-94C5-AC277D0A659F}"/>
              </a:ext>
            </a:extLst>
          </p:cNvPr>
          <p:cNvSpPr>
            <a:spLocks noGrp="1"/>
          </p:cNvSpPr>
          <p:nvPr>
            <p:ph type="title"/>
          </p:nvPr>
        </p:nvSpPr>
        <p:spPr/>
        <p:txBody>
          <a:bodyPr/>
          <a:lstStyle/>
          <a:p>
            <a:r>
              <a:rPr lang="de-DE"/>
              <a:t>Mastertitelformat bearbeiten</a:t>
            </a:r>
            <a:endParaRPr lang="x-none"/>
          </a:p>
        </p:txBody>
      </p:sp>
      <p:sp>
        <p:nvSpPr>
          <p:cNvPr id="3" name="Inhaltsplatzhalter 2">
            <a:extLst>
              <a:ext uri="{FF2B5EF4-FFF2-40B4-BE49-F238E27FC236}">
                <a16:creationId xmlns:a16="http://schemas.microsoft.com/office/drawing/2014/main" id="{0AC84D8D-C548-3844-BC87-1EF64C010AD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432E9CC1-EE05-7840-BE78-1145F4C06FAF}"/>
              </a:ext>
            </a:extLst>
          </p:cNvPr>
          <p:cNvSpPr>
            <a:spLocks noGrp="1"/>
          </p:cNvSpPr>
          <p:nvPr>
            <p:ph type="dt" sz="half" idx="10"/>
          </p:nvPr>
        </p:nvSpPr>
        <p:spPr/>
        <p:txBody>
          <a:bodyPr/>
          <a:lstStyle/>
          <a:p>
            <a:fld id="{BA7F1170-7409-420C-86AE-DE5A8129D7E4}" type="datetime1">
              <a:rPr lang="fr-FR" smtClean="0"/>
              <a:t>05/06/2023</a:t>
            </a:fld>
            <a:endParaRPr lang="x-none"/>
          </a:p>
        </p:txBody>
      </p:sp>
      <p:sp>
        <p:nvSpPr>
          <p:cNvPr id="5" name="Fußzeilenplatzhalter 4">
            <a:extLst>
              <a:ext uri="{FF2B5EF4-FFF2-40B4-BE49-F238E27FC236}">
                <a16:creationId xmlns:a16="http://schemas.microsoft.com/office/drawing/2014/main" id="{0F484AB2-2AE4-A945-8118-12A4BDB9FA0F}"/>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0612B1A6-1F57-DA4E-B276-89E99EA8A347}"/>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0772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415A5-C1B3-474D-BCD2-FE6650C039D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x-none"/>
          </a:p>
        </p:txBody>
      </p:sp>
      <p:sp>
        <p:nvSpPr>
          <p:cNvPr id="3" name="Textplatzhalter 2">
            <a:extLst>
              <a:ext uri="{FF2B5EF4-FFF2-40B4-BE49-F238E27FC236}">
                <a16:creationId xmlns:a16="http://schemas.microsoft.com/office/drawing/2014/main" id="{4B573F27-BDFE-7047-B43F-C1D5F8B9C8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F13092C-FAE0-8B4A-B52D-21A463151CFB}"/>
              </a:ext>
            </a:extLst>
          </p:cNvPr>
          <p:cNvSpPr>
            <a:spLocks noGrp="1"/>
          </p:cNvSpPr>
          <p:nvPr>
            <p:ph type="dt" sz="half" idx="10"/>
          </p:nvPr>
        </p:nvSpPr>
        <p:spPr/>
        <p:txBody>
          <a:bodyPr/>
          <a:lstStyle/>
          <a:p>
            <a:fld id="{A79DF3CA-627C-4725-98B4-79EFCF6DA838}" type="datetime1">
              <a:rPr lang="fr-FR" smtClean="0"/>
              <a:t>05/06/2023</a:t>
            </a:fld>
            <a:endParaRPr lang="x-none"/>
          </a:p>
        </p:txBody>
      </p:sp>
      <p:sp>
        <p:nvSpPr>
          <p:cNvPr id="5" name="Fußzeilenplatzhalter 4">
            <a:extLst>
              <a:ext uri="{FF2B5EF4-FFF2-40B4-BE49-F238E27FC236}">
                <a16:creationId xmlns:a16="http://schemas.microsoft.com/office/drawing/2014/main" id="{C5C920EB-2773-CC44-B014-2E62BB467F53}"/>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8684E1DC-74C5-EB4E-96F3-E5BBA86E49AA}"/>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1102675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A163DD-3207-C649-B9CD-BCD4430451C0}"/>
              </a:ext>
            </a:extLst>
          </p:cNvPr>
          <p:cNvSpPr>
            <a:spLocks noGrp="1"/>
          </p:cNvSpPr>
          <p:nvPr>
            <p:ph type="title"/>
          </p:nvPr>
        </p:nvSpPr>
        <p:spPr/>
        <p:txBody>
          <a:bodyPr/>
          <a:lstStyle/>
          <a:p>
            <a:r>
              <a:rPr lang="de-DE"/>
              <a:t>Mastertitelformat bearbeiten</a:t>
            </a:r>
            <a:endParaRPr lang="x-none"/>
          </a:p>
        </p:txBody>
      </p:sp>
      <p:sp>
        <p:nvSpPr>
          <p:cNvPr id="3" name="Inhaltsplatzhalter 2">
            <a:extLst>
              <a:ext uri="{FF2B5EF4-FFF2-40B4-BE49-F238E27FC236}">
                <a16:creationId xmlns:a16="http://schemas.microsoft.com/office/drawing/2014/main" id="{FA8AEC1D-3BA3-AF40-8781-5F55EF589E0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Inhaltsplatzhalter 3">
            <a:extLst>
              <a:ext uri="{FF2B5EF4-FFF2-40B4-BE49-F238E27FC236}">
                <a16:creationId xmlns:a16="http://schemas.microsoft.com/office/drawing/2014/main" id="{F5AFAB1C-0ADD-8043-9122-CDEB96BBE6D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5" name="Datumsplatzhalter 4">
            <a:extLst>
              <a:ext uri="{FF2B5EF4-FFF2-40B4-BE49-F238E27FC236}">
                <a16:creationId xmlns:a16="http://schemas.microsoft.com/office/drawing/2014/main" id="{8567C035-FF42-E546-B0B9-C39332430D08}"/>
              </a:ext>
            </a:extLst>
          </p:cNvPr>
          <p:cNvSpPr>
            <a:spLocks noGrp="1"/>
          </p:cNvSpPr>
          <p:nvPr>
            <p:ph type="dt" sz="half" idx="10"/>
          </p:nvPr>
        </p:nvSpPr>
        <p:spPr/>
        <p:txBody>
          <a:bodyPr/>
          <a:lstStyle/>
          <a:p>
            <a:fld id="{CB3D5465-685A-49F8-9089-42EC6828A70D}" type="datetime1">
              <a:rPr lang="fr-FR" smtClean="0"/>
              <a:t>05/06/2023</a:t>
            </a:fld>
            <a:endParaRPr lang="x-none"/>
          </a:p>
        </p:txBody>
      </p:sp>
      <p:sp>
        <p:nvSpPr>
          <p:cNvPr id="6" name="Fußzeilenplatzhalter 5">
            <a:extLst>
              <a:ext uri="{FF2B5EF4-FFF2-40B4-BE49-F238E27FC236}">
                <a16:creationId xmlns:a16="http://schemas.microsoft.com/office/drawing/2014/main" id="{8558E22F-F143-C44C-9862-900C831C23BE}"/>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43171F28-F9E0-074E-9281-F360F9992AD3}"/>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544338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0D7CAB-783E-AC49-B446-15A3AF29361B}"/>
              </a:ext>
            </a:extLst>
          </p:cNvPr>
          <p:cNvSpPr>
            <a:spLocks noGrp="1"/>
          </p:cNvSpPr>
          <p:nvPr>
            <p:ph type="title"/>
          </p:nvPr>
        </p:nvSpPr>
        <p:spPr>
          <a:xfrm>
            <a:off x="839788" y="365125"/>
            <a:ext cx="10515600" cy="1325563"/>
          </a:xfrm>
        </p:spPr>
        <p:txBody>
          <a:bodyPr/>
          <a:lstStyle/>
          <a:p>
            <a:r>
              <a:rPr lang="de-DE"/>
              <a:t>Mastertitelformat bearbeiten</a:t>
            </a:r>
            <a:endParaRPr lang="x-none"/>
          </a:p>
        </p:txBody>
      </p:sp>
      <p:sp>
        <p:nvSpPr>
          <p:cNvPr id="3" name="Textplatzhalter 2">
            <a:extLst>
              <a:ext uri="{FF2B5EF4-FFF2-40B4-BE49-F238E27FC236}">
                <a16:creationId xmlns:a16="http://schemas.microsoft.com/office/drawing/2014/main" id="{CBCA2B23-5FD8-634A-9960-55DA789F6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DD95C59-EDFA-7444-AEB9-699277219D0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5" name="Textplatzhalter 4">
            <a:extLst>
              <a:ext uri="{FF2B5EF4-FFF2-40B4-BE49-F238E27FC236}">
                <a16:creationId xmlns:a16="http://schemas.microsoft.com/office/drawing/2014/main" id="{77DE37C0-03DE-9C46-9EBD-AAFA285A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64B4BB2-3990-6A46-A9A7-71E05ACB372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7" name="Datumsplatzhalter 6">
            <a:extLst>
              <a:ext uri="{FF2B5EF4-FFF2-40B4-BE49-F238E27FC236}">
                <a16:creationId xmlns:a16="http://schemas.microsoft.com/office/drawing/2014/main" id="{B943A634-D38F-8143-99D5-321FEAA8C064}"/>
              </a:ext>
            </a:extLst>
          </p:cNvPr>
          <p:cNvSpPr>
            <a:spLocks noGrp="1"/>
          </p:cNvSpPr>
          <p:nvPr>
            <p:ph type="dt" sz="half" idx="10"/>
          </p:nvPr>
        </p:nvSpPr>
        <p:spPr/>
        <p:txBody>
          <a:bodyPr/>
          <a:lstStyle/>
          <a:p>
            <a:fld id="{87685307-327C-4427-960E-07F220D8F416}" type="datetime1">
              <a:rPr lang="fr-FR" smtClean="0"/>
              <a:t>05/06/2023</a:t>
            </a:fld>
            <a:endParaRPr lang="x-none"/>
          </a:p>
        </p:txBody>
      </p:sp>
      <p:sp>
        <p:nvSpPr>
          <p:cNvPr id="8" name="Fußzeilenplatzhalter 7">
            <a:extLst>
              <a:ext uri="{FF2B5EF4-FFF2-40B4-BE49-F238E27FC236}">
                <a16:creationId xmlns:a16="http://schemas.microsoft.com/office/drawing/2014/main" id="{782BB357-AA17-474F-ABB2-91A546A28C18}"/>
              </a:ext>
            </a:extLst>
          </p:cNvPr>
          <p:cNvSpPr>
            <a:spLocks noGrp="1"/>
          </p:cNvSpPr>
          <p:nvPr>
            <p:ph type="ftr" sz="quarter" idx="11"/>
          </p:nvPr>
        </p:nvSpPr>
        <p:spPr/>
        <p:txBody>
          <a:bodyPr/>
          <a:lstStyle/>
          <a:p>
            <a:r>
              <a:rPr lang="en-US"/>
              <a:t>Advisory Committee meeting – 09 March 2022 </a:t>
            </a:r>
            <a:endParaRPr lang="x-none"/>
          </a:p>
        </p:txBody>
      </p:sp>
      <p:sp>
        <p:nvSpPr>
          <p:cNvPr id="9" name="Foliennummernplatzhalter 8">
            <a:extLst>
              <a:ext uri="{FF2B5EF4-FFF2-40B4-BE49-F238E27FC236}">
                <a16:creationId xmlns:a16="http://schemas.microsoft.com/office/drawing/2014/main" id="{216874A7-0932-A64E-BACE-4E3EA1242395}"/>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193285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F71B3-B731-E940-9215-C34E899E2EE8}"/>
              </a:ext>
            </a:extLst>
          </p:cNvPr>
          <p:cNvSpPr>
            <a:spLocks noGrp="1"/>
          </p:cNvSpPr>
          <p:nvPr>
            <p:ph type="title"/>
          </p:nvPr>
        </p:nvSpPr>
        <p:spPr/>
        <p:txBody>
          <a:bodyPr/>
          <a:lstStyle/>
          <a:p>
            <a:r>
              <a:rPr lang="de-DE"/>
              <a:t>Mastertitelformat bearbeiten</a:t>
            </a:r>
            <a:endParaRPr lang="x-none"/>
          </a:p>
        </p:txBody>
      </p:sp>
      <p:sp>
        <p:nvSpPr>
          <p:cNvPr id="3" name="Datumsplatzhalter 2">
            <a:extLst>
              <a:ext uri="{FF2B5EF4-FFF2-40B4-BE49-F238E27FC236}">
                <a16:creationId xmlns:a16="http://schemas.microsoft.com/office/drawing/2014/main" id="{B4B22C6E-894E-7842-A74C-DD0AB6C839E4}"/>
              </a:ext>
            </a:extLst>
          </p:cNvPr>
          <p:cNvSpPr>
            <a:spLocks noGrp="1"/>
          </p:cNvSpPr>
          <p:nvPr>
            <p:ph type="dt" sz="half" idx="10"/>
          </p:nvPr>
        </p:nvSpPr>
        <p:spPr/>
        <p:txBody>
          <a:bodyPr/>
          <a:lstStyle/>
          <a:p>
            <a:fld id="{54A3D306-B6C0-48A1-9B9D-904BB4F2F683}" type="datetime1">
              <a:rPr lang="fr-FR" smtClean="0"/>
              <a:t>05/06/2023</a:t>
            </a:fld>
            <a:endParaRPr lang="x-none"/>
          </a:p>
        </p:txBody>
      </p:sp>
      <p:sp>
        <p:nvSpPr>
          <p:cNvPr id="4" name="Fußzeilenplatzhalter 3">
            <a:extLst>
              <a:ext uri="{FF2B5EF4-FFF2-40B4-BE49-F238E27FC236}">
                <a16:creationId xmlns:a16="http://schemas.microsoft.com/office/drawing/2014/main" id="{C429C7BD-9B7A-694E-999A-518D93CAC47B}"/>
              </a:ext>
            </a:extLst>
          </p:cNvPr>
          <p:cNvSpPr>
            <a:spLocks noGrp="1"/>
          </p:cNvSpPr>
          <p:nvPr>
            <p:ph type="ftr" sz="quarter" idx="11"/>
          </p:nvPr>
        </p:nvSpPr>
        <p:spPr/>
        <p:txBody>
          <a:bodyPr/>
          <a:lstStyle/>
          <a:p>
            <a:r>
              <a:rPr lang="en-US"/>
              <a:t>Advisory Committee meeting – 09 March 2022 </a:t>
            </a:r>
            <a:endParaRPr lang="x-none"/>
          </a:p>
        </p:txBody>
      </p:sp>
      <p:sp>
        <p:nvSpPr>
          <p:cNvPr id="5" name="Foliennummernplatzhalter 4">
            <a:extLst>
              <a:ext uri="{FF2B5EF4-FFF2-40B4-BE49-F238E27FC236}">
                <a16:creationId xmlns:a16="http://schemas.microsoft.com/office/drawing/2014/main" id="{60FD4B0A-4192-1A47-85EE-C34EA451CE14}"/>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936274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0F78FC4-EE20-AC48-AD93-61E864316A65}"/>
              </a:ext>
            </a:extLst>
          </p:cNvPr>
          <p:cNvSpPr>
            <a:spLocks noGrp="1"/>
          </p:cNvSpPr>
          <p:nvPr>
            <p:ph type="dt" sz="half" idx="10"/>
          </p:nvPr>
        </p:nvSpPr>
        <p:spPr/>
        <p:txBody>
          <a:bodyPr/>
          <a:lstStyle/>
          <a:p>
            <a:fld id="{E9E829D4-757C-487A-A03A-0618A70CC8B2}" type="datetime1">
              <a:rPr lang="fr-FR" smtClean="0"/>
              <a:t>05/06/2023</a:t>
            </a:fld>
            <a:endParaRPr lang="x-none"/>
          </a:p>
        </p:txBody>
      </p:sp>
      <p:sp>
        <p:nvSpPr>
          <p:cNvPr id="3" name="Fußzeilenplatzhalter 2">
            <a:extLst>
              <a:ext uri="{FF2B5EF4-FFF2-40B4-BE49-F238E27FC236}">
                <a16:creationId xmlns:a16="http://schemas.microsoft.com/office/drawing/2014/main" id="{A1FC9A2C-C309-0B4A-8F71-14F9D1DACEC8}"/>
              </a:ext>
            </a:extLst>
          </p:cNvPr>
          <p:cNvSpPr>
            <a:spLocks noGrp="1"/>
          </p:cNvSpPr>
          <p:nvPr>
            <p:ph type="ftr" sz="quarter" idx="11"/>
          </p:nvPr>
        </p:nvSpPr>
        <p:spPr/>
        <p:txBody>
          <a:bodyPr/>
          <a:lstStyle/>
          <a:p>
            <a:r>
              <a:rPr lang="en-US"/>
              <a:t>Advisory Committee meeting – 09 March 2022 </a:t>
            </a:r>
            <a:endParaRPr lang="x-none"/>
          </a:p>
        </p:txBody>
      </p:sp>
      <p:sp>
        <p:nvSpPr>
          <p:cNvPr id="4" name="Foliennummernplatzhalter 3">
            <a:extLst>
              <a:ext uri="{FF2B5EF4-FFF2-40B4-BE49-F238E27FC236}">
                <a16:creationId xmlns:a16="http://schemas.microsoft.com/office/drawing/2014/main" id="{6935C331-95C5-BF4E-B38F-FEC46F99C2A5}"/>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11213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2B0198-A364-584A-9C91-294C0733B2F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x-none"/>
          </a:p>
        </p:txBody>
      </p:sp>
      <p:sp>
        <p:nvSpPr>
          <p:cNvPr id="3" name="Inhaltsplatzhalter 2">
            <a:extLst>
              <a:ext uri="{FF2B5EF4-FFF2-40B4-BE49-F238E27FC236}">
                <a16:creationId xmlns:a16="http://schemas.microsoft.com/office/drawing/2014/main" id="{F5492A41-0773-7D4A-96A1-C7F35C19F6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Textplatzhalter 3">
            <a:extLst>
              <a:ext uri="{FF2B5EF4-FFF2-40B4-BE49-F238E27FC236}">
                <a16:creationId xmlns:a16="http://schemas.microsoft.com/office/drawing/2014/main" id="{166E1450-29CF-7441-900F-419143519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71A63DF-95B7-544E-835E-249E472A8A4D}"/>
              </a:ext>
            </a:extLst>
          </p:cNvPr>
          <p:cNvSpPr>
            <a:spLocks noGrp="1"/>
          </p:cNvSpPr>
          <p:nvPr>
            <p:ph type="dt" sz="half" idx="10"/>
          </p:nvPr>
        </p:nvSpPr>
        <p:spPr/>
        <p:txBody>
          <a:bodyPr/>
          <a:lstStyle/>
          <a:p>
            <a:fld id="{8086C9E5-AD76-4FD0-9DC6-815559D58C24}" type="datetime1">
              <a:rPr lang="fr-FR" smtClean="0"/>
              <a:t>05/06/2023</a:t>
            </a:fld>
            <a:endParaRPr lang="x-none"/>
          </a:p>
        </p:txBody>
      </p:sp>
      <p:sp>
        <p:nvSpPr>
          <p:cNvPr id="6" name="Fußzeilenplatzhalter 5">
            <a:extLst>
              <a:ext uri="{FF2B5EF4-FFF2-40B4-BE49-F238E27FC236}">
                <a16:creationId xmlns:a16="http://schemas.microsoft.com/office/drawing/2014/main" id="{CAF9D3B2-8F5B-9B41-B52B-8F18FA5A7155}"/>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BAF2E7DE-2475-4E4B-8F43-E31E8F64B757}"/>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43249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B69A38-642D-3142-9D69-F57EC2CC9C6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x-none"/>
          </a:p>
        </p:txBody>
      </p:sp>
      <p:sp>
        <p:nvSpPr>
          <p:cNvPr id="3" name="Bildplatzhalter 2">
            <a:extLst>
              <a:ext uri="{FF2B5EF4-FFF2-40B4-BE49-F238E27FC236}">
                <a16:creationId xmlns:a16="http://schemas.microsoft.com/office/drawing/2014/main" id="{BA2CDF4B-757C-8647-A5C3-291B644374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platzhalter 3">
            <a:extLst>
              <a:ext uri="{FF2B5EF4-FFF2-40B4-BE49-F238E27FC236}">
                <a16:creationId xmlns:a16="http://schemas.microsoft.com/office/drawing/2014/main" id="{C94A71A0-DEA1-4A45-91C7-C7465CBBD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6DD88F7-2F18-074C-ADE2-ABC35D6FBE63}"/>
              </a:ext>
            </a:extLst>
          </p:cNvPr>
          <p:cNvSpPr>
            <a:spLocks noGrp="1"/>
          </p:cNvSpPr>
          <p:nvPr>
            <p:ph type="dt" sz="half" idx="10"/>
          </p:nvPr>
        </p:nvSpPr>
        <p:spPr/>
        <p:txBody>
          <a:bodyPr/>
          <a:lstStyle/>
          <a:p>
            <a:fld id="{A0D80ACB-943D-42EF-853B-F3688783C9F3}" type="datetime1">
              <a:rPr lang="fr-FR" smtClean="0"/>
              <a:t>05/06/2023</a:t>
            </a:fld>
            <a:endParaRPr lang="x-none"/>
          </a:p>
        </p:txBody>
      </p:sp>
      <p:sp>
        <p:nvSpPr>
          <p:cNvPr id="6" name="Fußzeilenplatzhalter 5">
            <a:extLst>
              <a:ext uri="{FF2B5EF4-FFF2-40B4-BE49-F238E27FC236}">
                <a16:creationId xmlns:a16="http://schemas.microsoft.com/office/drawing/2014/main" id="{F323B9CF-EB04-7648-AF7E-519528E25656}"/>
              </a:ext>
            </a:extLst>
          </p:cNvPr>
          <p:cNvSpPr>
            <a:spLocks noGrp="1"/>
          </p:cNvSpPr>
          <p:nvPr>
            <p:ph type="ftr" sz="quarter" idx="11"/>
          </p:nvPr>
        </p:nvSpPr>
        <p:spPr/>
        <p:txBody>
          <a:bodyPr/>
          <a:lstStyle/>
          <a:p>
            <a:r>
              <a:rPr lang="en-US"/>
              <a:t>Advisory Committee meeting – 09 March 2022 </a:t>
            </a:r>
            <a:endParaRPr lang="x-none"/>
          </a:p>
        </p:txBody>
      </p:sp>
      <p:sp>
        <p:nvSpPr>
          <p:cNvPr id="7" name="Foliennummernplatzhalter 6">
            <a:extLst>
              <a:ext uri="{FF2B5EF4-FFF2-40B4-BE49-F238E27FC236}">
                <a16:creationId xmlns:a16="http://schemas.microsoft.com/office/drawing/2014/main" id="{F93582DA-8552-6D4E-A066-75AD702A861C}"/>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18214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24CA9-A693-5E40-AE48-9B3BD88FC704}"/>
              </a:ext>
            </a:extLst>
          </p:cNvPr>
          <p:cNvSpPr>
            <a:spLocks noGrp="1"/>
          </p:cNvSpPr>
          <p:nvPr>
            <p:ph type="title"/>
          </p:nvPr>
        </p:nvSpPr>
        <p:spPr/>
        <p:txBody>
          <a:bodyPr/>
          <a:lstStyle/>
          <a:p>
            <a:r>
              <a:rPr lang="de-DE"/>
              <a:t>Mastertitelformat bearbeiten</a:t>
            </a:r>
            <a:endParaRPr lang="x-none"/>
          </a:p>
        </p:txBody>
      </p:sp>
      <p:sp>
        <p:nvSpPr>
          <p:cNvPr id="3" name="Vertikaler Textplatzhalter 2">
            <a:extLst>
              <a:ext uri="{FF2B5EF4-FFF2-40B4-BE49-F238E27FC236}">
                <a16:creationId xmlns:a16="http://schemas.microsoft.com/office/drawing/2014/main" id="{CCE88D37-2FE3-2D47-A880-D6EF8C76ACD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FE08909D-2827-994D-B182-05F7FD03C7A8}"/>
              </a:ext>
            </a:extLst>
          </p:cNvPr>
          <p:cNvSpPr>
            <a:spLocks noGrp="1"/>
          </p:cNvSpPr>
          <p:nvPr>
            <p:ph type="dt" sz="half" idx="10"/>
          </p:nvPr>
        </p:nvSpPr>
        <p:spPr/>
        <p:txBody>
          <a:bodyPr/>
          <a:lstStyle/>
          <a:p>
            <a:fld id="{8797995A-14FF-4391-AC59-D694ACA6C1CA}" type="datetime1">
              <a:rPr lang="fr-FR" smtClean="0"/>
              <a:t>05/06/2023</a:t>
            </a:fld>
            <a:endParaRPr lang="x-none"/>
          </a:p>
        </p:txBody>
      </p:sp>
      <p:sp>
        <p:nvSpPr>
          <p:cNvPr id="5" name="Fußzeilenplatzhalter 4">
            <a:extLst>
              <a:ext uri="{FF2B5EF4-FFF2-40B4-BE49-F238E27FC236}">
                <a16:creationId xmlns:a16="http://schemas.microsoft.com/office/drawing/2014/main" id="{F2384ABA-9BC1-7C4C-871D-1EE8011BA99A}"/>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50C475C4-E9B4-C845-90CA-0E60DF6B22CC}"/>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305295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3E9EE47-E95C-C94F-8060-5CE67B5A31FF}"/>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x-none"/>
          </a:p>
        </p:txBody>
      </p:sp>
      <p:sp>
        <p:nvSpPr>
          <p:cNvPr id="3" name="Vertikaler Textplatzhalter 2">
            <a:extLst>
              <a:ext uri="{FF2B5EF4-FFF2-40B4-BE49-F238E27FC236}">
                <a16:creationId xmlns:a16="http://schemas.microsoft.com/office/drawing/2014/main" id="{513CE20B-96E6-444D-9701-9C180F6C308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C86EE09E-13A6-6D4B-AB96-B1E5EBAF626C}"/>
              </a:ext>
            </a:extLst>
          </p:cNvPr>
          <p:cNvSpPr>
            <a:spLocks noGrp="1"/>
          </p:cNvSpPr>
          <p:nvPr>
            <p:ph type="dt" sz="half" idx="10"/>
          </p:nvPr>
        </p:nvSpPr>
        <p:spPr/>
        <p:txBody>
          <a:bodyPr/>
          <a:lstStyle/>
          <a:p>
            <a:fld id="{21E8BCFC-047B-4A08-9625-FF1B17BE73DF}" type="datetime1">
              <a:rPr lang="fr-FR" smtClean="0"/>
              <a:t>05/06/2023</a:t>
            </a:fld>
            <a:endParaRPr lang="x-none"/>
          </a:p>
        </p:txBody>
      </p:sp>
      <p:sp>
        <p:nvSpPr>
          <p:cNvPr id="5" name="Fußzeilenplatzhalter 4">
            <a:extLst>
              <a:ext uri="{FF2B5EF4-FFF2-40B4-BE49-F238E27FC236}">
                <a16:creationId xmlns:a16="http://schemas.microsoft.com/office/drawing/2014/main" id="{4755F6E3-1D1D-E54D-AE71-9A0F00E51EF5}"/>
              </a:ext>
            </a:extLst>
          </p:cNvPr>
          <p:cNvSpPr>
            <a:spLocks noGrp="1"/>
          </p:cNvSpPr>
          <p:nvPr>
            <p:ph type="ftr" sz="quarter" idx="11"/>
          </p:nvPr>
        </p:nvSpPr>
        <p:spPr/>
        <p:txBody>
          <a:body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80532DE3-8793-2146-9957-B1CF0482CF2B}"/>
              </a:ext>
            </a:extLst>
          </p:cNvPr>
          <p:cNvSpPr>
            <a:spLocks noGrp="1"/>
          </p:cNvSpPr>
          <p:nvPr>
            <p:ph type="sldNum" sz="quarter" idx="12"/>
          </p:nvPr>
        </p:nvSpPr>
        <p:spPr/>
        <p:txBody>
          <a:bodyPr/>
          <a:lstStyle/>
          <a:p>
            <a:fld id="{E44A3807-8C84-3C44-97E2-35483AE1C0B6}" type="slidenum">
              <a:rPr lang="x-none" smtClean="0"/>
              <a:t>‹#›</a:t>
            </a:fld>
            <a:endParaRPr lang="x-none"/>
          </a:p>
        </p:txBody>
      </p:sp>
    </p:spTree>
    <p:extLst>
      <p:ext uri="{BB962C8B-B14F-4D97-AF65-F5344CB8AC3E}">
        <p14:creationId xmlns:p14="http://schemas.microsoft.com/office/powerpoint/2010/main" val="271797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tartsida för Ledarna">
    <p:spTree>
      <p:nvGrpSpPr>
        <p:cNvPr id="1" name=""/>
        <p:cNvGrpSpPr/>
        <p:nvPr/>
      </p:nvGrpSpPr>
      <p:grpSpPr>
        <a:xfrm>
          <a:off x="0" y="0"/>
          <a:ext cx="0" cy="0"/>
          <a:chOff x="0" y="0"/>
          <a:chExt cx="0" cy="0"/>
        </a:xfrm>
      </p:grpSpPr>
      <p:pic>
        <p:nvPicPr>
          <p:cNvPr id="3" name="Picture 2" descr="A picture containing text, outdoor, sign&#10;&#10;Description automatically generated">
            <a:extLst>
              <a:ext uri="{FF2B5EF4-FFF2-40B4-BE49-F238E27FC236}">
                <a16:creationId xmlns:a16="http://schemas.microsoft.com/office/drawing/2014/main" id="{117720F1-BCB6-C9D5-4297-B1CCD133F1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9" y="-600"/>
            <a:ext cx="12192000" cy="6860031"/>
          </a:xfrm>
          <a:prstGeom prst="rect">
            <a:avLst/>
          </a:prstGeom>
        </p:spPr>
      </p:pic>
      <p:pic>
        <p:nvPicPr>
          <p:cNvPr id="7" name="Bildobjekt 6">
            <a:extLst>
              <a:ext uri="{FF2B5EF4-FFF2-40B4-BE49-F238E27FC236}">
                <a16:creationId xmlns:a16="http://schemas.microsoft.com/office/drawing/2014/main" id="{780540DC-11CB-E84F-96F4-EA34CDA9E719}"/>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1156863" y="1285071"/>
            <a:ext cx="4478284" cy="1411588"/>
          </a:xfrm>
          <a:prstGeom prst="rect">
            <a:avLst/>
          </a:prstGeom>
        </p:spPr>
      </p:pic>
    </p:spTree>
    <p:extLst>
      <p:ext uri="{BB962C8B-B14F-4D97-AF65-F5344CB8AC3E}">
        <p14:creationId xmlns:p14="http://schemas.microsoft.com/office/powerpoint/2010/main" val="77975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rtsida för ämnet">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2492249-6D3A-9B42-9645-FF9B7011B42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Underrubrik 2"/>
          <p:cNvSpPr>
            <a:spLocks noGrp="1"/>
          </p:cNvSpPr>
          <p:nvPr>
            <p:ph type="subTitle" idx="1" hasCustomPrompt="1"/>
          </p:nvPr>
        </p:nvSpPr>
        <p:spPr>
          <a:xfrm>
            <a:off x="527423" y="1779991"/>
            <a:ext cx="9512423" cy="683948"/>
          </a:xfrm>
          <a:prstGeom prst="rect">
            <a:avLst/>
          </a:prstGeom>
        </p:spPr>
        <p:txBody>
          <a:bodyPr lIns="0" tIns="0" rIns="0" bIns="0" anchor="t">
            <a:spAutoFit/>
          </a:bodyPr>
          <a:lstStyle>
            <a:lvl1pPr marL="0" indent="0" algn="l">
              <a:lnSpc>
                <a:spcPts val="5333"/>
              </a:lnSpc>
              <a:buNone/>
              <a:defRPr sz="4667" b="1" cap="none" baseline="0">
                <a:solidFill>
                  <a:schemeClr val="bg1"/>
                </a:solidFill>
                <a:latin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sv-SE" baseline="0" dirty="0"/>
              <a:t>Presentationens namn</a:t>
            </a:r>
            <a:endParaRPr lang="sv-SE" dirty="0"/>
          </a:p>
        </p:txBody>
      </p:sp>
      <p:sp>
        <p:nvSpPr>
          <p:cNvPr id="13" name="Text Placeholder 12"/>
          <p:cNvSpPr>
            <a:spLocks noGrp="1"/>
          </p:cNvSpPr>
          <p:nvPr>
            <p:ph type="body" sz="quarter" idx="10" hasCustomPrompt="1"/>
          </p:nvPr>
        </p:nvSpPr>
        <p:spPr>
          <a:xfrm>
            <a:off x="559094" y="5078009"/>
            <a:ext cx="3177676" cy="336000"/>
          </a:xfrm>
          <a:prstGeom prst="rect">
            <a:avLst/>
          </a:prstGeom>
        </p:spPr>
        <p:txBody>
          <a:bodyPr anchor="ctr"/>
          <a:lstStyle>
            <a:lvl1pPr marL="0" indent="0">
              <a:buNone/>
              <a:defRPr sz="1867" b="1">
                <a:solidFill>
                  <a:schemeClr val="bg1"/>
                </a:solidFill>
                <a:latin typeface="Arial" panose="020B0604020202020204" pitchFamily="34" charset="0"/>
                <a:cs typeface="Arial" panose="020B0604020202020204" pitchFamily="34" charset="0"/>
              </a:defRPr>
            </a:lvl1pPr>
          </a:lstStyle>
          <a:p>
            <a:pPr lvl="0"/>
            <a:r>
              <a:rPr lang="en-US" dirty="0" err="1"/>
              <a:t>Föredragshållare</a:t>
            </a:r>
            <a:endParaRPr lang="en-US" dirty="0"/>
          </a:p>
        </p:txBody>
      </p:sp>
      <p:sp>
        <p:nvSpPr>
          <p:cNvPr id="14" name="Text Placeholder 12"/>
          <p:cNvSpPr>
            <a:spLocks noGrp="1"/>
          </p:cNvSpPr>
          <p:nvPr>
            <p:ph type="body" sz="quarter" idx="11" hasCustomPrompt="1"/>
          </p:nvPr>
        </p:nvSpPr>
        <p:spPr>
          <a:xfrm>
            <a:off x="559094" y="5462157"/>
            <a:ext cx="3177676" cy="336000"/>
          </a:xfrm>
          <a:prstGeom prst="rect">
            <a:avLst/>
          </a:prstGeom>
        </p:spPr>
        <p:txBody>
          <a:bodyPr anchor="t" anchorCtr="0"/>
          <a:lstStyle>
            <a:lvl1pPr marL="0" indent="0">
              <a:buNone/>
              <a:defRPr sz="1867" b="0">
                <a:solidFill>
                  <a:schemeClr val="bg1"/>
                </a:solidFill>
                <a:latin typeface="Arial" panose="020B0604020202020204" pitchFamily="34" charset="0"/>
                <a:cs typeface="Arial" panose="020B0604020202020204" pitchFamily="34" charset="0"/>
              </a:defRPr>
            </a:lvl1pPr>
          </a:lstStyle>
          <a:p>
            <a:pPr lvl="0"/>
            <a:r>
              <a:rPr lang="en-US" dirty="0" err="1"/>
              <a:t>Titel</a:t>
            </a:r>
            <a:endParaRPr lang="en-US" dirty="0"/>
          </a:p>
        </p:txBody>
      </p:sp>
      <p:pic>
        <p:nvPicPr>
          <p:cNvPr id="10" name="Bildobjekt 9" descr="En bild som visar ritning, tallrik&#10;&#10;Automatiskt genererad beskrivning">
            <a:extLst>
              <a:ext uri="{FF2B5EF4-FFF2-40B4-BE49-F238E27FC236}">
                <a16:creationId xmlns:a16="http://schemas.microsoft.com/office/drawing/2014/main" id="{E99DD294-E61D-BB4D-9D76-1FECE2FD2E9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379680" y="6108857"/>
            <a:ext cx="1416000" cy="446584"/>
          </a:xfrm>
          <a:prstGeom prst="rect">
            <a:avLst/>
          </a:prstGeom>
        </p:spPr>
      </p:pic>
      <p:sp>
        <p:nvSpPr>
          <p:cNvPr id="11" name="Text Placeholder 12">
            <a:extLst>
              <a:ext uri="{FF2B5EF4-FFF2-40B4-BE49-F238E27FC236}">
                <a16:creationId xmlns:a16="http://schemas.microsoft.com/office/drawing/2014/main" id="{E78B7731-5FC5-6541-A87F-7F1FB0878F55}"/>
              </a:ext>
            </a:extLst>
          </p:cNvPr>
          <p:cNvSpPr>
            <a:spLocks noGrp="1"/>
          </p:cNvSpPr>
          <p:nvPr>
            <p:ph type="body" sz="quarter" idx="12" hasCustomPrompt="1"/>
          </p:nvPr>
        </p:nvSpPr>
        <p:spPr>
          <a:xfrm>
            <a:off x="4072606" y="5078009"/>
            <a:ext cx="3177676" cy="336000"/>
          </a:xfrm>
          <a:prstGeom prst="rect">
            <a:avLst/>
          </a:prstGeom>
        </p:spPr>
        <p:txBody>
          <a:bodyPr anchor="ctr"/>
          <a:lstStyle>
            <a:lvl1pPr marL="0" indent="0">
              <a:buNone/>
              <a:defRPr sz="1867" b="1">
                <a:solidFill>
                  <a:schemeClr val="bg1"/>
                </a:solidFill>
                <a:latin typeface="Arial" panose="020B0604020202020204" pitchFamily="34" charset="0"/>
                <a:cs typeface="Arial" panose="020B0604020202020204" pitchFamily="34" charset="0"/>
              </a:defRPr>
            </a:lvl1pPr>
          </a:lstStyle>
          <a:p>
            <a:pPr lvl="0"/>
            <a:r>
              <a:rPr lang="en-US" dirty="0" err="1"/>
              <a:t>Föredragshållare</a:t>
            </a:r>
            <a:endParaRPr lang="en-US" dirty="0"/>
          </a:p>
        </p:txBody>
      </p:sp>
      <p:sp>
        <p:nvSpPr>
          <p:cNvPr id="12" name="Text Placeholder 12">
            <a:extLst>
              <a:ext uri="{FF2B5EF4-FFF2-40B4-BE49-F238E27FC236}">
                <a16:creationId xmlns:a16="http://schemas.microsoft.com/office/drawing/2014/main" id="{F0400F9E-498F-1646-B508-D5CD022647B9}"/>
              </a:ext>
            </a:extLst>
          </p:cNvPr>
          <p:cNvSpPr>
            <a:spLocks noGrp="1"/>
          </p:cNvSpPr>
          <p:nvPr>
            <p:ph type="body" sz="quarter" idx="13" hasCustomPrompt="1"/>
          </p:nvPr>
        </p:nvSpPr>
        <p:spPr>
          <a:xfrm>
            <a:off x="4072606" y="5462157"/>
            <a:ext cx="3177676" cy="336000"/>
          </a:xfrm>
          <a:prstGeom prst="rect">
            <a:avLst/>
          </a:prstGeom>
        </p:spPr>
        <p:txBody>
          <a:bodyPr anchor="t" anchorCtr="0"/>
          <a:lstStyle>
            <a:lvl1pPr marL="0" indent="0">
              <a:buNone/>
              <a:defRPr sz="1867" b="0">
                <a:solidFill>
                  <a:schemeClr val="bg1"/>
                </a:solidFill>
                <a:latin typeface="Arial" panose="020B0604020202020204" pitchFamily="34" charset="0"/>
                <a:cs typeface="Arial" panose="020B0604020202020204" pitchFamily="34" charset="0"/>
              </a:defRPr>
            </a:lvl1pPr>
          </a:lstStyle>
          <a:p>
            <a:pPr lvl="0"/>
            <a:r>
              <a:rPr lang="en-US" dirty="0" err="1"/>
              <a:t>Titel</a:t>
            </a:r>
            <a:endParaRPr lang="en-US" dirty="0"/>
          </a:p>
        </p:txBody>
      </p:sp>
    </p:spTree>
    <p:extLst>
      <p:ext uri="{BB962C8B-B14F-4D97-AF65-F5344CB8AC3E}">
        <p14:creationId xmlns:p14="http://schemas.microsoft.com/office/powerpoint/2010/main" val="312379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Rubrik">
    <p:spTree>
      <p:nvGrpSpPr>
        <p:cNvPr id="1" name=""/>
        <p:cNvGrpSpPr/>
        <p:nvPr/>
      </p:nvGrpSpPr>
      <p:grpSpPr>
        <a:xfrm>
          <a:off x="0" y="0"/>
          <a:ext cx="0" cy="0"/>
          <a:chOff x="0" y="0"/>
          <a:chExt cx="0" cy="0"/>
        </a:xfrm>
      </p:grpSpPr>
      <p:sp>
        <p:nvSpPr>
          <p:cNvPr id="8" name="Title 3"/>
          <p:cNvSpPr>
            <a:spLocks noGrp="1"/>
          </p:cNvSpPr>
          <p:nvPr>
            <p:ph type="title" hasCustomPrompt="1"/>
          </p:nvPr>
        </p:nvSpPr>
        <p:spPr>
          <a:xfrm>
            <a:off x="538349" y="584361"/>
            <a:ext cx="11195969" cy="581356"/>
          </a:xfrm>
          <a:prstGeom prst="rect">
            <a:avLst/>
          </a:prstGeom>
        </p:spPr>
        <p:txBody>
          <a:bodyPr lIns="0" tIns="0" rIns="0" bIns="0" anchor="t">
            <a:spAutoFit/>
          </a:bodyPr>
          <a:lstStyle>
            <a:lvl1pPr>
              <a:lnSpc>
                <a:spcPts val="4533"/>
              </a:lnSpc>
              <a:defRPr sz="4000" b="1" cap="none">
                <a:latin typeface="Arial" panose="020B0604020202020204" pitchFamily="34" charset="0"/>
                <a:cs typeface="Arial" panose="020B0604020202020204" pitchFamily="34" charset="0"/>
              </a:defRPr>
            </a:lvl1pPr>
          </a:lstStyle>
          <a:p>
            <a:r>
              <a:rPr lang="en-US" dirty="0" err="1"/>
              <a:t>Rubrik</a:t>
            </a:r>
            <a:endParaRPr lang="en-US" dirty="0"/>
          </a:p>
        </p:txBody>
      </p:sp>
      <p:sp>
        <p:nvSpPr>
          <p:cNvPr id="4" name="Platshållare för text 3"/>
          <p:cNvSpPr>
            <a:spLocks noGrp="1"/>
          </p:cNvSpPr>
          <p:nvPr>
            <p:ph type="body" sz="quarter" idx="11" hasCustomPrompt="1"/>
          </p:nvPr>
        </p:nvSpPr>
        <p:spPr>
          <a:xfrm>
            <a:off x="537633" y="6393600"/>
            <a:ext cx="4453467" cy="194733"/>
          </a:xfrm>
          <a:prstGeom prst="rect">
            <a:avLst/>
          </a:prstGeom>
        </p:spPr>
        <p:txBody>
          <a:bodyPr lIns="0"/>
          <a:lstStyle>
            <a:lvl1pPr marL="0" indent="0">
              <a:buNone/>
              <a:defRPr sz="933"/>
            </a:lvl1pPr>
            <a:lvl2pPr marL="609585" indent="0">
              <a:buNone/>
              <a:defRPr sz="1067"/>
            </a:lvl2pPr>
            <a:lvl3pPr marL="1219170" indent="0">
              <a:buNone/>
              <a:defRPr sz="1067"/>
            </a:lvl3pPr>
            <a:lvl4pPr marL="1828754" indent="0">
              <a:buNone/>
              <a:defRPr sz="1067"/>
            </a:lvl4pPr>
            <a:lvl5pPr marL="2438339" indent="0">
              <a:buNone/>
              <a:defRPr sz="1067"/>
            </a:lvl5pPr>
          </a:lstStyle>
          <a:p>
            <a:pPr lvl="0"/>
            <a:r>
              <a:rPr lang="sv-SE" dirty="0"/>
              <a:t>Skriv källor eller eventuella länkar här</a:t>
            </a:r>
          </a:p>
        </p:txBody>
      </p:sp>
    </p:spTree>
    <p:extLst>
      <p:ext uri="{BB962C8B-B14F-4D97-AF65-F5344CB8AC3E}">
        <p14:creationId xmlns:p14="http://schemas.microsoft.com/office/powerpoint/2010/main" val="225273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vsnitt rubrikbi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60087CB-2C64-D540-A202-3EA7B9221878}"/>
              </a:ext>
            </a:extLst>
          </p:cNvPr>
          <p:cNvSpPr>
            <a:spLocks noGrp="1"/>
          </p:cNvSpPr>
          <p:nvPr>
            <p:ph type="title" hasCustomPrompt="1"/>
          </p:nvPr>
        </p:nvSpPr>
        <p:spPr>
          <a:xfrm>
            <a:off x="529882" y="1860239"/>
            <a:ext cx="11195969" cy="581356"/>
          </a:xfrm>
          <a:prstGeom prst="rect">
            <a:avLst/>
          </a:prstGeom>
        </p:spPr>
        <p:txBody>
          <a:bodyPr lIns="0" tIns="0" rIns="0" bIns="0" anchor="t">
            <a:spAutoFit/>
          </a:bodyPr>
          <a:lstStyle>
            <a:lvl1pPr>
              <a:lnSpc>
                <a:spcPts val="4533"/>
              </a:lnSpc>
              <a:defRPr sz="4000" b="1" cap="none">
                <a:solidFill>
                  <a:schemeClr val="accent1"/>
                </a:solidFill>
                <a:latin typeface="Arial" panose="020B0604020202020204" pitchFamily="34" charset="0"/>
                <a:cs typeface="Arial" panose="020B0604020202020204" pitchFamily="34" charset="0"/>
              </a:defRPr>
            </a:lvl1pPr>
          </a:lstStyle>
          <a:p>
            <a:r>
              <a:rPr lang="en-US" dirty="0" err="1"/>
              <a:t>Rubrik</a:t>
            </a:r>
            <a:endParaRPr lang="en-US" dirty="0"/>
          </a:p>
        </p:txBody>
      </p:sp>
    </p:spTree>
    <p:extLst>
      <p:ext uri="{BB962C8B-B14F-4D97-AF65-F5344CB8AC3E}">
        <p14:creationId xmlns:p14="http://schemas.microsoft.com/office/powerpoint/2010/main" val="256880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16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Contrast Custom">
    <p:spTree>
      <p:nvGrpSpPr>
        <p:cNvPr id="1" name=""/>
        <p:cNvGrpSpPr/>
        <p:nvPr/>
      </p:nvGrpSpPr>
      <p:grpSpPr>
        <a:xfrm>
          <a:off x="0" y="0"/>
          <a:ext cx="0" cy="0"/>
          <a:chOff x="0" y="0"/>
          <a:chExt cx="0" cy="0"/>
        </a:xfrm>
      </p:grpSpPr>
      <p:sp>
        <p:nvSpPr>
          <p:cNvPr id="4" name="SlideLogoText" hidden="1">
            <a:extLst>
              <a:ext uri="{FF2B5EF4-FFF2-40B4-BE49-F238E27FC236}">
                <a16:creationId xmlns:a16="http://schemas.microsoft.com/office/drawing/2014/main" id="{2F705A80-1DB0-43C3-A71A-9587E6BCC3AD}"/>
              </a:ext>
            </a:extLst>
          </p:cNvPr>
          <p:cNvSpPr txBox="1"/>
          <p:nvPr userDrawn="1">
            <p:custDataLst>
              <p:tags r:id="rId1"/>
            </p:custDataLst>
          </p:nvPr>
        </p:nvSpPr>
        <p:spPr bwMode="black">
          <a:xfrm>
            <a:off x="10142505" y="6499381"/>
            <a:ext cx="1134927" cy="138499"/>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Arial" panose="020B0604020202020204" pitchFamily="34" charset="0"/>
              </a:rPr>
              <a:t>McKinsey &amp; Company</a:t>
            </a:r>
          </a:p>
        </p:txBody>
      </p:sp>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7" name="1. On-page tracker">
            <a:extLst>
              <a:ext uri="{FF2B5EF4-FFF2-40B4-BE49-F238E27FC236}">
                <a16:creationId xmlns:a16="http://schemas.microsoft.com/office/drawing/2014/main" id="{AD9436C5-E5F5-42BD-9013-D04449180E92}"/>
              </a:ext>
            </a:extLst>
          </p:cNvPr>
          <p:cNvSpPr>
            <a:spLocks noGrp="1"/>
          </p:cNvSpPr>
          <p:nvPr>
            <p:ph type="body" sz="quarter" idx="17" hasCustomPrompt="1"/>
            <p:custDataLst>
              <p:tags r:id="rId3"/>
            </p:custDataLst>
          </p:nvPr>
        </p:nvSpPr>
        <p:spPr>
          <a:xfrm>
            <a:off x="7159752" y="78768"/>
            <a:ext cx="4480560" cy="123111"/>
          </a:xfrm>
        </p:spPr>
        <p:txBody>
          <a:bodyPr anchor="ctr" anchorCtr="0">
            <a:spAutoFit/>
          </a:bodyPr>
          <a:lstStyle>
            <a:lvl1pPr algn="r">
              <a:defRPr sz="800">
                <a:solidFill>
                  <a:schemeClr val="tx1"/>
                </a:solidFill>
                <a:latin typeface="+mn-lt"/>
              </a:defRPr>
            </a:lvl1pPr>
          </a:lstStyle>
          <a:p>
            <a:pPr lvl="0"/>
            <a:r>
              <a:rPr lang="en-US" dirty="0"/>
              <a:t>Chapter › Topic</a:t>
            </a:r>
          </a:p>
        </p:txBody>
      </p:sp>
    </p:spTree>
    <p:extLst>
      <p:ext uri="{BB962C8B-B14F-4D97-AF65-F5344CB8AC3E}">
        <p14:creationId xmlns:p14="http://schemas.microsoft.com/office/powerpoint/2010/main" val="1674865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ubrik + punktlista">
    <p:spTree>
      <p:nvGrpSpPr>
        <p:cNvPr id="1" name=""/>
        <p:cNvGrpSpPr/>
        <p:nvPr/>
      </p:nvGrpSpPr>
      <p:grpSpPr>
        <a:xfrm>
          <a:off x="0" y="0"/>
          <a:ext cx="0" cy="0"/>
          <a:chOff x="0" y="0"/>
          <a:chExt cx="0" cy="0"/>
        </a:xfrm>
      </p:grpSpPr>
      <p:sp>
        <p:nvSpPr>
          <p:cNvPr id="7" name="Text Placeholder 5"/>
          <p:cNvSpPr>
            <a:spLocks noGrp="1"/>
          </p:cNvSpPr>
          <p:nvPr>
            <p:ph type="body" sz="quarter" idx="10" hasCustomPrompt="1"/>
          </p:nvPr>
        </p:nvSpPr>
        <p:spPr>
          <a:xfrm>
            <a:off x="535174" y="1497908"/>
            <a:ext cx="11117724" cy="4341955"/>
          </a:xfrm>
          <a:prstGeom prst="rect">
            <a:avLst/>
          </a:prstGeom>
        </p:spPr>
        <p:txBody>
          <a:bodyPr lIns="0"/>
          <a:lstStyle>
            <a:lvl1pPr marL="239178" indent="-239178">
              <a:lnSpc>
                <a:spcPts val="3200"/>
              </a:lnSpc>
              <a:buClr>
                <a:schemeClr val="accent1"/>
              </a:buClr>
              <a:buSzPct val="120000"/>
              <a:buFont typeface="Arial" panose="020B0604020202020204" pitchFamily="34" charset="0"/>
              <a:buChar char="•"/>
              <a:tabLst/>
              <a:defRPr sz="2400" b="0">
                <a:latin typeface="Arial" panose="020B0604020202020204" pitchFamily="34" charset="0"/>
                <a:cs typeface="Arial" panose="020B0604020202020204" pitchFamily="34" charset="0"/>
              </a:defRPr>
            </a:lvl1pPr>
            <a:lvl2pPr marL="833946" indent="-224361">
              <a:lnSpc>
                <a:spcPts val="2667"/>
              </a:lnSpc>
              <a:buClr>
                <a:schemeClr val="accent1"/>
              </a:buClr>
              <a:buSzPct val="120000"/>
              <a:tabLst/>
              <a:defRPr sz="1867" b="0">
                <a:latin typeface="Arial" panose="020B0604020202020204" pitchFamily="34" charset="0"/>
                <a:cs typeface="Arial" panose="020B0604020202020204" pitchFamily="34" charset="0"/>
              </a:defRPr>
            </a:lvl2pPr>
            <a:lvl3pPr marL="1435064" indent="-215895">
              <a:lnSpc>
                <a:spcPts val="2400"/>
              </a:lnSpc>
              <a:buClr>
                <a:schemeClr val="accent1"/>
              </a:buClr>
              <a:buSzPct val="120000"/>
              <a:tabLst/>
              <a:defRPr sz="1600" b="0">
                <a:latin typeface="Arial" panose="020B0604020202020204" pitchFamily="34" charset="0"/>
                <a:cs typeface="Arial" panose="020B0604020202020204" pitchFamily="34" charset="0"/>
              </a:defRPr>
            </a:lvl3pPr>
            <a:lvl4pPr marL="2029833" indent="-201079">
              <a:lnSpc>
                <a:spcPts val="2133"/>
              </a:lnSpc>
              <a:buClr>
                <a:schemeClr val="accent1"/>
              </a:buClr>
              <a:buSzPct val="120000"/>
              <a:tabLst/>
              <a:defRPr sz="1333" b="0">
                <a:latin typeface="Arial" panose="020B0604020202020204" pitchFamily="34" charset="0"/>
                <a:cs typeface="Arial" panose="020B0604020202020204" pitchFamily="34" charset="0"/>
              </a:defRPr>
            </a:lvl4pPr>
            <a:lvl5pPr marL="2630952" indent="-184146">
              <a:lnSpc>
                <a:spcPts val="1867"/>
              </a:lnSpc>
              <a:buClr>
                <a:schemeClr val="accent1"/>
              </a:buClr>
              <a:buSzPct val="120000"/>
              <a:tabLst/>
              <a:defRPr sz="1067" b="0">
                <a:latin typeface="Arial" panose="020B0604020202020204" pitchFamily="34" charset="0"/>
                <a:cs typeface="Arial" panose="020B0604020202020204" pitchFamily="34" charset="0"/>
              </a:defRPr>
            </a:lvl5pPr>
          </a:lstStyle>
          <a:p>
            <a:pPr lvl="0"/>
            <a:r>
              <a:rPr lang="sv-SE" dirty="0"/>
              <a:t>Skriv dina punkter här</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itle 3"/>
          <p:cNvSpPr>
            <a:spLocks noGrp="1"/>
          </p:cNvSpPr>
          <p:nvPr>
            <p:ph type="title" hasCustomPrompt="1"/>
          </p:nvPr>
        </p:nvSpPr>
        <p:spPr>
          <a:xfrm>
            <a:off x="538349" y="584361"/>
            <a:ext cx="11114592" cy="581356"/>
          </a:xfrm>
          <a:prstGeom prst="rect">
            <a:avLst/>
          </a:prstGeom>
        </p:spPr>
        <p:txBody>
          <a:bodyPr lIns="0" tIns="0" rIns="0" bIns="0" anchor="t">
            <a:spAutoFit/>
          </a:bodyPr>
          <a:lstStyle>
            <a:lvl1pPr>
              <a:lnSpc>
                <a:spcPts val="4533"/>
              </a:lnSpc>
              <a:defRPr sz="4000" b="1" cap="none">
                <a:latin typeface="Arial" panose="020B0604020202020204" pitchFamily="34" charset="0"/>
                <a:cs typeface="Arial" panose="020B0604020202020204" pitchFamily="34" charset="0"/>
              </a:defRPr>
            </a:lvl1pPr>
          </a:lstStyle>
          <a:p>
            <a:r>
              <a:rPr lang="en-US" dirty="0" err="1"/>
              <a:t>Rubrik</a:t>
            </a:r>
            <a:endParaRPr lang="en-US" dirty="0"/>
          </a:p>
        </p:txBody>
      </p:sp>
      <p:sp>
        <p:nvSpPr>
          <p:cNvPr id="4" name="Platshållare för text 3"/>
          <p:cNvSpPr>
            <a:spLocks noGrp="1"/>
          </p:cNvSpPr>
          <p:nvPr>
            <p:ph type="body" sz="quarter" idx="11" hasCustomPrompt="1"/>
          </p:nvPr>
        </p:nvSpPr>
        <p:spPr>
          <a:xfrm>
            <a:off x="535173" y="6393600"/>
            <a:ext cx="4453467" cy="194733"/>
          </a:xfrm>
          <a:prstGeom prst="rect">
            <a:avLst/>
          </a:prstGeom>
        </p:spPr>
        <p:txBody>
          <a:bodyPr lIns="0"/>
          <a:lstStyle>
            <a:lvl1pPr marL="0" indent="0">
              <a:buNone/>
              <a:defRPr sz="933"/>
            </a:lvl1pPr>
            <a:lvl2pPr marL="609585" indent="0">
              <a:buNone/>
              <a:defRPr sz="1067"/>
            </a:lvl2pPr>
            <a:lvl3pPr marL="1219170" indent="0">
              <a:buNone/>
              <a:defRPr sz="1067"/>
            </a:lvl3pPr>
            <a:lvl4pPr marL="1828754" indent="0">
              <a:buNone/>
              <a:defRPr sz="1067"/>
            </a:lvl4pPr>
            <a:lvl5pPr marL="2438339" indent="0">
              <a:buNone/>
              <a:defRPr sz="1067"/>
            </a:lvl5pPr>
          </a:lstStyle>
          <a:p>
            <a:pPr lvl="0"/>
            <a:r>
              <a:rPr lang="sv-SE" dirty="0"/>
              <a:t>Skriv källor eller eventuella länkar här</a:t>
            </a:r>
          </a:p>
        </p:txBody>
      </p:sp>
    </p:spTree>
    <p:extLst>
      <p:ext uri="{BB962C8B-B14F-4D97-AF65-F5344CB8AC3E}">
        <p14:creationId xmlns:p14="http://schemas.microsoft.com/office/powerpoint/2010/main" val="140900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lutsida">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F701DB0-AAA9-C344-AB31-56CF32B3BE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Bildobjekt 6" descr="En bild som visar ritning, tallrik&#10;&#10;Automatiskt genererad beskrivning">
            <a:extLst>
              <a:ext uri="{FF2B5EF4-FFF2-40B4-BE49-F238E27FC236}">
                <a16:creationId xmlns:a16="http://schemas.microsoft.com/office/drawing/2014/main" id="{6F2052D7-6AC5-F24D-919B-466E5D5DC5A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1591" y="4303351"/>
            <a:ext cx="2131200" cy="672148"/>
          </a:xfrm>
          <a:prstGeom prst="rect">
            <a:avLst/>
          </a:prstGeom>
        </p:spPr>
      </p:pic>
      <p:sp>
        <p:nvSpPr>
          <p:cNvPr id="9" name="textruta 8">
            <a:extLst>
              <a:ext uri="{FF2B5EF4-FFF2-40B4-BE49-F238E27FC236}">
                <a16:creationId xmlns:a16="http://schemas.microsoft.com/office/drawing/2014/main" id="{7C0C675C-A75F-7A42-BFE5-2D12194D0C64}"/>
              </a:ext>
            </a:extLst>
          </p:cNvPr>
          <p:cNvSpPr txBox="1"/>
          <p:nvPr userDrawn="1"/>
        </p:nvSpPr>
        <p:spPr>
          <a:xfrm>
            <a:off x="1" y="1757180"/>
            <a:ext cx="12192000" cy="1836337"/>
          </a:xfrm>
          <a:prstGeom prst="rect">
            <a:avLst/>
          </a:prstGeom>
          <a:noFill/>
        </p:spPr>
        <p:txBody>
          <a:bodyPr wrap="square" rtlCol="0">
            <a:spAutoFit/>
          </a:bodyPr>
          <a:lstStyle/>
          <a:p>
            <a:pPr algn="ctr"/>
            <a:r>
              <a:rPr lang="en-US" sz="11333" b="1" dirty="0">
                <a:solidFill>
                  <a:schemeClr val="bg1"/>
                </a:solidFill>
              </a:rPr>
              <a:t>Tack!</a:t>
            </a:r>
            <a:endParaRPr sz="11333" b="1" dirty="0">
              <a:solidFill>
                <a:schemeClr val="bg1"/>
              </a:solidFill>
            </a:endParaRPr>
          </a:p>
        </p:txBody>
      </p:sp>
    </p:spTree>
    <p:extLst>
      <p:ext uri="{BB962C8B-B14F-4D97-AF65-F5344CB8AC3E}">
        <p14:creationId xmlns:p14="http://schemas.microsoft.com/office/powerpoint/2010/main" val="3709691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07B6F6A-332B-264C-9E43-BA8006395D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x-none"/>
          </a:p>
        </p:txBody>
      </p:sp>
      <p:sp>
        <p:nvSpPr>
          <p:cNvPr id="3" name="Textplatzhalter 2">
            <a:extLst>
              <a:ext uri="{FF2B5EF4-FFF2-40B4-BE49-F238E27FC236}">
                <a16:creationId xmlns:a16="http://schemas.microsoft.com/office/drawing/2014/main" id="{C881F912-D160-7446-8AD9-9FD1E925F2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x-none"/>
          </a:p>
        </p:txBody>
      </p:sp>
      <p:sp>
        <p:nvSpPr>
          <p:cNvPr id="4" name="Datumsplatzhalter 3">
            <a:extLst>
              <a:ext uri="{FF2B5EF4-FFF2-40B4-BE49-F238E27FC236}">
                <a16:creationId xmlns:a16="http://schemas.microsoft.com/office/drawing/2014/main" id="{6DEA00D3-54D4-D643-AD0B-15C7F31B15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8A211E-0B43-4A5A-8701-DFE16F0F3DE6}" type="datetime1">
              <a:rPr lang="fr-FR" smtClean="0"/>
              <a:t>05/06/2023</a:t>
            </a:fld>
            <a:endParaRPr lang="x-none"/>
          </a:p>
        </p:txBody>
      </p:sp>
      <p:sp>
        <p:nvSpPr>
          <p:cNvPr id="5" name="Fußzeilenplatzhalter 4">
            <a:extLst>
              <a:ext uri="{FF2B5EF4-FFF2-40B4-BE49-F238E27FC236}">
                <a16:creationId xmlns:a16="http://schemas.microsoft.com/office/drawing/2014/main" id="{0110C9DC-B44E-B54B-AC2F-3094F474B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Advisory Committee meeting – 09 March 2022 </a:t>
            </a:r>
            <a:endParaRPr lang="x-none"/>
          </a:p>
        </p:txBody>
      </p:sp>
      <p:sp>
        <p:nvSpPr>
          <p:cNvPr id="6" name="Foliennummernplatzhalter 5">
            <a:extLst>
              <a:ext uri="{FF2B5EF4-FFF2-40B4-BE49-F238E27FC236}">
                <a16:creationId xmlns:a16="http://schemas.microsoft.com/office/drawing/2014/main" id="{4FE5F436-37A2-F94F-9874-FF40647F28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4A3807-8C84-3C44-97E2-35483AE1C0B6}" type="slidenum">
              <a:rPr lang="x-none" smtClean="0"/>
              <a:t>‹#›</a:t>
            </a:fld>
            <a:endParaRPr lang="x-none"/>
          </a:p>
        </p:txBody>
      </p:sp>
    </p:spTree>
    <p:extLst>
      <p:ext uri="{BB962C8B-B14F-4D97-AF65-F5344CB8AC3E}">
        <p14:creationId xmlns:p14="http://schemas.microsoft.com/office/powerpoint/2010/main" val="3087041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5.xml"/><Relationship Id="rId6" Type="http://schemas.openxmlformats.org/officeDocument/2006/relationships/image" Target="../media/image12.jpeg"/><Relationship Id="rId5" Type="http://schemas.openxmlformats.org/officeDocument/2006/relationships/image" Target="../media/image9.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2.jpeg"/><Relationship Id="rId2" Type="http://schemas.openxmlformats.org/officeDocument/2006/relationships/slideLayout" Target="../slideLayouts/slideLayout17.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7.xml"/><Relationship Id="rId6" Type="http://schemas.openxmlformats.org/officeDocument/2006/relationships/image" Target="../media/image13.jpeg"/><Relationship Id="rId5" Type="http://schemas.openxmlformats.org/officeDocument/2006/relationships/image" Target="../media/image9.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7" Type="http://schemas.microsoft.com/office/2007/relationships/hdphoto" Target="../media/hdphoto1.wdp"/><Relationship Id="rId2" Type="http://schemas.openxmlformats.org/officeDocument/2006/relationships/slideLayout" Target="../slideLayouts/slideLayout17.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9.e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6.jpeg"/><Relationship Id="rId2" Type="http://schemas.openxmlformats.org/officeDocument/2006/relationships/slideLayout" Target="../slideLayouts/slideLayout17.xml"/><Relationship Id="rId1" Type="http://schemas.openxmlformats.org/officeDocument/2006/relationships/tags" Target="../tags/tag10.xml"/><Relationship Id="rId6" Type="http://schemas.openxmlformats.org/officeDocument/2006/relationships/image" Target="../media/image15.jpeg"/><Relationship Id="rId5" Type="http://schemas.openxmlformats.org/officeDocument/2006/relationships/image" Target="../media/image9.e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10.xml"/><Relationship Id="rId7" Type="http://schemas.openxmlformats.org/officeDocument/2006/relationships/image" Target="../media/image16.jpeg"/><Relationship Id="rId2" Type="http://schemas.openxmlformats.org/officeDocument/2006/relationships/slideLayout" Target="../slideLayouts/slideLayout17.xml"/><Relationship Id="rId1" Type="http://schemas.openxmlformats.org/officeDocument/2006/relationships/tags" Target="../tags/tag11.xml"/><Relationship Id="rId6" Type="http://schemas.openxmlformats.org/officeDocument/2006/relationships/image" Target="../media/image15.jpeg"/><Relationship Id="rId5" Type="http://schemas.openxmlformats.org/officeDocument/2006/relationships/image" Target="../media/image9.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2.jpeg"/><Relationship Id="rId2" Type="http://schemas.openxmlformats.org/officeDocument/2006/relationships/slideLayout" Target="../slideLayouts/slideLayout17.xml"/><Relationship Id="rId1" Type="http://schemas.openxmlformats.org/officeDocument/2006/relationships/tags" Target="../tags/tag12.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12.xml"/><Relationship Id="rId7" Type="http://schemas.openxmlformats.org/officeDocument/2006/relationships/image" Target="../media/image19.jpeg"/><Relationship Id="rId2" Type="http://schemas.openxmlformats.org/officeDocument/2006/relationships/slideLayout" Target="../slideLayouts/slideLayout17.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9.emf"/><Relationship Id="rId10" Type="http://schemas.openxmlformats.org/officeDocument/2006/relationships/image" Target="../media/image20.jpeg"/><Relationship Id="rId4" Type="http://schemas.openxmlformats.org/officeDocument/2006/relationships/oleObject" Target="../embeddings/oleObject5.bin"/><Relationship Id="rId9"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hyperlink" Target="http://genderedinnovations.stanford.edu/case-studies/transportation.html#tabs-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hyperlink" Target="http://genderedinnovations.stanford.edu/case-studies/transportation.html#tabs-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6.emf"/><Relationship Id="rId5" Type="http://schemas.openxmlformats.org/officeDocument/2006/relationships/image" Target="../media/image30.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30.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30.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mailto:rewiringhorizon@uu.nl" TargetMode="External"/><Relationship Id="rId5" Type="http://schemas.openxmlformats.org/officeDocument/2006/relationships/hyperlink" Target="mailto:Mirella.visser@mv-imc.com" TargetMode="Externa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8.xml"/><Relationship Id="rId6" Type="http://schemas.openxmlformats.org/officeDocument/2006/relationships/image" Target="../media/image61.jpg"/><Relationship Id="rId5" Type="http://schemas.openxmlformats.org/officeDocument/2006/relationships/image" Target="../media/image60.jpeg"/><Relationship Id="rId4" Type="http://schemas.openxmlformats.org/officeDocument/2006/relationships/image" Target="../media/image59.jpeg"/></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8.xml"/><Relationship Id="rId5" Type="http://schemas.openxmlformats.org/officeDocument/2006/relationships/image" Target="../media/image65.jpeg"/><Relationship Id="rId4" Type="http://schemas.openxmlformats.org/officeDocument/2006/relationships/image" Target="../media/image64.jpeg"/></Relationships>
</file>

<file path=ppt/slides/_rels/slide5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71.JPG"/><Relationship Id="rId2" Type="http://schemas.openxmlformats.org/officeDocument/2006/relationships/image" Target="../media/image66.JPG"/><Relationship Id="rId1" Type="http://schemas.openxmlformats.org/officeDocument/2006/relationships/slideLayout" Target="../slideLayouts/slideLayout18.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 Id="rId9" Type="http://schemas.openxmlformats.org/officeDocument/2006/relationships/image" Target="../media/image7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8.jpg"/></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8.jpg"/></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image" Target="../media/image76.png"/></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8.jpg"/></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8.jpg"/></Relationships>
</file>

<file path=ppt/slides/_rels/slide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image" Target="../media/image81.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8.jp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8.jpg"/></Relationships>
</file>

<file path=ppt/slides/_rels/slide7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3.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7899662"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10515600" cy="312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Leading transformational </a:t>
            </a:r>
            <a:br>
              <a:rPr lang="en-US" b="1" dirty="0">
                <a:solidFill>
                  <a:schemeClr val="bg1"/>
                </a:solidFill>
                <a:latin typeface="Segoe UI" panose="020B0502040204020203" pitchFamily="34" charset="0"/>
                <a:cs typeface="Segoe UI" panose="020B0502040204020203" pitchFamily="34" charset="0"/>
              </a:rPr>
            </a:br>
            <a:r>
              <a:rPr lang="en-US" b="1" dirty="0">
                <a:solidFill>
                  <a:schemeClr val="bg1"/>
                </a:solidFill>
                <a:latin typeface="Segoe UI" panose="020B0502040204020203" pitchFamily="34" charset="0"/>
                <a:cs typeface="Segoe UI" panose="020B0502040204020203" pitchFamily="34" charset="0"/>
              </a:rPr>
              <a:t>equality for future-fit </a:t>
            </a:r>
            <a:br>
              <a:rPr lang="en-US" b="1" dirty="0">
                <a:solidFill>
                  <a:schemeClr val="bg1"/>
                </a:solidFill>
                <a:latin typeface="Segoe UI" panose="020B0502040204020203" pitchFamily="34" charset="0"/>
                <a:cs typeface="Segoe UI" panose="020B0502040204020203" pitchFamily="34" charset="0"/>
              </a:rPr>
            </a:br>
            <a:r>
              <a:rPr lang="en-US" b="1" dirty="0">
                <a:solidFill>
                  <a:schemeClr val="bg1"/>
                </a:solidFill>
                <a:latin typeface="Segoe UI" panose="020B0502040204020203" pitchFamily="34" charset="0"/>
                <a:cs typeface="Segoe UI" panose="020B0502040204020203" pitchFamily="34" charset="0"/>
              </a:rPr>
              <a:t>workplaces</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conference</a:t>
            </a: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8008790" y="1108747"/>
            <a:ext cx="4043769" cy="3944448"/>
          </a:xfrm>
          <a:prstGeom prst="rect">
            <a:avLst/>
          </a:prstGeom>
        </p:spPr>
      </p:pic>
    </p:spTree>
    <p:extLst>
      <p:ext uri="{BB962C8B-B14F-4D97-AF65-F5344CB8AC3E}">
        <p14:creationId xmlns:p14="http://schemas.microsoft.com/office/powerpoint/2010/main" val="2517021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C02D58-52F1-E84B-A83F-621994C54102}"/>
              </a:ext>
            </a:extLst>
          </p:cNvPr>
          <p:cNvSpPr>
            <a:spLocks noGrp="1"/>
          </p:cNvSpPr>
          <p:nvPr>
            <p:ph type="title"/>
          </p:nvPr>
        </p:nvSpPr>
        <p:spPr>
          <a:xfrm>
            <a:off x="672254" y="303850"/>
            <a:ext cx="10515600" cy="1124301"/>
          </a:xfrm>
        </p:spPr>
        <p:txBody>
          <a:bodyPr>
            <a:normAutofit fontScale="90000"/>
          </a:bodyPr>
          <a:lstStyle/>
          <a:p>
            <a:br>
              <a:rPr lang="fr-BE" sz="3600" b="1" dirty="0">
                <a:solidFill>
                  <a:srgbClr val="BF2E74"/>
                </a:solidFill>
                <a:latin typeface="Century Gothic" panose="020B0502020202020204" pitchFamily="34" charset="0"/>
              </a:rPr>
            </a:br>
            <a:r>
              <a:rPr lang="fr-BE" sz="3600" b="1" dirty="0">
                <a:solidFill>
                  <a:srgbClr val="BF2E74"/>
                </a:solidFill>
                <a:latin typeface="Century Gothic" panose="020B0502020202020204" pitchFamily="34" charset="0"/>
              </a:rPr>
              <a:t>Agenda</a:t>
            </a:r>
            <a:br>
              <a:rPr lang="x-none" sz="3600" b="1" dirty="0">
                <a:solidFill>
                  <a:srgbClr val="BF2E74"/>
                </a:solidFill>
                <a:latin typeface=""/>
              </a:rPr>
            </a:br>
            <a:endParaRPr lang="x-none" sz="3600" b="1" dirty="0">
              <a:solidFill>
                <a:srgbClr val="BF2E74"/>
              </a:solidFill>
              <a:latin typeface=""/>
            </a:endParaRPr>
          </a:p>
        </p:txBody>
      </p:sp>
      <p:sp>
        <p:nvSpPr>
          <p:cNvPr id="4" name="Titel 1">
            <a:extLst>
              <a:ext uri="{FF2B5EF4-FFF2-40B4-BE49-F238E27FC236}">
                <a16:creationId xmlns:a16="http://schemas.microsoft.com/office/drawing/2014/main" id="{38F797A4-7CD5-D74C-92F1-AA4E6B700740}"/>
              </a:ext>
            </a:extLst>
          </p:cNvPr>
          <p:cNvSpPr txBox="1">
            <a:spLocks/>
          </p:cNvSpPr>
          <p:nvPr/>
        </p:nvSpPr>
        <p:spPr>
          <a:xfrm>
            <a:off x="869532" y="281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x-none" sz="1200" dirty="0">
              <a:latin typeface=""/>
            </a:endParaRPr>
          </a:p>
        </p:txBody>
      </p:sp>
      <p:sp>
        <p:nvSpPr>
          <p:cNvPr id="16" name="TextBox 15">
            <a:extLst>
              <a:ext uri="{FF2B5EF4-FFF2-40B4-BE49-F238E27FC236}">
                <a16:creationId xmlns:a16="http://schemas.microsoft.com/office/drawing/2014/main" id="{8F26A3E9-2658-4ED8-9E5A-8680DD72FC09}"/>
              </a:ext>
            </a:extLst>
          </p:cNvPr>
          <p:cNvSpPr txBox="1"/>
          <p:nvPr/>
        </p:nvSpPr>
        <p:spPr>
          <a:xfrm>
            <a:off x="1121141" y="1311417"/>
            <a:ext cx="11062546" cy="5199052"/>
          </a:xfrm>
          <a:prstGeom prst="rect">
            <a:avLst/>
          </a:prstGeom>
          <a:noFill/>
        </p:spPr>
        <p:txBody>
          <a:bodyPr wrap="square" rtlCol="0">
            <a:spAutoFit/>
          </a:bodyPr>
          <a:lstStyle/>
          <a:p>
            <a:pPr>
              <a:lnSpc>
                <a:spcPct val="107000"/>
              </a:lnSpc>
              <a:spcAft>
                <a:spcPts val="800"/>
              </a:spcAft>
              <a:tabLst>
                <a:tab pos="810260" algn="l"/>
              </a:tabLst>
            </a:pPr>
            <a:r>
              <a:rPr lang="en-IE" sz="16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8.30		Registration</a:t>
            </a:r>
            <a:br>
              <a:rPr lang="fr-BE" sz="1600" dirty="0">
                <a:solidFill>
                  <a:srgbClr val="212121"/>
                </a:solidFill>
                <a:latin typeface="Calibri" panose="020F0502020204030204" pitchFamily="34" charset="0"/>
                <a:ea typeface="Times New Roman" panose="02020603050405020304" pitchFamily="18" charset="0"/>
                <a:cs typeface="Times New Roman" panose="02020603050405020304" pitchFamily="18" charset="0"/>
              </a:rPr>
            </a:br>
            <a:endParaRPr lang="fr-BE" sz="1600" dirty="0">
              <a:effectLst/>
              <a:latin typeface="Calibri" panose="020F0502020204030204" pitchFamily="34" charset="0"/>
              <a:ea typeface="Calibri" panose="020F0502020204030204" pitchFamily="34" charset="0"/>
              <a:cs typeface="Times New Roman" panose="02020603050405020304" pitchFamily="18" charset="0"/>
            </a:endParaRPr>
          </a:p>
          <a:p>
            <a:pPr marL="825500" indent="-825500">
              <a:lnSpc>
                <a:spcPct val="107000"/>
              </a:lnSpc>
              <a:spcAft>
                <a:spcPts val="800"/>
              </a:spcAft>
            </a:pPr>
            <a:r>
              <a:rPr lang="en-IE" sz="16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9.00		Opening by Maxime Legrand and Andreas Miller</a:t>
            </a:r>
            <a:br>
              <a:rPr lang="fr-BE" sz="1600" dirty="0">
                <a:solidFill>
                  <a:srgbClr val="212121"/>
                </a:solidFill>
                <a:latin typeface="Calibri" panose="020F0502020204030204" pitchFamily="34" charset="0"/>
                <a:ea typeface="Times New Roman" panose="02020603050405020304" pitchFamily="18" charset="0"/>
                <a:cs typeface="Times New Roman" panose="02020603050405020304" pitchFamily="18" charset="0"/>
              </a:rPr>
            </a:br>
            <a:endParaRPr lang="fr-BE" sz="1600" dirty="0">
              <a:solidFill>
                <a:srgbClr val="212121"/>
              </a:solidFill>
              <a:latin typeface="Calibri" panose="020F0502020204030204" pitchFamily="34" charset="0"/>
              <a:ea typeface="Times New Roman" panose="02020603050405020304" pitchFamily="18" charset="0"/>
              <a:cs typeface="Times New Roman" panose="02020603050405020304" pitchFamily="18" charset="0"/>
            </a:endParaRPr>
          </a:p>
          <a:p>
            <a:pPr marL="825500" indent="-825500">
              <a:lnSpc>
                <a:spcPct val="107000"/>
              </a:lnSpc>
              <a:spcAft>
                <a:spcPts val="800"/>
              </a:spcAft>
            </a:pPr>
            <a:r>
              <a:rPr lang="en-IE" sz="1600" dirty="0">
                <a:solidFill>
                  <a:srgbClr val="212121"/>
                </a:solidFill>
                <a:effectLst/>
                <a:latin typeface="Segoe UI" panose="020B0502040204020203" pitchFamily="34" charset="0"/>
                <a:ea typeface="Times New Roman" panose="02020603050405020304" pitchFamily="18" charset="0"/>
              </a:rPr>
              <a:t>9.15		Keynote speech by Caroline </a:t>
            </a:r>
            <a:r>
              <a:rPr lang="en-IE" sz="1600" dirty="0" err="1">
                <a:solidFill>
                  <a:srgbClr val="212121"/>
                </a:solidFill>
                <a:effectLst/>
                <a:latin typeface="Segoe UI" panose="020B0502040204020203" pitchFamily="34" charset="0"/>
                <a:ea typeface="Times New Roman" panose="02020603050405020304" pitchFamily="18" charset="0"/>
              </a:rPr>
              <a:t>Farberger</a:t>
            </a:r>
            <a:r>
              <a:rPr lang="en-IE" sz="1600" dirty="0">
                <a:solidFill>
                  <a:srgbClr val="212121"/>
                </a:solidFill>
                <a:effectLst/>
                <a:latin typeface="Segoe UI" panose="020B0502040204020203" pitchFamily="34" charset="0"/>
                <a:ea typeface="Times New Roman" panose="02020603050405020304" pitchFamily="18" charset="0"/>
              </a:rPr>
              <a:t> </a:t>
            </a:r>
            <a:br>
              <a:rPr lang="en-IE" sz="1600" dirty="0">
                <a:solidFill>
                  <a:srgbClr val="212121"/>
                </a:solidFill>
                <a:effectLst/>
                <a:latin typeface="Segoe UI" panose="020B0502040204020203" pitchFamily="34" charset="0"/>
                <a:ea typeface="Times New Roman" panose="02020603050405020304" pitchFamily="18" charset="0"/>
              </a:rPr>
            </a:br>
            <a:r>
              <a:rPr lang="en-IE" sz="1600" dirty="0">
                <a:solidFill>
                  <a:srgbClr val="212121"/>
                </a:solidFill>
                <a:effectLst/>
                <a:latin typeface="Segoe UI" panose="020B0502040204020203" pitchFamily="34" charset="0"/>
                <a:ea typeface="Times New Roman" panose="02020603050405020304" pitchFamily="18" charset="0"/>
              </a:rPr>
              <a:t>	</a:t>
            </a:r>
            <a:r>
              <a:rPr lang="en-IE" sz="1600" dirty="0">
                <a:solidFill>
                  <a:srgbClr val="000000"/>
                </a:solidFill>
                <a:effectLst/>
                <a:latin typeface="Segoe UI" panose="020B0502040204020203" pitchFamily="34" charset="0"/>
                <a:ea typeface="Times New Roman" panose="02020603050405020304" pitchFamily="18" charset="0"/>
              </a:rPr>
              <a:t>Understanding gender norms and capturing the value of equality in business</a:t>
            </a:r>
            <a:br>
              <a:rPr lang="en-IE" sz="1600" dirty="0">
                <a:solidFill>
                  <a:srgbClr val="000000"/>
                </a:solidFill>
                <a:effectLst/>
                <a:latin typeface="Segoe UI" panose="020B0502040204020203" pitchFamily="34" charset="0"/>
                <a:ea typeface="Times New Roman" panose="02020603050405020304" pitchFamily="18" charset="0"/>
              </a:rPr>
            </a:br>
            <a:r>
              <a:rPr lang="en-IE" sz="1600" dirty="0">
                <a:solidFill>
                  <a:srgbClr val="000000"/>
                </a:solidFill>
                <a:effectLst/>
                <a:latin typeface="Segoe UI" panose="020B0502040204020203" pitchFamily="34" charset="0"/>
                <a:ea typeface="Times New Roman" panose="02020603050405020304" pitchFamily="18" charset="0"/>
              </a:rPr>
              <a:t>	</a:t>
            </a:r>
            <a:endParaRPr lang="en-IE" sz="1600" dirty="0">
              <a:solidFill>
                <a:srgbClr val="212121"/>
              </a:solidFill>
              <a:effectLst/>
              <a:latin typeface="Segoe UI" panose="020B0502040204020203" pitchFamily="34" charset="0"/>
              <a:ea typeface="Times New Roman" panose="02020603050405020304" pitchFamily="18" charset="0"/>
            </a:endParaRPr>
          </a:p>
          <a:p>
            <a:r>
              <a:rPr lang="en-IE" sz="1600" dirty="0">
                <a:solidFill>
                  <a:srgbClr val="000000"/>
                </a:solidFill>
                <a:effectLst/>
                <a:latin typeface="Segoe UI" panose="020B0502040204020203" pitchFamily="34" charset="0"/>
                <a:ea typeface="Times New Roman" panose="02020603050405020304" pitchFamily="18" charset="0"/>
              </a:rPr>
              <a:t>10.15	</a:t>
            </a:r>
            <a:r>
              <a:rPr lang="en-IE" sz="1600" dirty="0">
                <a:solidFill>
                  <a:srgbClr val="000000"/>
                </a:solidFill>
                <a:latin typeface="Segoe UI" panose="020B0502040204020203" pitchFamily="34" charset="0"/>
                <a:ea typeface="Times New Roman" panose="02020603050405020304" pitchFamily="18" charset="0"/>
              </a:rPr>
              <a:t>P</a:t>
            </a:r>
            <a:r>
              <a:rPr lang="en-IE" sz="1600" dirty="0">
                <a:solidFill>
                  <a:srgbClr val="000000"/>
                </a:solidFill>
                <a:effectLst/>
                <a:latin typeface="Segoe UI" panose="020B0502040204020203" pitchFamily="34" charset="0"/>
                <a:ea typeface="Times New Roman" panose="02020603050405020304" pitchFamily="18" charset="0"/>
              </a:rPr>
              <a:t>resentation by Mirella Visser</a:t>
            </a:r>
            <a:br>
              <a:rPr lang="en-IE" sz="1600" dirty="0">
                <a:solidFill>
                  <a:srgbClr val="000000"/>
                </a:solidFill>
                <a:effectLst/>
                <a:latin typeface="Segoe UI" panose="020B0502040204020203" pitchFamily="34" charset="0"/>
                <a:ea typeface="Times New Roman" panose="02020603050405020304" pitchFamily="18" charset="0"/>
              </a:rPr>
            </a:br>
            <a:r>
              <a:rPr lang="en-IE" sz="1600" dirty="0">
                <a:solidFill>
                  <a:srgbClr val="000000"/>
                </a:solidFill>
                <a:effectLst/>
                <a:latin typeface="Segoe UI" panose="020B0502040204020203" pitchFamily="34" charset="0"/>
                <a:ea typeface="Times New Roman" panose="02020603050405020304" pitchFamily="18" charset="0"/>
              </a:rPr>
              <a:t>	</a:t>
            </a:r>
            <a:r>
              <a:rPr lang="en-IE" sz="1600" dirty="0">
                <a:solidFill>
                  <a:srgbClr val="000000"/>
                </a:solidFill>
                <a:latin typeface="Segoe UI" panose="020B0502040204020203" pitchFamily="34" charset="0"/>
                <a:ea typeface="Times New Roman" panose="02020603050405020304" pitchFamily="18" charset="0"/>
              </a:rPr>
              <a:t>Leadership for transformational equality</a:t>
            </a:r>
            <a:br>
              <a:rPr lang="en-IE" sz="1600" dirty="0">
                <a:solidFill>
                  <a:srgbClr val="000000"/>
                </a:solidFill>
                <a:effectLst/>
                <a:latin typeface="Segoe UI" panose="020B0502040204020203" pitchFamily="34" charset="0"/>
                <a:ea typeface="Times New Roman" panose="02020603050405020304" pitchFamily="18" charset="0"/>
              </a:rPr>
            </a:br>
            <a:endParaRPr lang="en-IE" sz="1600" dirty="0">
              <a:solidFill>
                <a:srgbClr val="212121"/>
              </a:solidFill>
              <a:latin typeface="Segoe UI" panose="020B0502040204020203" pitchFamily="34" charset="0"/>
              <a:ea typeface="Times New Roman" panose="02020603050405020304" pitchFamily="18" charset="0"/>
            </a:endParaRPr>
          </a:p>
          <a:p>
            <a:r>
              <a:rPr lang="en-IE" sz="1600" dirty="0">
                <a:solidFill>
                  <a:srgbClr val="000000"/>
                </a:solidFill>
                <a:effectLst/>
                <a:latin typeface="Segoe UI" panose="020B0502040204020203" pitchFamily="34" charset="0"/>
                <a:ea typeface="Calibri" panose="020F0502020204030204" pitchFamily="34" charset="0"/>
              </a:rPr>
              <a:t>11.00	Presentation by Fredrik Gustafsson</a:t>
            </a:r>
            <a:br>
              <a:rPr lang="en-IE" sz="1600" dirty="0">
                <a:solidFill>
                  <a:srgbClr val="000000"/>
                </a:solidFill>
                <a:effectLst/>
                <a:latin typeface="Segoe UI" panose="020B0502040204020203" pitchFamily="34" charset="0"/>
                <a:ea typeface="Calibri" panose="020F0502020204030204" pitchFamily="34" charset="0"/>
              </a:rPr>
            </a:br>
            <a:r>
              <a:rPr lang="en-IE" sz="1600" dirty="0">
                <a:solidFill>
                  <a:srgbClr val="000000"/>
                </a:solidFill>
                <a:effectLst/>
                <a:latin typeface="Segoe UI" panose="020B0502040204020203" pitchFamily="34" charset="0"/>
                <a:ea typeface="Calibri" panose="020F0502020204030204" pitchFamily="34" charset="0"/>
              </a:rPr>
              <a:t>	Future Female Leaders Awards </a:t>
            </a:r>
          </a:p>
          <a:p>
            <a:endParaRPr lang="en-IE" sz="1600" dirty="0">
              <a:solidFill>
                <a:srgbClr val="000000"/>
              </a:solidFill>
              <a:latin typeface="Segoe UI" panose="020B0502040204020203" pitchFamily="34" charset="0"/>
              <a:cs typeface="Segoe UI Semilight" panose="020B0402040204020203" pitchFamily="34" charset="0"/>
            </a:endParaRPr>
          </a:p>
          <a:p>
            <a:r>
              <a:rPr lang="en-IE" sz="1600" dirty="0">
                <a:solidFill>
                  <a:srgbClr val="000000"/>
                </a:solidFill>
                <a:effectLst/>
                <a:latin typeface="Segoe UI" panose="020B0502040204020203" pitchFamily="34" charset="0"/>
                <a:ea typeface="Times New Roman" panose="02020603050405020304" pitchFamily="18" charset="0"/>
              </a:rPr>
              <a:t>11.30	Presentation by PhD Anna </a:t>
            </a:r>
            <a:r>
              <a:rPr lang="en-IE" sz="1600" dirty="0" err="1">
                <a:solidFill>
                  <a:srgbClr val="000000"/>
                </a:solidFill>
                <a:effectLst/>
                <a:latin typeface="Segoe UI" panose="020B0502040204020203" pitchFamily="34" charset="0"/>
                <a:ea typeface="Times New Roman" panose="02020603050405020304" pitchFamily="18" charset="0"/>
              </a:rPr>
              <a:t>Thoursie</a:t>
            </a:r>
            <a:r>
              <a:rPr lang="en-IE" sz="1600" dirty="0">
                <a:solidFill>
                  <a:srgbClr val="000000"/>
                </a:solidFill>
                <a:effectLst/>
                <a:latin typeface="Segoe UI" panose="020B0502040204020203" pitchFamily="34" charset="0"/>
                <a:ea typeface="Times New Roman" panose="02020603050405020304" pitchFamily="18" charset="0"/>
              </a:rPr>
              <a:t> and panel discussion</a:t>
            </a:r>
            <a:br>
              <a:rPr lang="en-IE" sz="1600" dirty="0">
                <a:solidFill>
                  <a:srgbClr val="000000"/>
                </a:solidFill>
                <a:effectLst/>
                <a:latin typeface="Segoe UI" panose="020B0502040204020203" pitchFamily="34" charset="0"/>
                <a:ea typeface="Times New Roman" panose="02020603050405020304" pitchFamily="18" charset="0"/>
              </a:rPr>
            </a:br>
            <a:r>
              <a:rPr lang="en-IE" sz="1600" dirty="0">
                <a:solidFill>
                  <a:srgbClr val="000000"/>
                </a:solidFill>
                <a:effectLst/>
                <a:latin typeface="Segoe UI" panose="020B0502040204020203" pitchFamily="34" charset="0"/>
                <a:ea typeface="Times New Roman" panose="02020603050405020304" pitchFamily="18" charset="0"/>
              </a:rPr>
              <a:t>	Ageism excludes managerial talent</a:t>
            </a:r>
            <a:br>
              <a:rPr lang="en-IE" sz="1600" dirty="0">
                <a:solidFill>
                  <a:srgbClr val="000000"/>
                </a:solidFill>
                <a:effectLst/>
                <a:latin typeface="Segoe UI" panose="020B0502040204020203" pitchFamily="34" charset="0"/>
                <a:ea typeface="Times New Roman" panose="02020603050405020304" pitchFamily="18" charset="0"/>
              </a:rPr>
            </a:br>
            <a:br>
              <a:rPr lang="en-IE" sz="1600" dirty="0">
                <a:solidFill>
                  <a:srgbClr val="000000"/>
                </a:solidFill>
                <a:effectLst/>
                <a:latin typeface="Segoe UI" panose="020B0502040204020203" pitchFamily="34" charset="0"/>
                <a:ea typeface="Times New Roman" panose="02020603050405020304" pitchFamily="18" charset="0"/>
              </a:rPr>
            </a:br>
            <a:r>
              <a:rPr lang="en-IE" sz="1600" dirty="0">
                <a:solidFill>
                  <a:srgbClr val="000000"/>
                </a:solidFill>
                <a:effectLst/>
                <a:latin typeface="Segoe UI" panose="020B0502040204020203" pitchFamily="34" charset="0"/>
                <a:ea typeface="Times New Roman" panose="02020603050405020304" pitchFamily="18" charset="0"/>
              </a:rPr>
              <a:t>	With Mirella Visser, Andreas Miller, Maxime Legrand and Anna </a:t>
            </a:r>
            <a:r>
              <a:rPr lang="en-IE" sz="1600" dirty="0" err="1">
                <a:solidFill>
                  <a:srgbClr val="000000"/>
                </a:solidFill>
                <a:effectLst/>
                <a:latin typeface="Segoe UI" panose="020B0502040204020203" pitchFamily="34" charset="0"/>
                <a:ea typeface="Times New Roman" panose="02020603050405020304" pitchFamily="18" charset="0"/>
              </a:rPr>
              <a:t>Thoursie</a:t>
            </a:r>
            <a:endParaRPr lang="en-IE" sz="1600" dirty="0">
              <a:solidFill>
                <a:srgbClr val="000000"/>
              </a:solidFill>
              <a:effectLst/>
              <a:latin typeface="Segoe UI" panose="020B0502040204020203" pitchFamily="34" charset="0"/>
              <a:ea typeface="Times New Roman" panose="02020603050405020304" pitchFamily="18" charset="0"/>
            </a:endParaRPr>
          </a:p>
          <a:p>
            <a:endParaRPr lang="en-IE" sz="1600" dirty="0">
              <a:solidFill>
                <a:srgbClr val="000000"/>
              </a:solidFill>
              <a:latin typeface="Segoe UI" panose="020B0502040204020203" pitchFamily="34" charset="0"/>
              <a:cs typeface="Segoe UI Semilight" panose="020B0402040204020203" pitchFamily="34" charset="0"/>
            </a:endParaRPr>
          </a:p>
          <a:p>
            <a:r>
              <a:rPr lang="en-IE" sz="1600" dirty="0">
                <a:solidFill>
                  <a:srgbClr val="000000"/>
                </a:solidFill>
                <a:latin typeface="Segoe UI" panose="020B0502040204020203" pitchFamily="34" charset="0"/>
                <a:cs typeface="Segoe UI Semilight" panose="020B0402040204020203" pitchFamily="34" charset="0"/>
              </a:rPr>
              <a:t>Moderation: Ludger Ramme (ULA)</a:t>
            </a:r>
            <a:endParaRPr lang="fr-BE" sz="1600" dirty="0">
              <a:latin typeface="Segoe UI Semilight" panose="020B0402040204020203" pitchFamily="34" charset="0"/>
              <a:cs typeface="Segoe UI Semilight" panose="020B0402040204020203" pitchFamily="34" charset="0"/>
            </a:endParaRPr>
          </a:p>
        </p:txBody>
      </p:sp>
      <p:pic>
        <p:nvPicPr>
          <p:cNvPr id="6" name="Picture 5" descr="A picture containing graphics, screenshot, font, logo&#10;&#10;Description automatically generated">
            <a:extLst>
              <a:ext uri="{FF2B5EF4-FFF2-40B4-BE49-F238E27FC236}">
                <a16:creationId xmlns:a16="http://schemas.microsoft.com/office/drawing/2014/main" id="{053D466A-C1F0-98F1-E6A9-7261ECB76C0F}"/>
              </a:ext>
            </a:extLst>
          </p:cNvPr>
          <p:cNvPicPr>
            <a:picLocks noChangeAspect="1"/>
          </p:cNvPicPr>
          <p:nvPr/>
        </p:nvPicPr>
        <p:blipFill rotWithShape="1">
          <a:blip r:embed="rId3"/>
          <a:srcRect l="12227" t="10203" r="17258" b="21233"/>
          <a:stretch/>
        </p:blipFill>
        <p:spPr>
          <a:xfrm>
            <a:off x="5807954" y="6018026"/>
            <a:ext cx="626774" cy="611379"/>
          </a:xfrm>
          <a:prstGeom prst="rect">
            <a:avLst/>
          </a:prstGeom>
        </p:spPr>
      </p:pic>
      <p:sp>
        <p:nvSpPr>
          <p:cNvPr id="7" name="Rectangle 6">
            <a:extLst>
              <a:ext uri="{FF2B5EF4-FFF2-40B4-BE49-F238E27FC236}">
                <a16:creationId xmlns:a16="http://schemas.microsoft.com/office/drawing/2014/main" id="{2DAF73F1-2B39-1955-4F46-72B092454B3B}"/>
              </a:ext>
            </a:extLst>
          </p:cNvPr>
          <p:cNvSpPr/>
          <p:nvPr/>
        </p:nvSpPr>
        <p:spPr>
          <a:xfrm>
            <a:off x="10671142"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Picture 3" descr="X:\Communication\logos and design\CEC LOGO (Nov 2016) - to use\Web\CEC_white on white.png">
            <a:extLst>
              <a:ext uri="{FF2B5EF4-FFF2-40B4-BE49-F238E27FC236}">
                <a16:creationId xmlns:a16="http://schemas.microsoft.com/office/drawing/2014/main" id="{0E06A151-F8F7-6581-8B59-C15C387FA4F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06370" y="5835192"/>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29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Understanding gender norms and capturing the value of equality in business</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keynote speech by</a:t>
            </a: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Caroline </a:t>
            </a:r>
            <a:r>
              <a:rPr lang="en-US" dirty="0" err="1">
                <a:solidFill>
                  <a:schemeClr val="bg1"/>
                </a:solidFill>
                <a:latin typeface="Segoe UI" panose="020B0502040204020203" pitchFamily="34" charset="0"/>
                <a:cs typeface="Segoe UI" panose="020B0502040204020203" pitchFamily="34" charset="0"/>
              </a:rPr>
              <a:t>Farberger</a:t>
            </a:r>
            <a:endParaRPr lang="en-US" dirty="0">
              <a:solidFill>
                <a:schemeClr val="bg1"/>
              </a:solidFill>
              <a:latin typeface="Segoe UI" panose="020B0502040204020203" pitchFamily="34" charset="0"/>
              <a:cs typeface="Segoe UI" panose="020B0502040204020203" pitchFamily="34" charset="0"/>
            </a:endParaRP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828745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BEF9E84-90FC-440C-8F3C-4D3BC8193E9F}"/>
              </a:ext>
            </a:extLst>
          </p:cNvPr>
          <p:cNvPicPr>
            <a:picLocks noChangeAspect="1"/>
          </p:cNvPicPr>
          <p:nvPr/>
        </p:nvPicPr>
        <p:blipFill rotWithShape="1">
          <a:blip r:embed="rId6"/>
          <a:srcRect l="8932" t="7177" b="18385"/>
          <a:stretch/>
        </p:blipFill>
        <p:spPr>
          <a:xfrm>
            <a:off x="0" y="0"/>
            <a:ext cx="6096001" cy="6858000"/>
          </a:xfrm>
          <a:prstGeom prst="rect">
            <a:avLst/>
          </a:prstGeom>
        </p:spPr>
      </p:pic>
    </p:spTree>
    <p:extLst>
      <p:ext uri="{BB962C8B-B14F-4D97-AF65-F5344CB8AC3E}">
        <p14:creationId xmlns:p14="http://schemas.microsoft.com/office/powerpoint/2010/main" val="349294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97601A0-6116-6603-7033-7B0B522AFCBB}"/>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BE"/>
          </a:p>
        </p:txBody>
      </p:sp>
      <p:pic>
        <p:nvPicPr>
          <p:cNvPr id="2" name="Picture 2">
            <a:extLst>
              <a:ext uri="{FF2B5EF4-FFF2-40B4-BE49-F238E27FC236}">
                <a16:creationId xmlns:a16="http://schemas.microsoft.com/office/drawing/2014/main" id="{F192DC1A-B027-43D9-D882-8A0A829461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11" y="926652"/>
            <a:ext cx="7505885" cy="50046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F57A855-76D5-EE2F-3D88-F813EC9C72BB}"/>
              </a:ext>
            </a:extLst>
          </p:cNvPr>
          <p:cNvSpPr txBox="1"/>
          <p:nvPr/>
        </p:nvSpPr>
        <p:spPr>
          <a:xfrm>
            <a:off x="723013" y="1514563"/>
            <a:ext cx="6624085"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Public Sans"/>
                <a:ea typeface="+mn-ea"/>
                <a:cs typeface="+mn-cs"/>
              </a:rPr>
              <a:t>Gender norms and inclusive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white"/>
              </a:solidFill>
              <a:effectLst/>
              <a:uLnTx/>
              <a:uFillTx/>
              <a:latin typeface="Public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Public Sans"/>
                <a:ea typeface="+mn-ea"/>
                <a:cs typeface="+mn-cs"/>
              </a:rPr>
              <a:t>Caroline Farberger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Public Sans"/>
              </a:rPr>
              <a:t>Partner &amp; Chairwoman</a:t>
            </a:r>
            <a:br>
              <a:rPr lang="en-GB" sz="2000" b="1" dirty="0">
                <a:solidFill>
                  <a:prstClr val="white"/>
                </a:solidFill>
                <a:latin typeface="Public Sans"/>
              </a:rPr>
            </a:br>
            <a:r>
              <a:rPr lang="en-GB" sz="2000" b="1" dirty="0">
                <a:solidFill>
                  <a:prstClr val="white"/>
                </a:solidFill>
                <a:latin typeface="Public Sans"/>
              </a:rPr>
              <a:t>Wellstreet</a:t>
            </a:r>
            <a:endParaRPr kumimoji="0" lang="en-GB" sz="2000" b="1" i="0" u="none" strike="noStrike" kern="1200" cap="none" spc="0" normalizeH="0" baseline="0" noProof="0" dirty="0">
              <a:ln>
                <a:noFill/>
              </a:ln>
              <a:solidFill>
                <a:prstClr val="white"/>
              </a:solidFill>
              <a:effectLst/>
              <a:uLnTx/>
              <a:uFillTx/>
              <a:latin typeface="Public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Public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Public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white"/>
              </a:solidFill>
              <a:effectLst/>
              <a:uLnTx/>
              <a:uFillTx/>
              <a:latin typeface="Public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E" sz="3600" b="1" i="0" u="none" strike="noStrike" kern="1200" cap="none" spc="0" normalizeH="0" baseline="0" noProof="0" dirty="0">
              <a:ln>
                <a:noFill/>
              </a:ln>
              <a:solidFill>
                <a:prstClr val="white"/>
              </a:solidFill>
              <a:effectLst/>
              <a:uLnTx/>
              <a:uFillTx/>
              <a:latin typeface="Public Sans"/>
              <a:ea typeface="+mn-ea"/>
              <a:cs typeface="+mn-cs"/>
            </a:endParaRPr>
          </a:p>
        </p:txBody>
      </p:sp>
    </p:spTree>
    <p:extLst>
      <p:ext uri="{BB962C8B-B14F-4D97-AF65-F5344CB8AC3E}">
        <p14:creationId xmlns:p14="http://schemas.microsoft.com/office/powerpoint/2010/main" val="166768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Bildobjekt 7">
            <a:extLst>
              <a:ext uri="{FF2B5EF4-FFF2-40B4-BE49-F238E27FC236}">
                <a16:creationId xmlns:a16="http://schemas.microsoft.com/office/drawing/2014/main" id="{FF60ADCF-54A9-3E40-A332-A88557A2A2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7518" t="11289" r="27951" b="14293"/>
          <a:stretch/>
        </p:blipFill>
        <p:spPr>
          <a:xfrm>
            <a:off x="6096000" y="0"/>
            <a:ext cx="6096000" cy="6858000"/>
          </a:xfrm>
          <a:prstGeom prst="rect">
            <a:avLst/>
          </a:prstGeom>
        </p:spPr>
      </p:pic>
    </p:spTree>
    <p:extLst>
      <p:ext uri="{BB962C8B-B14F-4D97-AF65-F5344CB8AC3E}">
        <p14:creationId xmlns:p14="http://schemas.microsoft.com/office/powerpoint/2010/main" val="5671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BEF9E84-90FC-440C-8F3C-4D3BC8193E9F}"/>
              </a:ext>
            </a:extLst>
          </p:cNvPr>
          <p:cNvPicPr>
            <a:picLocks noChangeAspect="1"/>
          </p:cNvPicPr>
          <p:nvPr/>
        </p:nvPicPr>
        <p:blipFill rotWithShape="1">
          <a:blip r:embed="rId6"/>
          <a:srcRect l="8932" t="7177" b="18385"/>
          <a:stretch/>
        </p:blipFill>
        <p:spPr>
          <a:xfrm>
            <a:off x="0" y="0"/>
            <a:ext cx="6096001" cy="6858000"/>
          </a:xfrm>
          <a:prstGeom prst="rect">
            <a:avLst/>
          </a:prstGeom>
        </p:spPr>
      </p:pic>
      <p:pic>
        <p:nvPicPr>
          <p:cNvPr id="5" name="Bildobjekt 7">
            <a:extLst>
              <a:ext uri="{FF2B5EF4-FFF2-40B4-BE49-F238E27FC236}">
                <a16:creationId xmlns:a16="http://schemas.microsoft.com/office/drawing/2014/main" id="{FF60ADCF-54A9-3E40-A332-A88557A2A20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7518" t="11289" r="27951" b="14293"/>
          <a:stretch/>
        </p:blipFill>
        <p:spPr>
          <a:xfrm>
            <a:off x="6096000" y="0"/>
            <a:ext cx="6096000" cy="6858000"/>
          </a:xfrm>
          <a:prstGeom prst="rect">
            <a:avLst/>
          </a:prstGeom>
        </p:spPr>
      </p:pic>
    </p:spTree>
    <p:extLst>
      <p:ext uri="{BB962C8B-B14F-4D97-AF65-F5344CB8AC3E}">
        <p14:creationId xmlns:p14="http://schemas.microsoft.com/office/powerpoint/2010/main" val="82506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4DE5CC38-0CC0-CDE9-971E-B396F79F4620}"/>
              </a:ext>
            </a:extLst>
          </p:cNvPr>
          <p:cNvSpPr/>
          <p:nvPr/>
        </p:nvSpPr>
        <p:spPr>
          <a:xfrm>
            <a:off x="0" y="0"/>
            <a:ext cx="12192000" cy="68548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Picture 2" descr="Förhandsgranskning av bild">
            <a:extLst>
              <a:ext uri="{FF2B5EF4-FFF2-40B4-BE49-F238E27FC236}">
                <a16:creationId xmlns:a16="http://schemas.microsoft.com/office/drawing/2014/main" id="{E46807A9-C369-EAE0-550E-6176A3C83F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74" t="29907" r="-166" b="35607"/>
          <a:stretch/>
        </p:blipFill>
        <p:spPr bwMode="auto">
          <a:xfrm>
            <a:off x="0" y="0"/>
            <a:ext cx="12192000" cy="7770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82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A4383AE3-9D3C-1DB7-3723-6BB16197DAB5}"/>
              </a:ext>
            </a:extLst>
          </p:cNvPr>
          <p:cNvSpPr/>
          <p:nvPr/>
        </p:nvSpPr>
        <p:spPr>
          <a:xfrm>
            <a:off x="0" y="0"/>
            <a:ext cx="12192000" cy="68548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3" name="Bildobjekt 7">
            <a:extLst>
              <a:ext uri="{FF2B5EF4-FFF2-40B4-BE49-F238E27FC236}">
                <a16:creationId xmlns:a16="http://schemas.microsoft.com/office/drawing/2014/main" id="{63419151-5780-C18A-FC89-4F895CBE1826}"/>
              </a:ext>
            </a:extLst>
          </p:cNvPr>
          <p:cNvPicPr>
            <a:picLocks/>
          </p:cNvPicPr>
          <p:nvPr/>
        </p:nvPicPr>
        <p:blipFill rotWithShape="1">
          <a:blip r:embed="rId6">
            <a:extLst>
              <a:ext uri="{BEBA8EAE-BF5A-486C-A8C5-ECC9F3942E4B}">
                <a14:imgProps xmlns:a14="http://schemas.microsoft.com/office/drawing/2010/main">
                  <a14:imgLayer r:embed="rId7">
                    <a14:imgEffect>
                      <a14:brightnessContrast bright="40000" contrast="-20000"/>
                    </a14:imgEffect>
                  </a14:imgLayer>
                </a14:imgProps>
              </a:ext>
            </a:extLst>
          </a:blip>
          <a:srcRect t="17177" r="1591" b="9123"/>
          <a:stretch/>
        </p:blipFill>
        <p:spPr>
          <a:xfrm>
            <a:off x="0" y="0"/>
            <a:ext cx="12192000" cy="6858000"/>
          </a:xfrm>
          <a:prstGeom prst="rect">
            <a:avLst/>
          </a:prstGeom>
        </p:spPr>
      </p:pic>
    </p:spTree>
    <p:extLst>
      <p:ext uri="{BB962C8B-B14F-4D97-AF65-F5344CB8AC3E}">
        <p14:creationId xmlns:p14="http://schemas.microsoft.com/office/powerpoint/2010/main" val="69005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A4383AE3-9D3C-1DB7-3723-6BB16197DAB5}"/>
              </a:ext>
            </a:extLst>
          </p:cNvPr>
          <p:cNvSpPr/>
          <p:nvPr/>
        </p:nvSpPr>
        <p:spPr>
          <a:xfrm>
            <a:off x="0" y="0"/>
            <a:ext cx="12192000" cy="68548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4" name="Picture 3">
            <a:extLst>
              <a:ext uri="{FF2B5EF4-FFF2-40B4-BE49-F238E27FC236}">
                <a16:creationId xmlns:a16="http://schemas.microsoft.com/office/drawing/2014/main" id="{4BEF9E84-90FC-440C-8F3C-4D3BC8193E9F}"/>
              </a:ext>
            </a:extLst>
          </p:cNvPr>
          <p:cNvPicPr>
            <a:picLocks noChangeAspect="1"/>
          </p:cNvPicPr>
          <p:nvPr/>
        </p:nvPicPr>
        <p:blipFill rotWithShape="1">
          <a:blip r:embed="rId6"/>
          <a:srcRect l="8932" t="7177" b="18385"/>
          <a:stretch/>
        </p:blipFill>
        <p:spPr>
          <a:xfrm>
            <a:off x="2619910" y="3176"/>
            <a:ext cx="6096001" cy="6858000"/>
          </a:xfrm>
          <a:prstGeom prst="rect">
            <a:avLst/>
          </a:prstGeom>
        </p:spPr>
      </p:pic>
    </p:spTree>
    <p:extLst>
      <p:ext uri="{BB962C8B-B14F-4D97-AF65-F5344CB8AC3E}">
        <p14:creationId xmlns:p14="http://schemas.microsoft.com/office/powerpoint/2010/main" val="27546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Bildobjekt 1">
            <a:extLst>
              <a:ext uri="{FF2B5EF4-FFF2-40B4-BE49-F238E27FC236}">
                <a16:creationId xmlns:a16="http://schemas.microsoft.com/office/drawing/2014/main" id="{BFACFB3C-51EC-B9DE-34E2-E1841D5A3E2B}"/>
              </a:ext>
            </a:extLst>
          </p:cNvPr>
          <p:cNvPicPr>
            <a:picLocks noChangeAspect="1"/>
          </p:cNvPicPr>
          <p:nvPr/>
        </p:nvPicPr>
        <p:blipFill rotWithShape="1">
          <a:blip r:embed="rId6">
            <a:extLst>
              <a:ext uri="{28A0092B-C50C-407E-A947-70E740481C1C}">
                <a14:useLocalDpi xmlns:a14="http://schemas.microsoft.com/office/drawing/2010/main" val="0"/>
              </a:ext>
            </a:extLst>
          </a:blip>
          <a:srcRect t="9831" b="3601"/>
          <a:stretch/>
        </p:blipFill>
        <p:spPr>
          <a:xfrm>
            <a:off x="6096000" y="-165100"/>
            <a:ext cx="6084501" cy="7023100"/>
          </a:xfrm>
          <a:prstGeom prst="rect">
            <a:avLst/>
          </a:prstGeom>
        </p:spPr>
      </p:pic>
      <p:pic>
        <p:nvPicPr>
          <p:cNvPr id="6" name="Bildobjekt 2">
            <a:extLst>
              <a:ext uri="{FF2B5EF4-FFF2-40B4-BE49-F238E27FC236}">
                <a16:creationId xmlns:a16="http://schemas.microsoft.com/office/drawing/2014/main" id="{9BAEAFB8-A16F-26B9-3DB2-5A190DA12055}"/>
              </a:ext>
            </a:extLst>
          </p:cNvPr>
          <p:cNvPicPr>
            <a:picLocks noChangeAspect="1"/>
          </p:cNvPicPr>
          <p:nvPr/>
        </p:nvPicPr>
        <p:blipFill rotWithShape="1">
          <a:blip r:embed="rId7">
            <a:extLst>
              <a:ext uri="{28A0092B-C50C-407E-A947-70E740481C1C}">
                <a14:useLocalDpi xmlns:a14="http://schemas.microsoft.com/office/drawing/2010/main" val="0"/>
              </a:ext>
            </a:extLst>
          </a:blip>
          <a:srcRect l="3826" t="11577" b="5166"/>
          <a:stretch/>
        </p:blipFill>
        <p:spPr>
          <a:xfrm>
            <a:off x="11499" y="-165100"/>
            <a:ext cx="6084501" cy="7023100"/>
          </a:xfrm>
          <a:prstGeom prst="rect">
            <a:avLst/>
          </a:prstGeom>
        </p:spPr>
      </p:pic>
    </p:spTree>
    <p:extLst>
      <p:ext uri="{BB962C8B-B14F-4D97-AF65-F5344CB8AC3E}">
        <p14:creationId xmlns:p14="http://schemas.microsoft.com/office/powerpoint/2010/main" val="44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Bildobjekt 1">
            <a:extLst>
              <a:ext uri="{FF2B5EF4-FFF2-40B4-BE49-F238E27FC236}">
                <a16:creationId xmlns:a16="http://schemas.microsoft.com/office/drawing/2014/main" id="{BFACFB3C-51EC-B9DE-34E2-E1841D5A3E2B}"/>
              </a:ext>
            </a:extLst>
          </p:cNvPr>
          <p:cNvPicPr>
            <a:picLocks noChangeAspect="1"/>
          </p:cNvPicPr>
          <p:nvPr/>
        </p:nvPicPr>
        <p:blipFill rotWithShape="1">
          <a:blip r:embed="rId6">
            <a:extLst>
              <a:ext uri="{28A0092B-C50C-407E-A947-70E740481C1C}">
                <a14:useLocalDpi xmlns:a14="http://schemas.microsoft.com/office/drawing/2010/main" val="0"/>
              </a:ext>
            </a:extLst>
          </a:blip>
          <a:srcRect t="9831" b="3601"/>
          <a:stretch/>
        </p:blipFill>
        <p:spPr>
          <a:xfrm>
            <a:off x="6096000" y="-165100"/>
            <a:ext cx="6084501" cy="7023100"/>
          </a:xfrm>
          <a:prstGeom prst="rect">
            <a:avLst/>
          </a:prstGeom>
        </p:spPr>
      </p:pic>
      <p:pic>
        <p:nvPicPr>
          <p:cNvPr id="6" name="Bildobjekt 2">
            <a:extLst>
              <a:ext uri="{FF2B5EF4-FFF2-40B4-BE49-F238E27FC236}">
                <a16:creationId xmlns:a16="http://schemas.microsoft.com/office/drawing/2014/main" id="{9BAEAFB8-A16F-26B9-3DB2-5A190DA12055}"/>
              </a:ext>
            </a:extLst>
          </p:cNvPr>
          <p:cNvPicPr>
            <a:picLocks noChangeAspect="1"/>
          </p:cNvPicPr>
          <p:nvPr/>
        </p:nvPicPr>
        <p:blipFill rotWithShape="1">
          <a:blip r:embed="rId7">
            <a:extLst>
              <a:ext uri="{28A0092B-C50C-407E-A947-70E740481C1C}">
                <a14:useLocalDpi xmlns:a14="http://schemas.microsoft.com/office/drawing/2010/main" val="0"/>
              </a:ext>
            </a:extLst>
          </a:blip>
          <a:srcRect l="3826" t="11577" b="5166"/>
          <a:stretch/>
        </p:blipFill>
        <p:spPr>
          <a:xfrm>
            <a:off x="11499" y="-165100"/>
            <a:ext cx="6084501" cy="7023100"/>
          </a:xfrm>
          <a:prstGeom prst="rect">
            <a:avLst/>
          </a:prstGeom>
        </p:spPr>
      </p:pic>
      <p:pic>
        <p:nvPicPr>
          <p:cNvPr id="1026" name="Picture 2">
            <a:extLst>
              <a:ext uri="{FF2B5EF4-FFF2-40B4-BE49-F238E27FC236}">
                <a16:creationId xmlns:a16="http://schemas.microsoft.com/office/drawing/2014/main" id="{14B8143A-1F3F-D745-96C5-E72DA20B669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279" t="26481" r="12778" b="20556"/>
          <a:stretch/>
        </p:blipFill>
        <p:spPr bwMode="auto">
          <a:xfrm>
            <a:off x="1253578" y="-30656"/>
            <a:ext cx="9684843" cy="675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507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9D6AFA8-17CE-4B21-9E58-DDDD5FB542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99D6AFA8-17CE-4B21-9E58-DDDD5FB542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BEF9E84-90FC-440C-8F3C-4D3BC8193E9F}"/>
              </a:ext>
            </a:extLst>
          </p:cNvPr>
          <p:cNvPicPr>
            <a:picLocks noChangeAspect="1"/>
          </p:cNvPicPr>
          <p:nvPr/>
        </p:nvPicPr>
        <p:blipFill rotWithShape="1">
          <a:blip r:embed="rId6"/>
          <a:srcRect l="8932" t="7177" b="18385"/>
          <a:stretch/>
        </p:blipFill>
        <p:spPr>
          <a:xfrm>
            <a:off x="0" y="0"/>
            <a:ext cx="6096001" cy="6858000"/>
          </a:xfrm>
          <a:prstGeom prst="rect">
            <a:avLst/>
          </a:prstGeom>
        </p:spPr>
      </p:pic>
      <p:pic>
        <p:nvPicPr>
          <p:cNvPr id="5" name="Bildobjekt 7">
            <a:extLst>
              <a:ext uri="{FF2B5EF4-FFF2-40B4-BE49-F238E27FC236}">
                <a16:creationId xmlns:a16="http://schemas.microsoft.com/office/drawing/2014/main" id="{FF60ADCF-54A9-3E40-A332-A88557A2A20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7518" t="11289" r="27951" b="14293"/>
          <a:stretch/>
        </p:blipFill>
        <p:spPr>
          <a:xfrm>
            <a:off x="6096000" y="0"/>
            <a:ext cx="6096000" cy="6858000"/>
          </a:xfrm>
          <a:prstGeom prst="rect">
            <a:avLst/>
          </a:prstGeom>
        </p:spPr>
      </p:pic>
    </p:spTree>
    <p:extLst>
      <p:ext uri="{BB962C8B-B14F-4D97-AF65-F5344CB8AC3E}">
        <p14:creationId xmlns:p14="http://schemas.microsoft.com/office/powerpoint/2010/main" val="63706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657FE9C-3038-4E34-A2FF-AAC5F054C8C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9" name="Object 8" hidden="1">
                        <a:extLst>
                          <a:ext uri="{FF2B5EF4-FFF2-40B4-BE49-F238E27FC236}">
                            <a16:creationId xmlns:a16="http://schemas.microsoft.com/office/drawing/2014/main" id="{B657FE9C-3038-4E34-A2FF-AAC5F054C8C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Bildobjekt 2">
            <a:extLst>
              <a:ext uri="{FF2B5EF4-FFF2-40B4-BE49-F238E27FC236}">
                <a16:creationId xmlns:a16="http://schemas.microsoft.com/office/drawing/2014/main" id="{8EE0A6A4-C679-41C2-9359-F599B22A5291}"/>
              </a:ext>
            </a:extLst>
          </p:cNvPr>
          <p:cNvPicPr>
            <a:picLocks/>
          </p:cNvPicPr>
          <p:nvPr/>
        </p:nvPicPr>
        <p:blipFill rotWithShape="1">
          <a:blip r:embed="rId6">
            <a:extLst>
              <a:ext uri="{28A0092B-C50C-407E-A947-70E740481C1C}">
                <a14:useLocalDpi xmlns:a14="http://schemas.microsoft.com/office/drawing/2010/main" val="0"/>
              </a:ext>
            </a:extLst>
          </a:blip>
          <a:srcRect l="2078" t="6335" r="2300" b="13780"/>
          <a:stretch/>
        </p:blipFill>
        <p:spPr>
          <a:xfrm>
            <a:off x="-152323" y="3120567"/>
            <a:ext cx="6182360" cy="3737433"/>
          </a:xfrm>
          <a:prstGeom prst="rect">
            <a:avLst/>
          </a:prstGeom>
        </p:spPr>
      </p:pic>
      <p:pic>
        <p:nvPicPr>
          <p:cNvPr id="5" name="Bildobjekt 4">
            <a:extLst>
              <a:ext uri="{FF2B5EF4-FFF2-40B4-BE49-F238E27FC236}">
                <a16:creationId xmlns:a16="http://schemas.microsoft.com/office/drawing/2014/main" id="{6EC7493B-24FF-4A6A-B291-51BE73D30BB7}"/>
              </a:ext>
            </a:extLst>
          </p:cNvPr>
          <p:cNvPicPr>
            <a:picLocks/>
          </p:cNvPicPr>
          <p:nvPr/>
        </p:nvPicPr>
        <p:blipFill rotWithShape="1">
          <a:blip r:embed="rId7" cstate="print">
            <a:extLst>
              <a:ext uri="{28A0092B-C50C-407E-A947-70E740481C1C}">
                <a14:useLocalDpi xmlns:a14="http://schemas.microsoft.com/office/drawing/2010/main" val="0"/>
              </a:ext>
            </a:extLst>
          </a:blip>
          <a:srcRect t="9735" b="5496"/>
          <a:stretch/>
        </p:blipFill>
        <p:spPr>
          <a:xfrm>
            <a:off x="6026194" y="2971801"/>
            <a:ext cx="6182360" cy="3886199"/>
          </a:xfrm>
          <a:prstGeom prst="rect">
            <a:avLst/>
          </a:prstGeom>
        </p:spPr>
      </p:pic>
      <p:pic>
        <p:nvPicPr>
          <p:cNvPr id="8" name="Bildobjekt 7">
            <a:extLst>
              <a:ext uri="{FF2B5EF4-FFF2-40B4-BE49-F238E27FC236}">
                <a16:creationId xmlns:a16="http://schemas.microsoft.com/office/drawing/2014/main" id="{A170FEBD-7B6E-4C73-811E-DCEF4B64E498}"/>
              </a:ext>
            </a:extLst>
          </p:cNvPr>
          <p:cNvPicPr>
            <a:picLocks/>
          </p:cNvPicPr>
          <p:nvPr/>
        </p:nvPicPr>
        <p:blipFill rotWithShape="1">
          <a:blip r:embed="rId8">
            <a:extLst>
              <a:ext uri="{BEBA8EAE-BF5A-486C-A8C5-ECC9F3942E4B}">
                <a14:imgProps xmlns:a14="http://schemas.microsoft.com/office/drawing/2010/main">
                  <a14:imgLayer r:embed="rId9">
                    <a14:imgEffect>
                      <a14:brightnessContrast bright="40000" contrast="-20000"/>
                    </a14:imgEffect>
                  </a14:imgLayer>
                </a14:imgProps>
              </a:ext>
            </a:extLst>
          </a:blip>
          <a:srcRect t="17177" r="1591" b="9123"/>
          <a:stretch/>
        </p:blipFill>
        <p:spPr>
          <a:xfrm>
            <a:off x="6009640" y="0"/>
            <a:ext cx="6182360" cy="3120568"/>
          </a:xfrm>
          <a:prstGeom prst="rect">
            <a:avLst/>
          </a:prstGeom>
        </p:spPr>
      </p:pic>
      <p:pic>
        <p:nvPicPr>
          <p:cNvPr id="1026" name="Picture 2" descr="Förhandsgranskning av bild">
            <a:extLst>
              <a:ext uri="{FF2B5EF4-FFF2-40B4-BE49-F238E27FC236}">
                <a16:creationId xmlns:a16="http://schemas.microsoft.com/office/drawing/2014/main" id="{06872A90-4D60-4D0C-B54E-698C1F10424A}"/>
              </a:ext>
            </a:extLst>
          </p:cNvPr>
          <p:cNvPicPr>
            <a:picLocks noChangeArrowheads="1"/>
          </p:cNvPicPr>
          <p:nvPr/>
        </p:nvPicPr>
        <p:blipFill rotWithShape="1">
          <a:blip r:embed="rId10">
            <a:extLst>
              <a:ext uri="{28A0092B-C50C-407E-A947-70E740481C1C}">
                <a14:useLocalDpi xmlns:a14="http://schemas.microsoft.com/office/drawing/2010/main" val="0"/>
              </a:ext>
            </a:extLst>
          </a:blip>
          <a:srcRect l="30608" t="21582" r="29948" b="21524"/>
          <a:stretch/>
        </p:blipFill>
        <p:spPr bwMode="auto">
          <a:xfrm rot="5400000">
            <a:off x="1448385" y="-1448386"/>
            <a:ext cx="3120568" cy="6017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85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45EAA04-EAF2-4FAC-82D7-DA419A4F107C}"/>
              </a:ext>
            </a:extLst>
          </p:cNvPr>
          <p:cNvSpPr/>
          <p:nvPr/>
        </p:nvSpPr>
        <p:spPr bwMode="gray">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2" name="Bildobjekt 23">
            <a:extLst>
              <a:ext uri="{FF2B5EF4-FFF2-40B4-BE49-F238E27FC236}">
                <a16:creationId xmlns:a16="http://schemas.microsoft.com/office/drawing/2014/main" id="{9869BAB2-F813-4FFD-DE76-3292F5B9FF7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b="1890"/>
          <a:stretch/>
        </p:blipFill>
        <p:spPr>
          <a:xfrm>
            <a:off x="976285" y="0"/>
            <a:ext cx="5016921" cy="6857999"/>
          </a:xfrm>
          <a:prstGeom prst="rect">
            <a:avLst/>
          </a:prstGeom>
        </p:spPr>
      </p:pic>
      <p:pic>
        <p:nvPicPr>
          <p:cNvPr id="3" name="Picture 14" descr="A person sitting on a table&#10;&#10;Description automatically generated">
            <a:extLst>
              <a:ext uri="{FF2B5EF4-FFF2-40B4-BE49-F238E27FC236}">
                <a16:creationId xmlns:a16="http://schemas.microsoft.com/office/drawing/2014/main" id="{CA657CEF-3182-E359-5D37-4FB476839349}"/>
              </a:ext>
            </a:extLst>
          </p:cNvPr>
          <p:cNvPicPr>
            <a:picLocks noChangeAspect="1"/>
          </p:cNvPicPr>
          <p:nvPr/>
        </p:nvPicPr>
        <p:blipFill rotWithShape="1">
          <a:blip r:embed="rId3">
            <a:extLst>
              <a:ext uri="{28A0092B-C50C-407E-A947-70E740481C1C}">
                <a14:useLocalDpi xmlns:a14="http://schemas.microsoft.com/office/drawing/2010/main" val="0"/>
              </a:ext>
            </a:extLst>
          </a:blip>
          <a:srcRect t="6660" b="6360"/>
          <a:stretch/>
        </p:blipFill>
        <p:spPr>
          <a:xfrm>
            <a:off x="5994814" y="0"/>
            <a:ext cx="5254211" cy="6858000"/>
          </a:xfrm>
          <a:prstGeom prst="rect">
            <a:avLst/>
          </a:prstGeom>
        </p:spPr>
      </p:pic>
      <p:pic>
        <p:nvPicPr>
          <p:cNvPr id="5" name="Picture 14" descr="A person sitting on a table&#10;&#10;Description automatically generated">
            <a:extLst>
              <a:ext uri="{FF2B5EF4-FFF2-40B4-BE49-F238E27FC236}">
                <a16:creationId xmlns:a16="http://schemas.microsoft.com/office/drawing/2014/main" id="{5DC273F3-9A00-6F6F-BE09-E896268BC215}"/>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215715" y="-39"/>
            <a:ext cx="141546" cy="6858000"/>
          </a:xfrm>
          <a:prstGeom prst="rect">
            <a:avLst/>
          </a:prstGeom>
        </p:spPr>
      </p:pic>
      <p:pic>
        <p:nvPicPr>
          <p:cNvPr id="6" name="Picture 14" descr="A person sitting on a table&#10;&#10;Description automatically generated">
            <a:extLst>
              <a:ext uri="{FF2B5EF4-FFF2-40B4-BE49-F238E27FC236}">
                <a16:creationId xmlns:a16="http://schemas.microsoft.com/office/drawing/2014/main" id="{788747EC-463E-65EC-7BC1-DB152994C6D2}"/>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346849" y="-39"/>
            <a:ext cx="141546" cy="6858000"/>
          </a:xfrm>
          <a:prstGeom prst="rect">
            <a:avLst/>
          </a:prstGeom>
        </p:spPr>
      </p:pic>
      <p:pic>
        <p:nvPicPr>
          <p:cNvPr id="8" name="Picture 14" descr="A person sitting on a table&#10;&#10;Description automatically generated">
            <a:extLst>
              <a:ext uri="{FF2B5EF4-FFF2-40B4-BE49-F238E27FC236}">
                <a16:creationId xmlns:a16="http://schemas.microsoft.com/office/drawing/2014/main" id="{380D7EA3-7996-36FC-30C1-A2DBAB550FDD}"/>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477983" y="-39"/>
            <a:ext cx="141546" cy="6858000"/>
          </a:xfrm>
          <a:prstGeom prst="rect">
            <a:avLst/>
          </a:prstGeom>
        </p:spPr>
      </p:pic>
      <p:pic>
        <p:nvPicPr>
          <p:cNvPr id="9" name="Picture 14" descr="A person sitting on a table&#10;&#10;Description automatically generated">
            <a:extLst>
              <a:ext uri="{FF2B5EF4-FFF2-40B4-BE49-F238E27FC236}">
                <a16:creationId xmlns:a16="http://schemas.microsoft.com/office/drawing/2014/main" id="{3500BC5B-E986-013D-2ED9-96280B51779D}"/>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619750" y="-39"/>
            <a:ext cx="141546" cy="6858000"/>
          </a:xfrm>
          <a:prstGeom prst="rect">
            <a:avLst/>
          </a:prstGeom>
        </p:spPr>
      </p:pic>
      <p:pic>
        <p:nvPicPr>
          <p:cNvPr id="10" name="Picture 14" descr="A person sitting on a table&#10;&#10;Description automatically generated">
            <a:extLst>
              <a:ext uri="{FF2B5EF4-FFF2-40B4-BE49-F238E27FC236}">
                <a16:creationId xmlns:a16="http://schemas.microsoft.com/office/drawing/2014/main" id="{B7E93230-24E2-715D-DABC-7B40FA9D3AC6}"/>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750884" y="-39"/>
            <a:ext cx="141546" cy="6858000"/>
          </a:xfrm>
          <a:prstGeom prst="rect">
            <a:avLst/>
          </a:prstGeom>
        </p:spPr>
      </p:pic>
      <p:pic>
        <p:nvPicPr>
          <p:cNvPr id="11" name="Picture 14" descr="A person sitting on a table&#10;&#10;Description automatically generated">
            <a:extLst>
              <a:ext uri="{FF2B5EF4-FFF2-40B4-BE49-F238E27FC236}">
                <a16:creationId xmlns:a16="http://schemas.microsoft.com/office/drawing/2014/main" id="{D092C7A0-87C7-657B-9CED-CFBEF25D3619}"/>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882018" y="-39"/>
            <a:ext cx="141546" cy="6858000"/>
          </a:xfrm>
          <a:prstGeom prst="rect">
            <a:avLst/>
          </a:prstGeom>
        </p:spPr>
      </p:pic>
      <p:pic>
        <p:nvPicPr>
          <p:cNvPr id="12" name="Picture 14" descr="A person sitting on a table&#10;&#10;Description automatically generated">
            <a:extLst>
              <a:ext uri="{FF2B5EF4-FFF2-40B4-BE49-F238E27FC236}">
                <a16:creationId xmlns:a16="http://schemas.microsoft.com/office/drawing/2014/main" id="{D79BBA1D-A4E4-D5C6-5D0E-CF1A38E061DF}"/>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2013152" y="-39"/>
            <a:ext cx="141546" cy="6858000"/>
          </a:xfrm>
          <a:prstGeom prst="rect">
            <a:avLst/>
          </a:prstGeom>
        </p:spPr>
      </p:pic>
      <p:pic>
        <p:nvPicPr>
          <p:cNvPr id="13" name="Picture 14" descr="A person sitting on a table&#10;&#10;Description automatically generated">
            <a:extLst>
              <a:ext uri="{FF2B5EF4-FFF2-40B4-BE49-F238E27FC236}">
                <a16:creationId xmlns:a16="http://schemas.microsoft.com/office/drawing/2014/main" id="{0230DAFF-982F-016C-611D-602895063469}"/>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2144286" y="-39"/>
            <a:ext cx="141546" cy="6858000"/>
          </a:xfrm>
          <a:prstGeom prst="rect">
            <a:avLst/>
          </a:prstGeom>
        </p:spPr>
      </p:pic>
      <p:grpSp>
        <p:nvGrpSpPr>
          <p:cNvPr id="62" name="Group 61">
            <a:extLst>
              <a:ext uri="{FF2B5EF4-FFF2-40B4-BE49-F238E27FC236}">
                <a16:creationId xmlns:a16="http://schemas.microsoft.com/office/drawing/2014/main" id="{5F9DBE9F-89D0-725F-1EE1-5FB2F20A8F1D}"/>
              </a:ext>
            </a:extLst>
          </p:cNvPr>
          <p:cNvGrpSpPr/>
          <p:nvPr/>
        </p:nvGrpSpPr>
        <p:grpSpPr>
          <a:xfrm>
            <a:off x="-352283" y="-39"/>
            <a:ext cx="1391150" cy="6857999"/>
            <a:chOff x="-2564278" y="152359"/>
            <a:chExt cx="1391150" cy="6857999"/>
          </a:xfrm>
        </p:grpSpPr>
        <p:pic>
          <p:nvPicPr>
            <p:cNvPr id="14" name="Bildobjekt 23">
              <a:extLst>
                <a:ext uri="{FF2B5EF4-FFF2-40B4-BE49-F238E27FC236}">
                  <a16:creationId xmlns:a16="http://schemas.microsoft.com/office/drawing/2014/main" id="{5957226C-FD71-A536-CD1D-60E8EF37F0C0}"/>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10812" y="152359"/>
              <a:ext cx="45719" cy="6857999"/>
            </a:xfrm>
            <a:prstGeom prst="rect">
              <a:avLst/>
            </a:prstGeom>
          </p:spPr>
        </p:pic>
        <p:pic>
          <p:nvPicPr>
            <p:cNvPr id="15" name="Bildobjekt 23">
              <a:extLst>
                <a:ext uri="{FF2B5EF4-FFF2-40B4-BE49-F238E27FC236}">
                  <a16:creationId xmlns:a16="http://schemas.microsoft.com/office/drawing/2014/main" id="{AFDEDA20-BDFA-7C4D-4B98-C85CB1BF39AA}"/>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066947" y="152359"/>
              <a:ext cx="45719" cy="6857999"/>
            </a:xfrm>
            <a:prstGeom prst="rect">
              <a:avLst/>
            </a:prstGeom>
          </p:spPr>
        </p:pic>
        <p:pic>
          <p:nvPicPr>
            <p:cNvPr id="16" name="Bildobjekt 23">
              <a:extLst>
                <a:ext uri="{FF2B5EF4-FFF2-40B4-BE49-F238E27FC236}">
                  <a16:creationId xmlns:a16="http://schemas.microsoft.com/office/drawing/2014/main" id="{5F4B6C4F-A2F7-AD40-3695-E484F047984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024275" y="152359"/>
              <a:ext cx="45719" cy="6857999"/>
            </a:xfrm>
            <a:prstGeom prst="rect">
              <a:avLst/>
            </a:prstGeom>
          </p:spPr>
        </p:pic>
        <p:pic>
          <p:nvPicPr>
            <p:cNvPr id="23" name="Bildobjekt 23">
              <a:extLst>
                <a:ext uri="{FF2B5EF4-FFF2-40B4-BE49-F238E27FC236}">
                  <a16:creationId xmlns:a16="http://schemas.microsoft.com/office/drawing/2014/main" id="{3977DE93-B61B-613D-278B-BDEEB3EDB7C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982265" y="152359"/>
              <a:ext cx="45719" cy="6857999"/>
            </a:xfrm>
            <a:prstGeom prst="rect">
              <a:avLst/>
            </a:prstGeom>
          </p:spPr>
        </p:pic>
        <p:pic>
          <p:nvPicPr>
            <p:cNvPr id="24" name="Bildobjekt 23">
              <a:extLst>
                <a:ext uri="{FF2B5EF4-FFF2-40B4-BE49-F238E27FC236}">
                  <a16:creationId xmlns:a16="http://schemas.microsoft.com/office/drawing/2014/main" id="{A8CC4D70-0ECC-97B6-66C1-032F292390A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938400" y="152359"/>
              <a:ext cx="45719" cy="6857999"/>
            </a:xfrm>
            <a:prstGeom prst="rect">
              <a:avLst/>
            </a:prstGeom>
          </p:spPr>
        </p:pic>
        <p:pic>
          <p:nvPicPr>
            <p:cNvPr id="25" name="Bildobjekt 23">
              <a:extLst>
                <a:ext uri="{FF2B5EF4-FFF2-40B4-BE49-F238E27FC236}">
                  <a16:creationId xmlns:a16="http://schemas.microsoft.com/office/drawing/2014/main" id="{2D72D0E0-2844-2730-4284-01F2F0A5E2B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95728" y="152359"/>
              <a:ext cx="45719" cy="6857999"/>
            </a:xfrm>
            <a:prstGeom prst="rect">
              <a:avLst/>
            </a:prstGeom>
          </p:spPr>
        </p:pic>
        <p:pic>
          <p:nvPicPr>
            <p:cNvPr id="27" name="Bildobjekt 23">
              <a:extLst>
                <a:ext uri="{FF2B5EF4-FFF2-40B4-BE49-F238E27FC236}">
                  <a16:creationId xmlns:a16="http://schemas.microsoft.com/office/drawing/2014/main" id="{14B959A8-2F8F-75FB-5660-7C05C24F0F1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49845" y="152359"/>
              <a:ext cx="45719" cy="6857999"/>
            </a:xfrm>
            <a:prstGeom prst="rect">
              <a:avLst/>
            </a:prstGeom>
          </p:spPr>
        </p:pic>
        <p:pic>
          <p:nvPicPr>
            <p:cNvPr id="28" name="Bildobjekt 23">
              <a:extLst>
                <a:ext uri="{FF2B5EF4-FFF2-40B4-BE49-F238E27FC236}">
                  <a16:creationId xmlns:a16="http://schemas.microsoft.com/office/drawing/2014/main" id="{76E96C6C-84FD-C3EB-8270-C86F8A5A0429}"/>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05980" y="152359"/>
              <a:ext cx="45719" cy="6857999"/>
            </a:xfrm>
            <a:prstGeom prst="rect">
              <a:avLst/>
            </a:prstGeom>
          </p:spPr>
        </p:pic>
        <p:pic>
          <p:nvPicPr>
            <p:cNvPr id="29" name="Bildobjekt 23">
              <a:extLst>
                <a:ext uri="{FF2B5EF4-FFF2-40B4-BE49-F238E27FC236}">
                  <a16:creationId xmlns:a16="http://schemas.microsoft.com/office/drawing/2014/main" id="{5A530474-8C43-DCDF-29DC-77F76F5B5F3B}"/>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763308" y="152359"/>
              <a:ext cx="45719" cy="6857999"/>
            </a:xfrm>
            <a:prstGeom prst="rect">
              <a:avLst/>
            </a:prstGeom>
          </p:spPr>
        </p:pic>
        <p:pic>
          <p:nvPicPr>
            <p:cNvPr id="30" name="Bildobjekt 23">
              <a:extLst>
                <a:ext uri="{FF2B5EF4-FFF2-40B4-BE49-F238E27FC236}">
                  <a16:creationId xmlns:a16="http://schemas.microsoft.com/office/drawing/2014/main" id="{11B7C5BC-C76B-1B1A-4F61-1924116382DF}"/>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721298" y="152359"/>
              <a:ext cx="45719" cy="6857999"/>
            </a:xfrm>
            <a:prstGeom prst="rect">
              <a:avLst/>
            </a:prstGeom>
          </p:spPr>
        </p:pic>
        <p:pic>
          <p:nvPicPr>
            <p:cNvPr id="31" name="Bildobjekt 23">
              <a:extLst>
                <a:ext uri="{FF2B5EF4-FFF2-40B4-BE49-F238E27FC236}">
                  <a16:creationId xmlns:a16="http://schemas.microsoft.com/office/drawing/2014/main" id="{910AB3E8-99DC-35D3-2E7B-D43A89A4D60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90748" y="152359"/>
              <a:ext cx="45719" cy="6857999"/>
            </a:xfrm>
            <a:prstGeom prst="rect">
              <a:avLst/>
            </a:prstGeom>
          </p:spPr>
        </p:pic>
        <p:pic>
          <p:nvPicPr>
            <p:cNvPr id="32" name="Bildobjekt 23">
              <a:extLst>
                <a:ext uri="{FF2B5EF4-FFF2-40B4-BE49-F238E27FC236}">
                  <a16:creationId xmlns:a16="http://schemas.microsoft.com/office/drawing/2014/main" id="{00D40C90-2AD9-7320-C860-3BA877B4989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58709" y="152359"/>
              <a:ext cx="45719" cy="6857999"/>
            </a:xfrm>
            <a:prstGeom prst="rect">
              <a:avLst/>
            </a:prstGeom>
          </p:spPr>
        </p:pic>
        <p:pic>
          <p:nvPicPr>
            <p:cNvPr id="42" name="Bildobjekt 23">
              <a:extLst>
                <a:ext uri="{FF2B5EF4-FFF2-40B4-BE49-F238E27FC236}">
                  <a16:creationId xmlns:a16="http://schemas.microsoft.com/office/drawing/2014/main" id="{6DAB2C9F-5586-F7B0-12C8-9E23BDE67088}"/>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564278" y="152359"/>
              <a:ext cx="45719" cy="6857999"/>
            </a:xfrm>
            <a:prstGeom prst="rect">
              <a:avLst/>
            </a:prstGeom>
          </p:spPr>
        </p:pic>
        <p:pic>
          <p:nvPicPr>
            <p:cNvPr id="43" name="Bildobjekt 23">
              <a:extLst>
                <a:ext uri="{FF2B5EF4-FFF2-40B4-BE49-F238E27FC236}">
                  <a16:creationId xmlns:a16="http://schemas.microsoft.com/office/drawing/2014/main" id="{2C132EB4-15AF-1BE6-ED2D-168D5B871DB5}"/>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520413" y="152359"/>
              <a:ext cx="45719" cy="6857999"/>
            </a:xfrm>
            <a:prstGeom prst="rect">
              <a:avLst/>
            </a:prstGeom>
          </p:spPr>
        </p:pic>
        <p:pic>
          <p:nvPicPr>
            <p:cNvPr id="44" name="Bildobjekt 23">
              <a:extLst>
                <a:ext uri="{FF2B5EF4-FFF2-40B4-BE49-F238E27FC236}">
                  <a16:creationId xmlns:a16="http://schemas.microsoft.com/office/drawing/2014/main" id="{D6CC7C1F-8C8E-A3CA-FE66-9ED94011EF0D}"/>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477741" y="152359"/>
              <a:ext cx="45719" cy="6857999"/>
            </a:xfrm>
            <a:prstGeom prst="rect">
              <a:avLst/>
            </a:prstGeom>
          </p:spPr>
        </p:pic>
        <p:pic>
          <p:nvPicPr>
            <p:cNvPr id="45" name="Bildobjekt 23">
              <a:extLst>
                <a:ext uri="{FF2B5EF4-FFF2-40B4-BE49-F238E27FC236}">
                  <a16:creationId xmlns:a16="http://schemas.microsoft.com/office/drawing/2014/main" id="{BF3BFDB9-AA50-143E-F957-8A2A24E2E99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435731" y="152359"/>
              <a:ext cx="45719" cy="6857999"/>
            </a:xfrm>
            <a:prstGeom prst="rect">
              <a:avLst/>
            </a:prstGeom>
          </p:spPr>
        </p:pic>
        <p:pic>
          <p:nvPicPr>
            <p:cNvPr id="46" name="Bildobjekt 23">
              <a:extLst>
                <a:ext uri="{FF2B5EF4-FFF2-40B4-BE49-F238E27FC236}">
                  <a16:creationId xmlns:a16="http://schemas.microsoft.com/office/drawing/2014/main" id="{DBA0E8D9-E7B5-A095-8B16-D161F0D3671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91866" y="152359"/>
              <a:ext cx="45719" cy="6857999"/>
            </a:xfrm>
            <a:prstGeom prst="rect">
              <a:avLst/>
            </a:prstGeom>
          </p:spPr>
        </p:pic>
        <p:pic>
          <p:nvPicPr>
            <p:cNvPr id="47" name="Bildobjekt 23">
              <a:extLst>
                <a:ext uri="{FF2B5EF4-FFF2-40B4-BE49-F238E27FC236}">
                  <a16:creationId xmlns:a16="http://schemas.microsoft.com/office/drawing/2014/main" id="{CC686E68-8A56-5432-E4F3-32402D424973}"/>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51876" y="152359"/>
              <a:ext cx="45719" cy="6857999"/>
            </a:xfrm>
            <a:prstGeom prst="rect">
              <a:avLst/>
            </a:prstGeom>
          </p:spPr>
        </p:pic>
        <p:pic>
          <p:nvPicPr>
            <p:cNvPr id="36" name="Bildobjekt 23">
              <a:extLst>
                <a:ext uri="{FF2B5EF4-FFF2-40B4-BE49-F238E27FC236}">
                  <a16:creationId xmlns:a16="http://schemas.microsoft.com/office/drawing/2014/main" id="{A8EB4F58-CC4D-1FE4-D8FA-A45A18FFD81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13944" y="152359"/>
              <a:ext cx="45719" cy="6857999"/>
            </a:xfrm>
            <a:prstGeom prst="rect">
              <a:avLst/>
            </a:prstGeom>
          </p:spPr>
        </p:pic>
        <p:pic>
          <p:nvPicPr>
            <p:cNvPr id="37" name="Bildobjekt 23">
              <a:extLst>
                <a:ext uri="{FF2B5EF4-FFF2-40B4-BE49-F238E27FC236}">
                  <a16:creationId xmlns:a16="http://schemas.microsoft.com/office/drawing/2014/main" id="{9B658BD1-98A6-B94B-AF5C-002A095228A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270079" y="152359"/>
              <a:ext cx="45719" cy="6857999"/>
            </a:xfrm>
            <a:prstGeom prst="rect">
              <a:avLst/>
            </a:prstGeom>
          </p:spPr>
        </p:pic>
        <p:pic>
          <p:nvPicPr>
            <p:cNvPr id="38" name="Bildobjekt 23">
              <a:extLst>
                <a:ext uri="{FF2B5EF4-FFF2-40B4-BE49-F238E27FC236}">
                  <a16:creationId xmlns:a16="http://schemas.microsoft.com/office/drawing/2014/main" id="{6053BE19-EA62-1B1A-C817-D31FA00ABDD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227407" y="152359"/>
              <a:ext cx="45719" cy="6857999"/>
            </a:xfrm>
            <a:prstGeom prst="rect">
              <a:avLst/>
            </a:prstGeom>
          </p:spPr>
        </p:pic>
        <p:pic>
          <p:nvPicPr>
            <p:cNvPr id="39" name="Bildobjekt 23">
              <a:extLst>
                <a:ext uri="{FF2B5EF4-FFF2-40B4-BE49-F238E27FC236}">
                  <a16:creationId xmlns:a16="http://schemas.microsoft.com/office/drawing/2014/main" id="{A9AE24F6-BCB8-F26D-F481-6C7D30CA529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85397" y="152359"/>
              <a:ext cx="45719" cy="6857999"/>
            </a:xfrm>
            <a:prstGeom prst="rect">
              <a:avLst/>
            </a:prstGeom>
          </p:spPr>
        </p:pic>
        <p:pic>
          <p:nvPicPr>
            <p:cNvPr id="40" name="Bildobjekt 23">
              <a:extLst>
                <a:ext uri="{FF2B5EF4-FFF2-40B4-BE49-F238E27FC236}">
                  <a16:creationId xmlns:a16="http://schemas.microsoft.com/office/drawing/2014/main" id="{96A06D01-EB92-F1F3-59B2-484D5DE7A3A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54847" y="152359"/>
              <a:ext cx="45719" cy="6857999"/>
            </a:xfrm>
            <a:prstGeom prst="rect">
              <a:avLst/>
            </a:prstGeom>
          </p:spPr>
        </p:pic>
        <p:pic>
          <p:nvPicPr>
            <p:cNvPr id="41" name="Bildobjekt 23">
              <a:extLst>
                <a:ext uri="{FF2B5EF4-FFF2-40B4-BE49-F238E27FC236}">
                  <a16:creationId xmlns:a16="http://schemas.microsoft.com/office/drawing/2014/main" id="{0CA52863-3AFC-1287-9759-C6AF8779409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22808" y="152359"/>
              <a:ext cx="45719" cy="6857999"/>
            </a:xfrm>
            <a:prstGeom prst="rect">
              <a:avLst/>
            </a:prstGeom>
          </p:spPr>
        </p:pic>
        <p:pic>
          <p:nvPicPr>
            <p:cNvPr id="56" name="Bildobjekt 23">
              <a:extLst>
                <a:ext uri="{FF2B5EF4-FFF2-40B4-BE49-F238E27FC236}">
                  <a16:creationId xmlns:a16="http://schemas.microsoft.com/office/drawing/2014/main" id="{090A0806-68DE-6F04-9B1C-1EF5C0ECCC7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60317" y="152359"/>
              <a:ext cx="45719" cy="6857999"/>
            </a:xfrm>
            <a:prstGeom prst="rect">
              <a:avLst/>
            </a:prstGeom>
          </p:spPr>
        </p:pic>
        <p:pic>
          <p:nvPicPr>
            <p:cNvPr id="57" name="Bildobjekt 23">
              <a:extLst>
                <a:ext uri="{FF2B5EF4-FFF2-40B4-BE49-F238E27FC236}">
                  <a16:creationId xmlns:a16="http://schemas.microsoft.com/office/drawing/2014/main" id="{5F20ECBF-DDA6-6C5B-E7D5-3E8948594E2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16452" y="152359"/>
              <a:ext cx="45719" cy="6857999"/>
            </a:xfrm>
            <a:prstGeom prst="rect">
              <a:avLst/>
            </a:prstGeom>
          </p:spPr>
        </p:pic>
        <p:pic>
          <p:nvPicPr>
            <p:cNvPr id="58" name="Bildobjekt 23">
              <a:extLst>
                <a:ext uri="{FF2B5EF4-FFF2-40B4-BE49-F238E27FC236}">
                  <a16:creationId xmlns:a16="http://schemas.microsoft.com/office/drawing/2014/main" id="{7B4A9D93-DF67-F241-EB60-EF0538705089}"/>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573780" y="152359"/>
              <a:ext cx="45719" cy="6857999"/>
            </a:xfrm>
            <a:prstGeom prst="rect">
              <a:avLst/>
            </a:prstGeom>
          </p:spPr>
        </p:pic>
        <p:pic>
          <p:nvPicPr>
            <p:cNvPr id="59" name="Bildobjekt 23">
              <a:extLst>
                <a:ext uri="{FF2B5EF4-FFF2-40B4-BE49-F238E27FC236}">
                  <a16:creationId xmlns:a16="http://schemas.microsoft.com/office/drawing/2014/main" id="{0433CF9C-C70B-462A-B3C8-AF0A68EAB20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531770" y="152359"/>
              <a:ext cx="45719" cy="6857999"/>
            </a:xfrm>
            <a:prstGeom prst="rect">
              <a:avLst/>
            </a:prstGeom>
          </p:spPr>
        </p:pic>
        <p:pic>
          <p:nvPicPr>
            <p:cNvPr id="60" name="Bildobjekt 23">
              <a:extLst>
                <a:ext uri="{FF2B5EF4-FFF2-40B4-BE49-F238E27FC236}">
                  <a16:creationId xmlns:a16="http://schemas.microsoft.com/office/drawing/2014/main" id="{B4B98C60-76B0-737B-B3E1-5B5E750867C8}"/>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90587" y="152359"/>
              <a:ext cx="45719" cy="6857999"/>
            </a:xfrm>
            <a:prstGeom prst="rect">
              <a:avLst/>
            </a:prstGeom>
          </p:spPr>
        </p:pic>
        <p:pic>
          <p:nvPicPr>
            <p:cNvPr id="61" name="Bildobjekt 23">
              <a:extLst>
                <a:ext uri="{FF2B5EF4-FFF2-40B4-BE49-F238E27FC236}">
                  <a16:creationId xmlns:a16="http://schemas.microsoft.com/office/drawing/2014/main" id="{D79165D8-794F-09F1-0003-11F490B33A0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45233" y="152359"/>
              <a:ext cx="45719" cy="6857999"/>
            </a:xfrm>
            <a:prstGeom prst="rect">
              <a:avLst/>
            </a:prstGeom>
          </p:spPr>
        </p:pic>
        <p:pic>
          <p:nvPicPr>
            <p:cNvPr id="50" name="Bildobjekt 23">
              <a:extLst>
                <a:ext uri="{FF2B5EF4-FFF2-40B4-BE49-F238E27FC236}">
                  <a16:creationId xmlns:a16="http://schemas.microsoft.com/office/drawing/2014/main" id="{756EB279-C327-2B13-5ABF-B49669FE0C70}"/>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09983" y="152359"/>
              <a:ext cx="45719" cy="6857999"/>
            </a:xfrm>
            <a:prstGeom prst="rect">
              <a:avLst/>
            </a:prstGeom>
          </p:spPr>
        </p:pic>
        <p:pic>
          <p:nvPicPr>
            <p:cNvPr id="51" name="Bildobjekt 23">
              <a:extLst>
                <a:ext uri="{FF2B5EF4-FFF2-40B4-BE49-F238E27FC236}">
                  <a16:creationId xmlns:a16="http://schemas.microsoft.com/office/drawing/2014/main" id="{B90D7C44-9C5C-2C06-E436-BB91E88C341B}"/>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366118" y="152359"/>
              <a:ext cx="45719" cy="6857999"/>
            </a:xfrm>
            <a:prstGeom prst="rect">
              <a:avLst/>
            </a:prstGeom>
          </p:spPr>
        </p:pic>
        <p:pic>
          <p:nvPicPr>
            <p:cNvPr id="52" name="Bildobjekt 23">
              <a:extLst>
                <a:ext uri="{FF2B5EF4-FFF2-40B4-BE49-F238E27FC236}">
                  <a16:creationId xmlns:a16="http://schemas.microsoft.com/office/drawing/2014/main" id="{450E6081-F20D-88A3-E7A1-C2FCC1408DC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323446" y="152359"/>
              <a:ext cx="45719" cy="6857999"/>
            </a:xfrm>
            <a:prstGeom prst="rect">
              <a:avLst/>
            </a:prstGeom>
          </p:spPr>
        </p:pic>
        <p:pic>
          <p:nvPicPr>
            <p:cNvPr id="53" name="Bildobjekt 23">
              <a:extLst>
                <a:ext uri="{FF2B5EF4-FFF2-40B4-BE49-F238E27FC236}">
                  <a16:creationId xmlns:a16="http://schemas.microsoft.com/office/drawing/2014/main" id="{980C0EF8-F677-6976-CA8C-2C7C6D2E686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81436" y="152359"/>
              <a:ext cx="45719" cy="6857999"/>
            </a:xfrm>
            <a:prstGeom prst="rect">
              <a:avLst/>
            </a:prstGeom>
          </p:spPr>
        </p:pic>
        <p:pic>
          <p:nvPicPr>
            <p:cNvPr id="54" name="Bildobjekt 23">
              <a:extLst>
                <a:ext uri="{FF2B5EF4-FFF2-40B4-BE49-F238E27FC236}">
                  <a16:creationId xmlns:a16="http://schemas.microsoft.com/office/drawing/2014/main" id="{35366EC2-6A67-9306-AA43-258ECC809BF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50886" y="152359"/>
              <a:ext cx="45719" cy="6857999"/>
            </a:xfrm>
            <a:prstGeom prst="rect">
              <a:avLst/>
            </a:prstGeom>
          </p:spPr>
        </p:pic>
        <p:pic>
          <p:nvPicPr>
            <p:cNvPr id="55" name="Bildobjekt 23">
              <a:extLst>
                <a:ext uri="{FF2B5EF4-FFF2-40B4-BE49-F238E27FC236}">
                  <a16:creationId xmlns:a16="http://schemas.microsoft.com/office/drawing/2014/main" id="{C6720EC6-7B6E-C171-4C3D-831B1812EDC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18847" y="152359"/>
              <a:ext cx="45719" cy="6857999"/>
            </a:xfrm>
            <a:prstGeom prst="rect">
              <a:avLst/>
            </a:prstGeom>
          </p:spPr>
        </p:pic>
      </p:grpSp>
    </p:spTree>
    <p:extLst>
      <p:ext uri="{BB962C8B-B14F-4D97-AF65-F5344CB8AC3E}">
        <p14:creationId xmlns:p14="http://schemas.microsoft.com/office/powerpoint/2010/main" val="123718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41AA3D8-D670-4B87-8816-ECAA4167F18E}"/>
              </a:ext>
            </a:extLst>
          </p:cNvPr>
          <p:cNvSpPr/>
          <p:nvPr/>
        </p:nvSpPr>
        <p:spPr bwMode="gray">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2050" name="Picture 2" descr="Förhandsgranskning av bild">
            <a:extLst>
              <a:ext uri="{FF2B5EF4-FFF2-40B4-BE49-F238E27FC236}">
                <a16:creationId xmlns:a16="http://schemas.microsoft.com/office/drawing/2014/main" id="{1EC30F35-ED19-4DF5-B91A-FCB506D9994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69" b="9711"/>
          <a:stretch/>
        </p:blipFill>
        <p:spPr bwMode="auto">
          <a:xfrm>
            <a:off x="-12936" y="0"/>
            <a:ext cx="122049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616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C45A96C-BE78-4220-BE77-54B1837EFA13}"/>
              </a:ext>
            </a:extLst>
          </p:cNvPr>
          <p:cNvSpPr/>
          <p:nvPr/>
        </p:nvSpPr>
        <p:spPr bwMode="gray">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9218" name="Picture 2" descr="Förhandsgranskning av bild">
            <a:extLst>
              <a:ext uri="{FF2B5EF4-FFF2-40B4-BE49-F238E27FC236}">
                <a16:creationId xmlns:a16="http://schemas.microsoft.com/office/drawing/2014/main" id="{A3C610CE-2BD1-4128-9561-576BA894614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786"/>
          <a:stretch/>
        </p:blipFill>
        <p:spPr bwMode="auto">
          <a:xfrm>
            <a:off x="3005444" y="1"/>
            <a:ext cx="618111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48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a:extLst>
              <a:ext uri="{FF2B5EF4-FFF2-40B4-BE49-F238E27FC236}">
                <a16:creationId xmlns:a16="http://schemas.microsoft.com/office/drawing/2014/main" id="{9E2A7092-5C1C-4A3F-8F5D-E28AF8428532}"/>
              </a:ext>
            </a:extLst>
          </p:cNvPr>
          <p:cNvSpPr/>
          <p:nvPr/>
        </p:nvSpPr>
        <p:spPr bwMode="gray">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8194" name="Picture 2" descr="Förhandsgranskning av bild">
            <a:extLst>
              <a:ext uri="{FF2B5EF4-FFF2-40B4-BE49-F238E27FC236}">
                <a16:creationId xmlns:a16="http://schemas.microsoft.com/office/drawing/2014/main" id="{BBD3A706-2F49-4063-9C8C-9E9BBE6CF8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 y="0"/>
            <a:ext cx="610061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C4F7CFC-A57F-5F65-3859-16E97DCB0365}"/>
              </a:ext>
            </a:extLst>
          </p:cNvPr>
          <p:cNvPicPr>
            <a:picLocks noChangeAspect="1"/>
          </p:cNvPicPr>
          <p:nvPr/>
        </p:nvPicPr>
        <p:blipFill>
          <a:blip r:embed="rId3"/>
          <a:stretch>
            <a:fillRect/>
          </a:stretch>
        </p:blipFill>
        <p:spPr>
          <a:xfrm>
            <a:off x="6096000" y="1763928"/>
            <a:ext cx="6096000" cy="3143251"/>
          </a:xfrm>
          <a:prstGeom prst="rect">
            <a:avLst/>
          </a:prstGeom>
        </p:spPr>
      </p:pic>
      <p:pic>
        <p:nvPicPr>
          <p:cNvPr id="8198" name="Picture 6" descr="Förhandsgranskning av bild">
            <a:extLst>
              <a:ext uri="{FF2B5EF4-FFF2-40B4-BE49-F238E27FC236}">
                <a16:creationId xmlns:a16="http://schemas.microsoft.com/office/drawing/2014/main" id="{85ED7BA6-4FDE-4033-9957-DD35AC0E34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1123"/>
          <a:stretch/>
        </p:blipFill>
        <p:spPr bwMode="auto">
          <a:xfrm>
            <a:off x="6138056" y="4449979"/>
            <a:ext cx="6063305" cy="66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82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45EAA04-EAF2-4FAC-82D7-DA419A4F107C}"/>
              </a:ext>
            </a:extLst>
          </p:cNvPr>
          <p:cNvSpPr/>
          <p:nvPr/>
        </p:nvSpPr>
        <p:spPr bwMode="gray">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2" name="Bildobjekt 23">
            <a:extLst>
              <a:ext uri="{FF2B5EF4-FFF2-40B4-BE49-F238E27FC236}">
                <a16:creationId xmlns:a16="http://schemas.microsoft.com/office/drawing/2014/main" id="{9869BAB2-F813-4FFD-DE76-3292F5B9FF7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b="1890"/>
          <a:stretch/>
        </p:blipFill>
        <p:spPr>
          <a:xfrm>
            <a:off x="976285" y="0"/>
            <a:ext cx="5016921" cy="6857999"/>
          </a:xfrm>
          <a:prstGeom prst="rect">
            <a:avLst/>
          </a:prstGeom>
        </p:spPr>
      </p:pic>
      <p:pic>
        <p:nvPicPr>
          <p:cNvPr id="3" name="Picture 14" descr="A person sitting on a table&#10;&#10;Description automatically generated">
            <a:extLst>
              <a:ext uri="{FF2B5EF4-FFF2-40B4-BE49-F238E27FC236}">
                <a16:creationId xmlns:a16="http://schemas.microsoft.com/office/drawing/2014/main" id="{CA657CEF-3182-E359-5D37-4FB476839349}"/>
              </a:ext>
            </a:extLst>
          </p:cNvPr>
          <p:cNvPicPr>
            <a:picLocks noChangeAspect="1"/>
          </p:cNvPicPr>
          <p:nvPr/>
        </p:nvPicPr>
        <p:blipFill rotWithShape="1">
          <a:blip r:embed="rId3">
            <a:extLst>
              <a:ext uri="{28A0092B-C50C-407E-A947-70E740481C1C}">
                <a14:useLocalDpi xmlns:a14="http://schemas.microsoft.com/office/drawing/2010/main" val="0"/>
              </a:ext>
            </a:extLst>
          </a:blip>
          <a:srcRect t="6660" b="6360"/>
          <a:stretch/>
        </p:blipFill>
        <p:spPr>
          <a:xfrm>
            <a:off x="5994814" y="0"/>
            <a:ext cx="5254211" cy="6858000"/>
          </a:xfrm>
          <a:prstGeom prst="rect">
            <a:avLst/>
          </a:prstGeom>
        </p:spPr>
      </p:pic>
      <p:pic>
        <p:nvPicPr>
          <p:cNvPr id="5" name="Picture 14" descr="A person sitting on a table&#10;&#10;Description automatically generated">
            <a:extLst>
              <a:ext uri="{FF2B5EF4-FFF2-40B4-BE49-F238E27FC236}">
                <a16:creationId xmlns:a16="http://schemas.microsoft.com/office/drawing/2014/main" id="{5DC273F3-9A00-6F6F-BE09-E896268BC215}"/>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215715" y="-39"/>
            <a:ext cx="141546" cy="6858000"/>
          </a:xfrm>
          <a:prstGeom prst="rect">
            <a:avLst/>
          </a:prstGeom>
        </p:spPr>
      </p:pic>
      <p:pic>
        <p:nvPicPr>
          <p:cNvPr id="6" name="Picture 14" descr="A person sitting on a table&#10;&#10;Description automatically generated">
            <a:extLst>
              <a:ext uri="{FF2B5EF4-FFF2-40B4-BE49-F238E27FC236}">
                <a16:creationId xmlns:a16="http://schemas.microsoft.com/office/drawing/2014/main" id="{788747EC-463E-65EC-7BC1-DB152994C6D2}"/>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346849" y="-39"/>
            <a:ext cx="141546" cy="6858000"/>
          </a:xfrm>
          <a:prstGeom prst="rect">
            <a:avLst/>
          </a:prstGeom>
        </p:spPr>
      </p:pic>
      <p:pic>
        <p:nvPicPr>
          <p:cNvPr id="8" name="Picture 14" descr="A person sitting on a table&#10;&#10;Description automatically generated">
            <a:extLst>
              <a:ext uri="{FF2B5EF4-FFF2-40B4-BE49-F238E27FC236}">
                <a16:creationId xmlns:a16="http://schemas.microsoft.com/office/drawing/2014/main" id="{380D7EA3-7996-36FC-30C1-A2DBAB550FDD}"/>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477983" y="-39"/>
            <a:ext cx="141546" cy="6858000"/>
          </a:xfrm>
          <a:prstGeom prst="rect">
            <a:avLst/>
          </a:prstGeom>
        </p:spPr>
      </p:pic>
      <p:pic>
        <p:nvPicPr>
          <p:cNvPr id="9" name="Picture 14" descr="A person sitting on a table&#10;&#10;Description automatically generated">
            <a:extLst>
              <a:ext uri="{FF2B5EF4-FFF2-40B4-BE49-F238E27FC236}">
                <a16:creationId xmlns:a16="http://schemas.microsoft.com/office/drawing/2014/main" id="{3500BC5B-E986-013D-2ED9-96280B51779D}"/>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619750" y="-39"/>
            <a:ext cx="141546" cy="6858000"/>
          </a:xfrm>
          <a:prstGeom prst="rect">
            <a:avLst/>
          </a:prstGeom>
        </p:spPr>
      </p:pic>
      <p:pic>
        <p:nvPicPr>
          <p:cNvPr id="10" name="Picture 14" descr="A person sitting on a table&#10;&#10;Description automatically generated">
            <a:extLst>
              <a:ext uri="{FF2B5EF4-FFF2-40B4-BE49-F238E27FC236}">
                <a16:creationId xmlns:a16="http://schemas.microsoft.com/office/drawing/2014/main" id="{B7E93230-24E2-715D-DABC-7B40FA9D3AC6}"/>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750884" y="-39"/>
            <a:ext cx="141546" cy="6858000"/>
          </a:xfrm>
          <a:prstGeom prst="rect">
            <a:avLst/>
          </a:prstGeom>
        </p:spPr>
      </p:pic>
      <p:pic>
        <p:nvPicPr>
          <p:cNvPr id="11" name="Picture 14" descr="A person sitting on a table&#10;&#10;Description automatically generated">
            <a:extLst>
              <a:ext uri="{FF2B5EF4-FFF2-40B4-BE49-F238E27FC236}">
                <a16:creationId xmlns:a16="http://schemas.microsoft.com/office/drawing/2014/main" id="{D092C7A0-87C7-657B-9CED-CFBEF25D3619}"/>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1882018" y="-39"/>
            <a:ext cx="141546" cy="6858000"/>
          </a:xfrm>
          <a:prstGeom prst="rect">
            <a:avLst/>
          </a:prstGeom>
        </p:spPr>
      </p:pic>
      <p:pic>
        <p:nvPicPr>
          <p:cNvPr id="12" name="Picture 14" descr="A person sitting on a table&#10;&#10;Description automatically generated">
            <a:extLst>
              <a:ext uri="{FF2B5EF4-FFF2-40B4-BE49-F238E27FC236}">
                <a16:creationId xmlns:a16="http://schemas.microsoft.com/office/drawing/2014/main" id="{D79BBA1D-A4E4-D5C6-5D0E-CF1A38E061DF}"/>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2013152" y="-39"/>
            <a:ext cx="141546" cy="6858000"/>
          </a:xfrm>
          <a:prstGeom prst="rect">
            <a:avLst/>
          </a:prstGeom>
        </p:spPr>
      </p:pic>
      <p:pic>
        <p:nvPicPr>
          <p:cNvPr id="13" name="Picture 14" descr="A person sitting on a table&#10;&#10;Description automatically generated">
            <a:extLst>
              <a:ext uri="{FF2B5EF4-FFF2-40B4-BE49-F238E27FC236}">
                <a16:creationId xmlns:a16="http://schemas.microsoft.com/office/drawing/2014/main" id="{0230DAFF-982F-016C-611D-602895063469}"/>
              </a:ext>
            </a:extLst>
          </p:cNvPr>
          <p:cNvPicPr>
            <a:picLocks noChangeAspect="1"/>
          </p:cNvPicPr>
          <p:nvPr/>
        </p:nvPicPr>
        <p:blipFill rotWithShape="1">
          <a:blip r:embed="rId3">
            <a:extLst>
              <a:ext uri="{28A0092B-C50C-407E-A947-70E740481C1C}">
                <a14:useLocalDpi xmlns:a14="http://schemas.microsoft.com/office/drawing/2010/main" val="0"/>
              </a:ext>
            </a:extLst>
          </a:blip>
          <a:srcRect l="97306" t="6660" b="6360"/>
          <a:stretch/>
        </p:blipFill>
        <p:spPr>
          <a:xfrm>
            <a:off x="12144286" y="-39"/>
            <a:ext cx="141546" cy="6858000"/>
          </a:xfrm>
          <a:prstGeom prst="rect">
            <a:avLst/>
          </a:prstGeom>
        </p:spPr>
      </p:pic>
      <p:grpSp>
        <p:nvGrpSpPr>
          <p:cNvPr id="62" name="Group 61">
            <a:extLst>
              <a:ext uri="{FF2B5EF4-FFF2-40B4-BE49-F238E27FC236}">
                <a16:creationId xmlns:a16="http://schemas.microsoft.com/office/drawing/2014/main" id="{5F9DBE9F-89D0-725F-1EE1-5FB2F20A8F1D}"/>
              </a:ext>
            </a:extLst>
          </p:cNvPr>
          <p:cNvGrpSpPr/>
          <p:nvPr/>
        </p:nvGrpSpPr>
        <p:grpSpPr>
          <a:xfrm>
            <a:off x="-352283" y="-39"/>
            <a:ext cx="1391150" cy="6857999"/>
            <a:chOff x="-2564278" y="152359"/>
            <a:chExt cx="1391150" cy="6857999"/>
          </a:xfrm>
        </p:grpSpPr>
        <p:pic>
          <p:nvPicPr>
            <p:cNvPr id="14" name="Bildobjekt 23">
              <a:extLst>
                <a:ext uri="{FF2B5EF4-FFF2-40B4-BE49-F238E27FC236}">
                  <a16:creationId xmlns:a16="http://schemas.microsoft.com/office/drawing/2014/main" id="{5957226C-FD71-A536-CD1D-60E8EF37F0C0}"/>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10812" y="152359"/>
              <a:ext cx="45719" cy="6857999"/>
            </a:xfrm>
            <a:prstGeom prst="rect">
              <a:avLst/>
            </a:prstGeom>
          </p:spPr>
        </p:pic>
        <p:pic>
          <p:nvPicPr>
            <p:cNvPr id="15" name="Bildobjekt 23">
              <a:extLst>
                <a:ext uri="{FF2B5EF4-FFF2-40B4-BE49-F238E27FC236}">
                  <a16:creationId xmlns:a16="http://schemas.microsoft.com/office/drawing/2014/main" id="{AFDEDA20-BDFA-7C4D-4B98-C85CB1BF39AA}"/>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066947" y="152359"/>
              <a:ext cx="45719" cy="6857999"/>
            </a:xfrm>
            <a:prstGeom prst="rect">
              <a:avLst/>
            </a:prstGeom>
          </p:spPr>
        </p:pic>
        <p:pic>
          <p:nvPicPr>
            <p:cNvPr id="16" name="Bildobjekt 23">
              <a:extLst>
                <a:ext uri="{FF2B5EF4-FFF2-40B4-BE49-F238E27FC236}">
                  <a16:creationId xmlns:a16="http://schemas.microsoft.com/office/drawing/2014/main" id="{5F4B6C4F-A2F7-AD40-3695-E484F047984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024275" y="152359"/>
              <a:ext cx="45719" cy="6857999"/>
            </a:xfrm>
            <a:prstGeom prst="rect">
              <a:avLst/>
            </a:prstGeom>
          </p:spPr>
        </p:pic>
        <p:pic>
          <p:nvPicPr>
            <p:cNvPr id="23" name="Bildobjekt 23">
              <a:extLst>
                <a:ext uri="{FF2B5EF4-FFF2-40B4-BE49-F238E27FC236}">
                  <a16:creationId xmlns:a16="http://schemas.microsoft.com/office/drawing/2014/main" id="{3977DE93-B61B-613D-278B-BDEEB3EDB7C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982265" y="152359"/>
              <a:ext cx="45719" cy="6857999"/>
            </a:xfrm>
            <a:prstGeom prst="rect">
              <a:avLst/>
            </a:prstGeom>
          </p:spPr>
        </p:pic>
        <p:pic>
          <p:nvPicPr>
            <p:cNvPr id="24" name="Bildobjekt 23">
              <a:extLst>
                <a:ext uri="{FF2B5EF4-FFF2-40B4-BE49-F238E27FC236}">
                  <a16:creationId xmlns:a16="http://schemas.microsoft.com/office/drawing/2014/main" id="{A8CC4D70-0ECC-97B6-66C1-032F292390A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938400" y="152359"/>
              <a:ext cx="45719" cy="6857999"/>
            </a:xfrm>
            <a:prstGeom prst="rect">
              <a:avLst/>
            </a:prstGeom>
          </p:spPr>
        </p:pic>
        <p:pic>
          <p:nvPicPr>
            <p:cNvPr id="25" name="Bildobjekt 23">
              <a:extLst>
                <a:ext uri="{FF2B5EF4-FFF2-40B4-BE49-F238E27FC236}">
                  <a16:creationId xmlns:a16="http://schemas.microsoft.com/office/drawing/2014/main" id="{2D72D0E0-2844-2730-4284-01F2F0A5E2B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95728" y="152359"/>
              <a:ext cx="45719" cy="6857999"/>
            </a:xfrm>
            <a:prstGeom prst="rect">
              <a:avLst/>
            </a:prstGeom>
          </p:spPr>
        </p:pic>
        <p:pic>
          <p:nvPicPr>
            <p:cNvPr id="27" name="Bildobjekt 23">
              <a:extLst>
                <a:ext uri="{FF2B5EF4-FFF2-40B4-BE49-F238E27FC236}">
                  <a16:creationId xmlns:a16="http://schemas.microsoft.com/office/drawing/2014/main" id="{14B959A8-2F8F-75FB-5660-7C05C24F0F1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49845" y="152359"/>
              <a:ext cx="45719" cy="6857999"/>
            </a:xfrm>
            <a:prstGeom prst="rect">
              <a:avLst/>
            </a:prstGeom>
          </p:spPr>
        </p:pic>
        <p:pic>
          <p:nvPicPr>
            <p:cNvPr id="28" name="Bildobjekt 23">
              <a:extLst>
                <a:ext uri="{FF2B5EF4-FFF2-40B4-BE49-F238E27FC236}">
                  <a16:creationId xmlns:a16="http://schemas.microsoft.com/office/drawing/2014/main" id="{76E96C6C-84FD-C3EB-8270-C86F8A5A0429}"/>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805980" y="152359"/>
              <a:ext cx="45719" cy="6857999"/>
            </a:xfrm>
            <a:prstGeom prst="rect">
              <a:avLst/>
            </a:prstGeom>
          </p:spPr>
        </p:pic>
        <p:pic>
          <p:nvPicPr>
            <p:cNvPr id="29" name="Bildobjekt 23">
              <a:extLst>
                <a:ext uri="{FF2B5EF4-FFF2-40B4-BE49-F238E27FC236}">
                  <a16:creationId xmlns:a16="http://schemas.microsoft.com/office/drawing/2014/main" id="{5A530474-8C43-DCDF-29DC-77F76F5B5F3B}"/>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763308" y="152359"/>
              <a:ext cx="45719" cy="6857999"/>
            </a:xfrm>
            <a:prstGeom prst="rect">
              <a:avLst/>
            </a:prstGeom>
          </p:spPr>
        </p:pic>
        <p:pic>
          <p:nvPicPr>
            <p:cNvPr id="30" name="Bildobjekt 23">
              <a:extLst>
                <a:ext uri="{FF2B5EF4-FFF2-40B4-BE49-F238E27FC236}">
                  <a16:creationId xmlns:a16="http://schemas.microsoft.com/office/drawing/2014/main" id="{11B7C5BC-C76B-1B1A-4F61-1924116382DF}"/>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721298" y="152359"/>
              <a:ext cx="45719" cy="6857999"/>
            </a:xfrm>
            <a:prstGeom prst="rect">
              <a:avLst/>
            </a:prstGeom>
          </p:spPr>
        </p:pic>
        <p:pic>
          <p:nvPicPr>
            <p:cNvPr id="31" name="Bildobjekt 23">
              <a:extLst>
                <a:ext uri="{FF2B5EF4-FFF2-40B4-BE49-F238E27FC236}">
                  <a16:creationId xmlns:a16="http://schemas.microsoft.com/office/drawing/2014/main" id="{910AB3E8-99DC-35D3-2E7B-D43A89A4D60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90748" y="152359"/>
              <a:ext cx="45719" cy="6857999"/>
            </a:xfrm>
            <a:prstGeom prst="rect">
              <a:avLst/>
            </a:prstGeom>
          </p:spPr>
        </p:pic>
        <p:pic>
          <p:nvPicPr>
            <p:cNvPr id="32" name="Bildobjekt 23">
              <a:extLst>
                <a:ext uri="{FF2B5EF4-FFF2-40B4-BE49-F238E27FC236}">
                  <a16:creationId xmlns:a16="http://schemas.microsoft.com/office/drawing/2014/main" id="{00D40C90-2AD9-7320-C860-3BA877B4989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58709" y="152359"/>
              <a:ext cx="45719" cy="6857999"/>
            </a:xfrm>
            <a:prstGeom prst="rect">
              <a:avLst/>
            </a:prstGeom>
          </p:spPr>
        </p:pic>
        <p:pic>
          <p:nvPicPr>
            <p:cNvPr id="42" name="Bildobjekt 23">
              <a:extLst>
                <a:ext uri="{FF2B5EF4-FFF2-40B4-BE49-F238E27FC236}">
                  <a16:creationId xmlns:a16="http://schemas.microsoft.com/office/drawing/2014/main" id="{6DAB2C9F-5586-F7B0-12C8-9E23BDE67088}"/>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564278" y="152359"/>
              <a:ext cx="45719" cy="6857999"/>
            </a:xfrm>
            <a:prstGeom prst="rect">
              <a:avLst/>
            </a:prstGeom>
          </p:spPr>
        </p:pic>
        <p:pic>
          <p:nvPicPr>
            <p:cNvPr id="43" name="Bildobjekt 23">
              <a:extLst>
                <a:ext uri="{FF2B5EF4-FFF2-40B4-BE49-F238E27FC236}">
                  <a16:creationId xmlns:a16="http://schemas.microsoft.com/office/drawing/2014/main" id="{2C132EB4-15AF-1BE6-ED2D-168D5B871DB5}"/>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520413" y="152359"/>
              <a:ext cx="45719" cy="6857999"/>
            </a:xfrm>
            <a:prstGeom prst="rect">
              <a:avLst/>
            </a:prstGeom>
          </p:spPr>
        </p:pic>
        <p:pic>
          <p:nvPicPr>
            <p:cNvPr id="44" name="Bildobjekt 23">
              <a:extLst>
                <a:ext uri="{FF2B5EF4-FFF2-40B4-BE49-F238E27FC236}">
                  <a16:creationId xmlns:a16="http://schemas.microsoft.com/office/drawing/2014/main" id="{D6CC7C1F-8C8E-A3CA-FE66-9ED94011EF0D}"/>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477741" y="152359"/>
              <a:ext cx="45719" cy="6857999"/>
            </a:xfrm>
            <a:prstGeom prst="rect">
              <a:avLst/>
            </a:prstGeom>
          </p:spPr>
        </p:pic>
        <p:pic>
          <p:nvPicPr>
            <p:cNvPr id="45" name="Bildobjekt 23">
              <a:extLst>
                <a:ext uri="{FF2B5EF4-FFF2-40B4-BE49-F238E27FC236}">
                  <a16:creationId xmlns:a16="http://schemas.microsoft.com/office/drawing/2014/main" id="{BF3BFDB9-AA50-143E-F957-8A2A24E2E99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435731" y="152359"/>
              <a:ext cx="45719" cy="6857999"/>
            </a:xfrm>
            <a:prstGeom prst="rect">
              <a:avLst/>
            </a:prstGeom>
          </p:spPr>
        </p:pic>
        <p:pic>
          <p:nvPicPr>
            <p:cNvPr id="46" name="Bildobjekt 23">
              <a:extLst>
                <a:ext uri="{FF2B5EF4-FFF2-40B4-BE49-F238E27FC236}">
                  <a16:creationId xmlns:a16="http://schemas.microsoft.com/office/drawing/2014/main" id="{DBA0E8D9-E7B5-A095-8B16-D161F0D3671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91866" y="152359"/>
              <a:ext cx="45719" cy="6857999"/>
            </a:xfrm>
            <a:prstGeom prst="rect">
              <a:avLst/>
            </a:prstGeom>
          </p:spPr>
        </p:pic>
        <p:pic>
          <p:nvPicPr>
            <p:cNvPr id="47" name="Bildobjekt 23">
              <a:extLst>
                <a:ext uri="{FF2B5EF4-FFF2-40B4-BE49-F238E27FC236}">
                  <a16:creationId xmlns:a16="http://schemas.microsoft.com/office/drawing/2014/main" id="{CC686E68-8A56-5432-E4F3-32402D424973}"/>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51876" y="152359"/>
              <a:ext cx="45719" cy="6857999"/>
            </a:xfrm>
            <a:prstGeom prst="rect">
              <a:avLst/>
            </a:prstGeom>
          </p:spPr>
        </p:pic>
        <p:pic>
          <p:nvPicPr>
            <p:cNvPr id="36" name="Bildobjekt 23">
              <a:extLst>
                <a:ext uri="{FF2B5EF4-FFF2-40B4-BE49-F238E27FC236}">
                  <a16:creationId xmlns:a16="http://schemas.microsoft.com/office/drawing/2014/main" id="{A8EB4F58-CC4D-1FE4-D8FA-A45A18FFD81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313944" y="152359"/>
              <a:ext cx="45719" cy="6857999"/>
            </a:xfrm>
            <a:prstGeom prst="rect">
              <a:avLst/>
            </a:prstGeom>
          </p:spPr>
        </p:pic>
        <p:pic>
          <p:nvPicPr>
            <p:cNvPr id="37" name="Bildobjekt 23">
              <a:extLst>
                <a:ext uri="{FF2B5EF4-FFF2-40B4-BE49-F238E27FC236}">
                  <a16:creationId xmlns:a16="http://schemas.microsoft.com/office/drawing/2014/main" id="{9B658BD1-98A6-B94B-AF5C-002A095228A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270079" y="152359"/>
              <a:ext cx="45719" cy="6857999"/>
            </a:xfrm>
            <a:prstGeom prst="rect">
              <a:avLst/>
            </a:prstGeom>
          </p:spPr>
        </p:pic>
        <p:pic>
          <p:nvPicPr>
            <p:cNvPr id="38" name="Bildobjekt 23">
              <a:extLst>
                <a:ext uri="{FF2B5EF4-FFF2-40B4-BE49-F238E27FC236}">
                  <a16:creationId xmlns:a16="http://schemas.microsoft.com/office/drawing/2014/main" id="{6053BE19-EA62-1B1A-C817-D31FA00ABDD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227407" y="152359"/>
              <a:ext cx="45719" cy="6857999"/>
            </a:xfrm>
            <a:prstGeom prst="rect">
              <a:avLst/>
            </a:prstGeom>
          </p:spPr>
        </p:pic>
        <p:pic>
          <p:nvPicPr>
            <p:cNvPr id="39" name="Bildobjekt 23">
              <a:extLst>
                <a:ext uri="{FF2B5EF4-FFF2-40B4-BE49-F238E27FC236}">
                  <a16:creationId xmlns:a16="http://schemas.microsoft.com/office/drawing/2014/main" id="{A9AE24F6-BCB8-F26D-F481-6C7D30CA529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85397" y="152359"/>
              <a:ext cx="45719" cy="6857999"/>
            </a:xfrm>
            <a:prstGeom prst="rect">
              <a:avLst/>
            </a:prstGeom>
          </p:spPr>
        </p:pic>
        <p:pic>
          <p:nvPicPr>
            <p:cNvPr id="40" name="Bildobjekt 23">
              <a:extLst>
                <a:ext uri="{FF2B5EF4-FFF2-40B4-BE49-F238E27FC236}">
                  <a16:creationId xmlns:a16="http://schemas.microsoft.com/office/drawing/2014/main" id="{96A06D01-EB92-F1F3-59B2-484D5DE7A3A2}"/>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54847" y="152359"/>
              <a:ext cx="45719" cy="6857999"/>
            </a:xfrm>
            <a:prstGeom prst="rect">
              <a:avLst/>
            </a:prstGeom>
          </p:spPr>
        </p:pic>
        <p:pic>
          <p:nvPicPr>
            <p:cNvPr id="41" name="Bildobjekt 23">
              <a:extLst>
                <a:ext uri="{FF2B5EF4-FFF2-40B4-BE49-F238E27FC236}">
                  <a16:creationId xmlns:a16="http://schemas.microsoft.com/office/drawing/2014/main" id="{0CA52863-3AFC-1287-9759-C6AF8779409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2122808" y="152359"/>
              <a:ext cx="45719" cy="6857999"/>
            </a:xfrm>
            <a:prstGeom prst="rect">
              <a:avLst/>
            </a:prstGeom>
          </p:spPr>
        </p:pic>
        <p:pic>
          <p:nvPicPr>
            <p:cNvPr id="56" name="Bildobjekt 23">
              <a:extLst>
                <a:ext uri="{FF2B5EF4-FFF2-40B4-BE49-F238E27FC236}">
                  <a16:creationId xmlns:a16="http://schemas.microsoft.com/office/drawing/2014/main" id="{090A0806-68DE-6F04-9B1C-1EF5C0ECCC71}"/>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60317" y="152359"/>
              <a:ext cx="45719" cy="6857999"/>
            </a:xfrm>
            <a:prstGeom prst="rect">
              <a:avLst/>
            </a:prstGeom>
          </p:spPr>
        </p:pic>
        <p:pic>
          <p:nvPicPr>
            <p:cNvPr id="57" name="Bildobjekt 23">
              <a:extLst>
                <a:ext uri="{FF2B5EF4-FFF2-40B4-BE49-F238E27FC236}">
                  <a16:creationId xmlns:a16="http://schemas.microsoft.com/office/drawing/2014/main" id="{5F20ECBF-DDA6-6C5B-E7D5-3E8948594E2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616452" y="152359"/>
              <a:ext cx="45719" cy="6857999"/>
            </a:xfrm>
            <a:prstGeom prst="rect">
              <a:avLst/>
            </a:prstGeom>
          </p:spPr>
        </p:pic>
        <p:pic>
          <p:nvPicPr>
            <p:cNvPr id="58" name="Bildobjekt 23">
              <a:extLst>
                <a:ext uri="{FF2B5EF4-FFF2-40B4-BE49-F238E27FC236}">
                  <a16:creationId xmlns:a16="http://schemas.microsoft.com/office/drawing/2014/main" id="{7B4A9D93-DF67-F241-EB60-EF0538705089}"/>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573780" y="152359"/>
              <a:ext cx="45719" cy="6857999"/>
            </a:xfrm>
            <a:prstGeom prst="rect">
              <a:avLst/>
            </a:prstGeom>
          </p:spPr>
        </p:pic>
        <p:pic>
          <p:nvPicPr>
            <p:cNvPr id="59" name="Bildobjekt 23">
              <a:extLst>
                <a:ext uri="{FF2B5EF4-FFF2-40B4-BE49-F238E27FC236}">
                  <a16:creationId xmlns:a16="http://schemas.microsoft.com/office/drawing/2014/main" id="{0433CF9C-C70B-462A-B3C8-AF0A68EAB20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531770" y="152359"/>
              <a:ext cx="45719" cy="6857999"/>
            </a:xfrm>
            <a:prstGeom prst="rect">
              <a:avLst/>
            </a:prstGeom>
          </p:spPr>
        </p:pic>
        <p:pic>
          <p:nvPicPr>
            <p:cNvPr id="60" name="Bildobjekt 23">
              <a:extLst>
                <a:ext uri="{FF2B5EF4-FFF2-40B4-BE49-F238E27FC236}">
                  <a16:creationId xmlns:a16="http://schemas.microsoft.com/office/drawing/2014/main" id="{B4B98C60-76B0-737B-B3E1-5B5E750867C8}"/>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90587" y="152359"/>
              <a:ext cx="45719" cy="6857999"/>
            </a:xfrm>
            <a:prstGeom prst="rect">
              <a:avLst/>
            </a:prstGeom>
          </p:spPr>
        </p:pic>
        <p:pic>
          <p:nvPicPr>
            <p:cNvPr id="61" name="Bildobjekt 23">
              <a:extLst>
                <a:ext uri="{FF2B5EF4-FFF2-40B4-BE49-F238E27FC236}">
                  <a16:creationId xmlns:a16="http://schemas.microsoft.com/office/drawing/2014/main" id="{D79165D8-794F-09F1-0003-11F490B33A0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45233" y="152359"/>
              <a:ext cx="45719" cy="6857999"/>
            </a:xfrm>
            <a:prstGeom prst="rect">
              <a:avLst/>
            </a:prstGeom>
          </p:spPr>
        </p:pic>
        <p:pic>
          <p:nvPicPr>
            <p:cNvPr id="50" name="Bildobjekt 23">
              <a:extLst>
                <a:ext uri="{FF2B5EF4-FFF2-40B4-BE49-F238E27FC236}">
                  <a16:creationId xmlns:a16="http://schemas.microsoft.com/office/drawing/2014/main" id="{756EB279-C327-2B13-5ABF-B49669FE0C70}"/>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409983" y="152359"/>
              <a:ext cx="45719" cy="6857999"/>
            </a:xfrm>
            <a:prstGeom prst="rect">
              <a:avLst/>
            </a:prstGeom>
          </p:spPr>
        </p:pic>
        <p:pic>
          <p:nvPicPr>
            <p:cNvPr id="51" name="Bildobjekt 23">
              <a:extLst>
                <a:ext uri="{FF2B5EF4-FFF2-40B4-BE49-F238E27FC236}">
                  <a16:creationId xmlns:a16="http://schemas.microsoft.com/office/drawing/2014/main" id="{B90D7C44-9C5C-2C06-E436-BB91E88C341B}"/>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366118" y="152359"/>
              <a:ext cx="45719" cy="6857999"/>
            </a:xfrm>
            <a:prstGeom prst="rect">
              <a:avLst/>
            </a:prstGeom>
          </p:spPr>
        </p:pic>
        <p:pic>
          <p:nvPicPr>
            <p:cNvPr id="52" name="Bildobjekt 23">
              <a:extLst>
                <a:ext uri="{FF2B5EF4-FFF2-40B4-BE49-F238E27FC236}">
                  <a16:creationId xmlns:a16="http://schemas.microsoft.com/office/drawing/2014/main" id="{450E6081-F20D-88A3-E7A1-C2FCC1408DCE}"/>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323446" y="152359"/>
              <a:ext cx="45719" cy="6857999"/>
            </a:xfrm>
            <a:prstGeom prst="rect">
              <a:avLst/>
            </a:prstGeom>
          </p:spPr>
        </p:pic>
        <p:pic>
          <p:nvPicPr>
            <p:cNvPr id="53" name="Bildobjekt 23">
              <a:extLst>
                <a:ext uri="{FF2B5EF4-FFF2-40B4-BE49-F238E27FC236}">
                  <a16:creationId xmlns:a16="http://schemas.microsoft.com/office/drawing/2014/main" id="{980C0EF8-F677-6976-CA8C-2C7C6D2E686C}"/>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81436" y="152359"/>
              <a:ext cx="45719" cy="6857999"/>
            </a:xfrm>
            <a:prstGeom prst="rect">
              <a:avLst/>
            </a:prstGeom>
          </p:spPr>
        </p:pic>
        <p:pic>
          <p:nvPicPr>
            <p:cNvPr id="54" name="Bildobjekt 23">
              <a:extLst>
                <a:ext uri="{FF2B5EF4-FFF2-40B4-BE49-F238E27FC236}">
                  <a16:creationId xmlns:a16="http://schemas.microsoft.com/office/drawing/2014/main" id="{35366EC2-6A67-9306-AA43-258ECC809BF6}"/>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50886" y="152359"/>
              <a:ext cx="45719" cy="6857999"/>
            </a:xfrm>
            <a:prstGeom prst="rect">
              <a:avLst/>
            </a:prstGeom>
          </p:spPr>
        </p:pic>
        <p:pic>
          <p:nvPicPr>
            <p:cNvPr id="55" name="Bildobjekt 23">
              <a:extLst>
                <a:ext uri="{FF2B5EF4-FFF2-40B4-BE49-F238E27FC236}">
                  <a16:creationId xmlns:a16="http://schemas.microsoft.com/office/drawing/2014/main" id="{C6720EC6-7B6E-C171-4C3D-831B1812EDC4}"/>
                </a:ext>
              </a:extLst>
            </p:cNvPr>
            <p:cNvPicPr>
              <a:picLocks noChangeAspect="1"/>
            </p:cNvPicPr>
            <p:nvPr/>
          </p:nvPicPr>
          <p:blipFill rotWithShape="1">
            <a:blip r:embed="rId2">
              <a:extLst>
                <a:ext uri="{28A0092B-C50C-407E-A947-70E740481C1C}">
                  <a14:useLocalDpi xmlns:a14="http://schemas.microsoft.com/office/drawing/2010/main" val="0"/>
                </a:ext>
              </a:extLst>
            </a:blip>
            <a:srcRect t="6979" r="99089" b="1890"/>
            <a:stretch/>
          </p:blipFill>
          <p:spPr>
            <a:xfrm>
              <a:off x="-1218847" y="152359"/>
              <a:ext cx="45719" cy="6857999"/>
            </a:xfrm>
            <a:prstGeom prst="rect">
              <a:avLst/>
            </a:prstGeom>
          </p:spPr>
        </p:pic>
      </p:grpSp>
    </p:spTree>
    <p:extLst>
      <p:ext uri="{BB962C8B-B14F-4D97-AF65-F5344CB8AC3E}">
        <p14:creationId xmlns:p14="http://schemas.microsoft.com/office/powerpoint/2010/main" val="248516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Leadership for transformational equality</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presentation by</a:t>
            </a: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Mirella Visser</a:t>
            </a: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1202040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539" y="14172"/>
            <a:ext cx="12192000" cy="6857998"/>
          </a:xfrm>
          <a:prstGeom prst="rect">
            <a:avLst/>
          </a:prstGeom>
          <a:blipFill dpi="0" rotWithShape="1">
            <a:blip r:embed="rId3" cstate="print">
              <a:alphaModFix amt="15000"/>
              <a:extLst>
                <a:ext uri="{28A0092B-C50C-407E-A947-70E740481C1C}">
                  <a14:useLocalDpi xmlns:a14="http://schemas.microsoft.com/office/drawing/2010/main" val="0"/>
                </a:ext>
              </a:extLst>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ctrTitle"/>
          </p:nvPr>
        </p:nvSpPr>
        <p:spPr>
          <a:xfrm>
            <a:off x="1247465" y="2264810"/>
            <a:ext cx="7544197" cy="1734582"/>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s-ES" sz="4400" b="1" dirty="0">
                <a:solidFill>
                  <a:srgbClr val="AA45A9"/>
                </a:solidFill>
                <a:latin typeface="DengXian" panose="02010600030101010101" pitchFamily="2" charset="-122"/>
                <a:ea typeface="DengXian" panose="02010600030101010101" pitchFamily="2" charset="-122"/>
              </a:rPr>
              <a:t>Transformative </a:t>
            </a:r>
            <a:r>
              <a:rPr lang="es-ES" sz="4400" b="1" dirty="0" err="1">
                <a:solidFill>
                  <a:srgbClr val="AA45A9"/>
                </a:solidFill>
                <a:latin typeface="DengXian" panose="02010600030101010101" pitchFamily="2" charset="-122"/>
                <a:ea typeface="DengXian" panose="02010600030101010101" pitchFamily="2" charset="-122"/>
              </a:rPr>
              <a:t>leadership</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for</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transformational</a:t>
            </a:r>
            <a:r>
              <a:rPr lang="es-ES" sz="4400" b="1">
                <a:solidFill>
                  <a:srgbClr val="AA45A9"/>
                </a:solidFill>
                <a:latin typeface="DengXian" panose="02010600030101010101" pitchFamily="2" charset="-122"/>
                <a:ea typeface="DengXian" panose="02010600030101010101" pitchFamily="2" charset="-122"/>
              </a:rPr>
              <a:t> </a:t>
            </a:r>
            <a:r>
              <a:rPr lang="es-ES" sz="4400" b="1" err="1">
                <a:solidFill>
                  <a:srgbClr val="AA45A9"/>
                </a:solidFill>
                <a:latin typeface="DengXian" panose="02010600030101010101" pitchFamily="2" charset="-122"/>
                <a:ea typeface="DengXian" panose="02010600030101010101" pitchFamily="2" charset="-122"/>
              </a:rPr>
              <a:t>equality</a:t>
            </a:r>
            <a:r>
              <a:rPr lang="es-ES" sz="4400" b="1">
                <a:solidFill>
                  <a:srgbClr val="AA45A9"/>
                </a:solidFill>
                <a:latin typeface="DengXian" panose="02010600030101010101" pitchFamily="2" charset="-122"/>
                <a:ea typeface="DengXian" panose="02010600030101010101" pitchFamily="2" charset="-122"/>
              </a:rPr>
              <a:t> </a:t>
            </a:r>
            <a:br>
              <a:rPr lang="es-ES" b="1">
                <a:solidFill>
                  <a:srgbClr val="AA45A9"/>
                </a:solidFill>
                <a:latin typeface="DengXian" panose="02010600030101010101" pitchFamily="2" charset="-122"/>
                <a:ea typeface="DengXian" panose="02010600030101010101" pitchFamily="2" charset="-122"/>
              </a:rPr>
            </a:br>
            <a:endParaRPr lang="es-ES" b="1">
              <a:solidFill>
                <a:srgbClr val="AA45A9"/>
              </a:solidFill>
              <a:latin typeface="DengXian" panose="02010600030101010101" pitchFamily="2" charset="-122"/>
              <a:ea typeface="DengXian" panose="02010600030101010101" pitchFamily="2" charset="-122"/>
            </a:endParaRPr>
          </a:p>
        </p:txBody>
      </p:sp>
      <p:sp>
        <p:nvSpPr>
          <p:cNvPr id="13"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1300630" y="4057397"/>
            <a:ext cx="6841444" cy="327362"/>
          </a:xfrm>
        </p:spPr>
        <p:txBody>
          <a:bodyPr>
            <a:normAutofit fontScale="92500" lnSpcReduction="10000"/>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000" b="1"/>
              <a:t>Mirella Visser ,  CEC European Managers, 1 June 2023</a:t>
            </a:r>
            <a:endParaRPr lang="es-ES" sz="2000" b="1"/>
          </a:p>
        </p:txBody>
      </p:sp>
      <p:sp>
        <p:nvSpPr>
          <p:cNvPr id="17" name="TextBox 16"/>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19" name="Straight Connector 18"/>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1024981" y="2449881"/>
            <a:ext cx="74879" cy="4465644"/>
            <a:chOff x="830413" y="1258517"/>
            <a:chExt cx="90604" cy="4465644"/>
          </a:xfrm>
        </p:grpSpPr>
        <p:sp>
          <p:nvSpPr>
            <p:cNvPr id="20" name="Rectangle 19"/>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1" name="Rectangle 20"/>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2" name="Rectangle 21"/>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3" name="Rectangle 22"/>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4" name="Rectangle 23"/>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5" name="Rectangle 24"/>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3" name="Picture 5">
            <a:extLst>
              <a:ext uri="{FF2B5EF4-FFF2-40B4-BE49-F238E27FC236}">
                <a16:creationId xmlns:a16="http://schemas.microsoft.com/office/drawing/2014/main" id="{EDF1AB8E-941E-D1F0-DAEB-D3446389BEFE}"/>
              </a:ext>
            </a:extLst>
          </p:cNvPr>
          <p:cNvPicPr>
            <a:picLocks noChangeAspect="1" noChangeArrowheads="1"/>
          </p:cNvPicPr>
          <p:nvPr/>
        </p:nvPicPr>
        <p:blipFill rotWithShape="1">
          <a:blip r:embed="rId6" cstate="print"/>
          <a:srcRect t="24400" b="10855"/>
          <a:stretch/>
        </p:blipFill>
        <p:spPr bwMode="auto">
          <a:xfrm>
            <a:off x="8791662" y="3735576"/>
            <a:ext cx="2986658" cy="2810488"/>
          </a:xfrm>
          <a:prstGeom prst="rect">
            <a:avLst/>
          </a:prstGeom>
          <a:noFill/>
          <a:ln w="9525">
            <a:solidFill>
              <a:schemeClr val="dk1">
                <a:shade val="80000"/>
                <a:hueOff val="0"/>
                <a:satOff val="0"/>
                <a:lumOff val="0"/>
              </a:schemeClr>
            </a:solidFill>
            <a:miter lim="800000"/>
            <a:headEnd/>
            <a:tailEnd/>
          </a:ln>
        </p:spPr>
      </p:pic>
    </p:spTree>
    <p:extLst>
      <p:ext uri="{BB962C8B-B14F-4D97-AF65-F5344CB8AC3E}">
        <p14:creationId xmlns:p14="http://schemas.microsoft.com/office/powerpoint/2010/main" val="1125691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92731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EU project “Promoting women in management”</a:t>
            </a: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3" name="Tijdelijke aanduiding voor inhoud 4">
            <a:extLst>
              <a:ext uri="{FF2B5EF4-FFF2-40B4-BE49-F238E27FC236}">
                <a16:creationId xmlns:a16="http://schemas.microsoft.com/office/drawing/2014/main" id="{7F444603-E01D-1785-73A4-5132A2786663}"/>
              </a:ext>
            </a:extLst>
          </p:cNvPr>
          <p:cNvGraphicFramePr>
            <a:graphicFrameLocks noGrp="1"/>
          </p:cNvGraphicFramePr>
          <p:nvPr>
            <p:ph idx="1"/>
          </p:nvPr>
        </p:nvGraphicFramePr>
        <p:xfrm>
          <a:off x="1166648" y="1121422"/>
          <a:ext cx="5551224" cy="3422048"/>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a:extLst>
              <a:ext uri="{FF2B5EF4-FFF2-40B4-BE49-F238E27FC236}">
                <a16:creationId xmlns:a16="http://schemas.microsoft.com/office/drawing/2014/main" id="{42B18720-78DA-C67E-FAC8-55B2E138A4E2}"/>
              </a:ext>
            </a:extLst>
          </p:cNvPr>
          <p:cNvGrpSpPr/>
          <p:nvPr/>
        </p:nvGrpSpPr>
        <p:grpSpPr>
          <a:xfrm>
            <a:off x="6679474" y="1398343"/>
            <a:ext cx="1428206" cy="1563565"/>
            <a:chOff x="0" y="720052"/>
            <a:chExt cx="2255290" cy="2878936"/>
          </a:xfrm>
        </p:grpSpPr>
        <p:sp>
          <p:nvSpPr>
            <p:cNvPr id="6" name="Rounded Rectangle 5">
              <a:extLst>
                <a:ext uri="{FF2B5EF4-FFF2-40B4-BE49-F238E27FC236}">
                  <a16:creationId xmlns:a16="http://schemas.microsoft.com/office/drawing/2014/main" id="{1FE08D36-EB06-0E87-4272-6BC0693A3A63}"/>
                </a:ext>
              </a:extLst>
            </p:cNvPr>
            <p:cNvSpPr/>
            <p:nvPr/>
          </p:nvSpPr>
          <p:spPr>
            <a:xfrm>
              <a:off x="0" y="720052"/>
              <a:ext cx="2255290" cy="2878936"/>
            </a:xfrm>
            <a:prstGeom prst="roundRect">
              <a:avLst/>
            </a:prstGeom>
            <a:solidFill>
              <a:schemeClr val="accent1"/>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7" name="Rounded Rectangle 4">
              <a:extLst>
                <a:ext uri="{FF2B5EF4-FFF2-40B4-BE49-F238E27FC236}">
                  <a16:creationId xmlns:a16="http://schemas.microsoft.com/office/drawing/2014/main" id="{32B77122-A0D2-48FC-9120-0E006D33B6FF}"/>
                </a:ext>
              </a:extLst>
            </p:cNvPr>
            <p:cNvSpPr txBox="1"/>
            <p:nvPr/>
          </p:nvSpPr>
          <p:spPr>
            <a:xfrm>
              <a:off x="110094" y="830146"/>
              <a:ext cx="2035102" cy="26587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nl-NL" kern="1200"/>
                <a:t>Employee</a:t>
              </a:r>
            </a:p>
          </p:txBody>
        </p:sp>
      </p:grpSp>
      <p:grpSp>
        <p:nvGrpSpPr>
          <p:cNvPr id="8" name="Group 7">
            <a:extLst>
              <a:ext uri="{FF2B5EF4-FFF2-40B4-BE49-F238E27FC236}">
                <a16:creationId xmlns:a16="http://schemas.microsoft.com/office/drawing/2014/main" id="{1D899C0D-58CF-5A67-EDC4-12E22DE40E77}"/>
              </a:ext>
            </a:extLst>
          </p:cNvPr>
          <p:cNvGrpSpPr/>
          <p:nvPr/>
        </p:nvGrpSpPr>
        <p:grpSpPr>
          <a:xfrm>
            <a:off x="8139001" y="1346333"/>
            <a:ext cx="3843992" cy="1701908"/>
            <a:chOff x="2232241" y="937303"/>
            <a:chExt cx="4009405" cy="2444433"/>
          </a:xfrm>
        </p:grpSpPr>
        <p:sp>
          <p:nvSpPr>
            <p:cNvPr id="11" name="Round Same-side Corner of Rectangle 10">
              <a:extLst>
                <a:ext uri="{FF2B5EF4-FFF2-40B4-BE49-F238E27FC236}">
                  <a16:creationId xmlns:a16="http://schemas.microsoft.com/office/drawing/2014/main" id="{4B3CDD84-6940-3955-1D66-34DD4A949D8E}"/>
                </a:ext>
              </a:extLst>
            </p:cNvPr>
            <p:cNvSpPr/>
            <p:nvPr/>
          </p:nvSpPr>
          <p:spPr>
            <a:xfrm rot="5400000">
              <a:off x="3014727" y="154817"/>
              <a:ext cx="2444433" cy="4009405"/>
            </a:xfrm>
            <a:prstGeom prst="round2SameRect">
              <a:avLst/>
            </a:prstGeom>
            <a:solidFill>
              <a:schemeClr val="tx2">
                <a:lumMod val="20000"/>
                <a:lumOff val="80000"/>
                <a:alpha val="90000"/>
              </a:schemeClr>
            </a:solidFill>
          </p:spPr>
          <p:style>
            <a:lnRef idx="1">
              <a:schemeClr val="accent1">
                <a:alpha val="90000"/>
                <a:tint val="40000"/>
                <a:hueOff val="0"/>
                <a:satOff val="0"/>
                <a:lumOff val="0"/>
                <a:alphaOff val="0"/>
              </a:schemeClr>
            </a:lnRef>
            <a:fillRef idx="1">
              <a:scrgbClr r="0" g="0" b="0"/>
            </a:fillRef>
            <a:effectRef idx="2">
              <a:schemeClr val="accent1">
                <a:alpha val="90000"/>
                <a:tint val="40000"/>
                <a:hueOff val="0"/>
                <a:satOff val="0"/>
                <a:lumOff val="0"/>
                <a:alphaOff val="0"/>
              </a:schemeClr>
            </a:effectRef>
            <a:fontRef idx="minor">
              <a:schemeClr val="dk1">
                <a:hueOff val="0"/>
                <a:satOff val="0"/>
                <a:lumOff val="0"/>
                <a:alphaOff val="0"/>
              </a:schemeClr>
            </a:fontRef>
          </p:style>
        </p:sp>
        <p:sp>
          <p:nvSpPr>
            <p:cNvPr id="20" name="Round Same-side Corner of Rectangle 4">
              <a:extLst>
                <a:ext uri="{FF2B5EF4-FFF2-40B4-BE49-F238E27FC236}">
                  <a16:creationId xmlns:a16="http://schemas.microsoft.com/office/drawing/2014/main" id="{29CAC78D-1F68-C514-31E3-5779AED3C512}"/>
                </a:ext>
              </a:extLst>
            </p:cNvPr>
            <p:cNvSpPr txBox="1"/>
            <p:nvPr/>
          </p:nvSpPr>
          <p:spPr>
            <a:xfrm>
              <a:off x="2232242" y="1056630"/>
              <a:ext cx="3890078" cy="220577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lvl="1" algn="l" defTabSz="889000">
                <a:lnSpc>
                  <a:spcPct val="90000"/>
                </a:lnSpc>
                <a:spcBef>
                  <a:spcPct val="0"/>
                </a:spcBef>
                <a:spcAft>
                  <a:spcPct val="15000"/>
                </a:spcAft>
              </a:pPr>
              <a:r>
                <a:rPr lang="nl-NL" sz="1400" b="1" kern="1200"/>
                <a:t>Human </a:t>
              </a:r>
              <a:r>
                <a:rPr lang="nl-NL" sz="1400" b="1" kern="1200" err="1"/>
                <a:t>Capital</a:t>
              </a:r>
              <a:r>
                <a:rPr lang="nl-NL" sz="1400" b="1" kern="1200"/>
                <a:t> </a:t>
              </a:r>
              <a:r>
                <a:rPr lang="nl-NL" sz="1400" b="1" kern="1200" err="1"/>
                <a:t>Theory</a:t>
              </a:r>
              <a:endParaRPr lang="nl-NL" sz="1400" b="1" kern="1200"/>
            </a:p>
            <a:p>
              <a:pPr marL="0" lvl="1" defTabSz="889000">
                <a:lnSpc>
                  <a:spcPct val="90000"/>
                </a:lnSpc>
                <a:spcBef>
                  <a:spcPct val="0"/>
                </a:spcBef>
                <a:spcAft>
                  <a:spcPct val="15000"/>
                </a:spcAft>
              </a:pPr>
              <a:r>
                <a:rPr lang="nl-NL" sz="1400" i="1" kern="1200" err="1"/>
                <a:t>Educational</a:t>
              </a:r>
              <a:r>
                <a:rPr lang="nl-NL" sz="1400" i="1" kern="1200"/>
                <a:t> </a:t>
              </a:r>
              <a:r>
                <a:rPr lang="nl-NL" sz="1400" i="1" kern="1200" err="1"/>
                <a:t>credits</a:t>
              </a:r>
              <a:endParaRPr lang="nl-NL" sz="1400" i="1" kern="1200"/>
            </a:p>
            <a:p>
              <a:pPr marL="228600" lvl="2" indent="-228600" defTabSz="889000">
                <a:lnSpc>
                  <a:spcPct val="90000"/>
                </a:lnSpc>
                <a:spcBef>
                  <a:spcPct val="0"/>
                </a:spcBef>
                <a:spcAft>
                  <a:spcPct val="15000"/>
                </a:spcAft>
                <a:buChar char="•"/>
              </a:pPr>
              <a:r>
                <a:rPr lang="nl-NL" sz="1400" i="0" kern="1200"/>
                <a:t>Training </a:t>
              </a:r>
              <a:r>
                <a:rPr lang="nl-NL" sz="1400" i="0" kern="1200" err="1"/>
                <a:t>choices</a:t>
              </a:r>
              <a:r>
                <a:rPr lang="nl-NL" sz="1400" i="0" kern="1200"/>
                <a:t> </a:t>
              </a:r>
              <a:r>
                <a:rPr lang="nl-NL" sz="1400" i="0" kern="1200" err="1"/>
                <a:t>and</a:t>
              </a:r>
              <a:r>
                <a:rPr lang="nl-NL" sz="1400" i="0" kern="1200"/>
                <a:t> </a:t>
              </a:r>
              <a:r>
                <a:rPr lang="nl-NL" sz="1400" i="0" kern="1200" err="1"/>
                <a:t>opportunities</a:t>
              </a:r>
              <a:endParaRPr lang="nl-NL" sz="1400" i="0" kern="1200"/>
            </a:p>
            <a:p>
              <a:pPr marL="0" lvl="1" defTabSz="889000">
                <a:lnSpc>
                  <a:spcPct val="90000"/>
                </a:lnSpc>
                <a:spcBef>
                  <a:spcPct val="0"/>
                </a:spcBef>
                <a:spcAft>
                  <a:spcPct val="15000"/>
                </a:spcAft>
              </a:pPr>
              <a:r>
                <a:rPr lang="nl-NL" sz="1400" i="1" kern="1200" err="1"/>
                <a:t>Working</a:t>
              </a:r>
              <a:r>
                <a:rPr lang="nl-NL" sz="1400" i="1" kern="1200"/>
                <a:t> </a:t>
              </a:r>
              <a:r>
                <a:rPr lang="nl-NL" sz="1400" i="1" kern="1200" err="1"/>
                <a:t>experience</a:t>
              </a:r>
              <a:endParaRPr lang="nl-NL" sz="1400" i="1" kern="1200"/>
            </a:p>
            <a:p>
              <a:pPr marL="228600" lvl="2" indent="-228600" defTabSz="889000">
                <a:lnSpc>
                  <a:spcPct val="90000"/>
                </a:lnSpc>
                <a:spcBef>
                  <a:spcPct val="0"/>
                </a:spcBef>
                <a:spcAft>
                  <a:spcPct val="15000"/>
                </a:spcAft>
                <a:buChar char="•"/>
              </a:pPr>
              <a:r>
                <a:rPr lang="nl-NL" sz="1400" kern="1200" err="1"/>
                <a:t>Unpaid</a:t>
              </a:r>
              <a:r>
                <a:rPr lang="nl-NL" sz="1400" kern="1200"/>
                <a:t> </a:t>
              </a:r>
              <a:r>
                <a:rPr lang="nl-NL" sz="1400" kern="1200" err="1"/>
                <a:t>labour</a:t>
              </a:r>
              <a:r>
                <a:rPr lang="nl-NL" sz="1400" kern="1200"/>
                <a:t>/</a:t>
              </a:r>
              <a:r>
                <a:rPr lang="nl-NL" sz="1400" kern="1200" err="1"/>
                <a:t>work</a:t>
              </a:r>
              <a:r>
                <a:rPr lang="nl-NL" sz="1400" kern="1200"/>
                <a:t>-family </a:t>
              </a:r>
              <a:r>
                <a:rPr lang="nl-NL" sz="1400" kern="1200" err="1"/>
                <a:t>preferences</a:t>
              </a:r>
              <a:endParaRPr lang="nl-NL" sz="1400" kern="1200"/>
            </a:p>
            <a:p>
              <a:pPr marL="228600" lvl="2" indent="-228600" defTabSz="889000">
                <a:lnSpc>
                  <a:spcPct val="90000"/>
                </a:lnSpc>
                <a:spcBef>
                  <a:spcPct val="0"/>
                </a:spcBef>
                <a:spcAft>
                  <a:spcPct val="15000"/>
                </a:spcAft>
                <a:buChar char="•"/>
              </a:pPr>
              <a:r>
                <a:rPr lang="nl-NL" sz="1400" kern="1200" err="1"/>
                <a:t>Competencies</a:t>
              </a:r>
              <a:r>
                <a:rPr lang="nl-NL" sz="1400" kern="1200"/>
                <a:t> </a:t>
              </a:r>
              <a:r>
                <a:rPr lang="nl-NL" sz="1400" kern="1200" err="1"/>
                <a:t>and</a:t>
              </a:r>
              <a:r>
                <a:rPr lang="nl-NL" sz="1400" kern="1200"/>
                <a:t> skills</a:t>
              </a:r>
            </a:p>
          </p:txBody>
        </p:sp>
      </p:grpSp>
      <p:graphicFrame>
        <p:nvGraphicFramePr>
          <p:cNvPr id="21" name="D 2">
            <a:extLst>
              <a:ext uri="{FF2B5EF4-FFF2-40B4-BE49-F238E27FC236}">
                <a16:creationId xmlns:a16="http://schemas.microsoft.com/office/drawing/2014/main" id="{7ED3B13D-D3FF-E637-4C58-A34F08356BA8}"/>
              </a:ext>
            </a:extLst>
          </p:cNvPr>
          <p:cNvGraphicFramePr>
            <a:graphicFrameLocks/>
          </p:cNvGraphicFramePr>
          <p:nvPr/>
        </p:nvGraphicFramePr>
        <p:xfrm>
          <a:off x="6411739" y="3770025"/>
          <a:ext cx="5219814" cy="2770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3" name="D 2">
            <a:extLst>
              <a:ext uri="{FF2B5EF4-FFF2-40B4-BE49-F238E27FC236}">
                <a16:creationId xmlns:a16="http://schemas.microsoft.com/office/drawing/2014/main" id="{68C70937-82EC-AB75-4757-092F71C996B0}"/>
              </a:ext>
            </a:extLst>
          </p:cNvPr>
          <p:cNvGraphicFramePr>
            <a:graphicFrameLocks/>
          </p:cNvGraphicFramePr>
          <p:nvPr/>
        </p:nvGraphicFramePr>
        <p:xfrm>
          <a:off x="690778" y="4472014"/>
          <a:ext cx="5089484" cy="22494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26538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Multiple challenges at all levels increase complexity of interventions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5" name="Content Placeholder 4">
            <a:extLst>
              <a:ext uri="{FF2B5EF4-FFF2-40B4-BE49-F238E27FC236}">
                <a16:creationId xmlns:a16="http://schemas.microsoft.com/office/drawing/2014/main" id="{A5FD83AE-08CD-63CE-E560-0E3FC9E8F262}"/>
              </a:ext>
            </a:extLst>
          </p:cNvPr>
          <p:cNvGraphicFramePr>
            <a:graphicFrameLocks noGrp="1"/>
          </p:cNvGraphicFramePr>
          <p:nvPr>
            <p:ph idx="1"/>
          </p:nvPr>
        </p:nvGraphicFramePr>
        <p:xfrm>
          <a:off x="1423598" y="1825625"/>
          <a:ext cx="3607117"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6">
            <a:extLst>
              <a:ext uri="{FF2B5EF4-FFF2-40B4-BE49-F238E27FC236}">
                <a16:creationId xmlns:a16="http://schemas.microsoft.com/office/drawing/2014/main" id="{33CDD78D-D755-516F-1F77-B919F5237FD8}"/>
              </a:ext>
            </a:extLst>
          </p:cNvPr>
          <p:cNvGraphicFramePr>
            <a:graphicFrameLocks/>
          </p:cNvGraphicFramePr>
          <p:nvPr/>
        </p:nvGraphicFramePr>
        <p:xfrm>
          <a:off x="5363718" y="1825625"/>
          <a:ext cx="4392488" cy="40227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80073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906068"/>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t>Good practices at organizational level </a:t>
            </a: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4" y="546522"/>
            <a:ext cx="10318459"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Identified good practices at organizational level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sp>
        <p:nvSpPr>
          <p:cNvPr id="5" name="Content Placeholder 4">
            <a:extLst>
              <a:ext uri="{FF2B5EF4-FFF2-40B4-BE49-F238E27FC236}">
                <a16:creationId xmlns:a16="http://schemas.microsoft.com/office/drawing/2014/main" id="{7BDEFCC8-DF41-FF64-5FC6-767CA5BFCB09}"/>
              </a:ext>
            </a:extLst>
          </p:cNvPr>
          <p:cNvSpPr>
            <a:spLocks noGrp="1"/>
          </p:cNvSpPr>
          <p:nvPr>
            <p:ph idx="1"/>
          </p:nvPr>
        </p:nvSpPr>
        <p:spPr>
          <a:xfrm>
            <a:off x="326146" y="1055521"/>
            <a:ext cx="4935039" cy="2244728"/>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t">
            <a:normAutofit lnSpcReduction="10000"/>
          </a:bodyPr>
          <a:lstStyle/>
          <a:p>
            <a:pPr marL="0" indent="0">
              <a:lnSpc>
                <a:spcPct val="110000"/>
              </a:lnSpc>
              <a:buNone/>
            </a:pPr>
            <a:r>
              <a:rPr lang="en-GB" sz="1900" i="1" dirty="0">
                <a:solidFill>
                  <a:schemeClr val="tx1"/>
                </a:solidFill>
              </a:rPr>
              <a:t>We clarified that it is </a:t>
            </a:r>
            <a:r>
              <a:rPr lang="en-GB" sz="1900" b="1" i="1" dirty="0">
                <a:solidFill>
                  <a:schemeClr val="tx1"/>
                </a:solidFill>
              </a:rPr>
              <a:t>performance</a:t>
            </a:r>
            <a:r>
              <a:rPr lang="en-GB" sz="1900" i="1" dirty="0">
                <a:solidFill>
                  <a:schemeClr val="tx1"/>
                </a:solidFill>
              </a:rPr>
              <a:t> that matters, not gender. At the same time we emphasized that it simply cannot be that if you look at performance you always end up with nominating men”. </a:t>
            </a:r>
          </a:p>
          <a:p>
            <a:endParaRPr lang="en-NL" dirty="0"/>
          </a:p>
        </p:txBody>
      </p:sp>
      <p:sp>
        <p:nvSpPr>
          <p:cNvPr id="8" name="Horizontal Scroll 7">
            <a:extLst>
              <a:ext uri="{FF2B5EF4-FFF2-40B4-BE49-F238E27FC236}">
                <a16:creationId xmlns:a16="http://schemas.microsoft.com/office/drawing/2014/main" id="{EB545F9B-1C2E-5C38-8957-BAA829950DBE}"/>
              </a:ext>
            </a:extLst>
          </p:cNvPr>
          <p:cNvSpPr/>
          <p:nvPr/>
        </p:nvSpPr>
        <p:spPr>
          <a:xfrm>
            <a:off x="7123967" y="917661"/>
            <a:ext cx="4950372" cy="2244729"/>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11" name="TextBox 10">
            <a:extLst>
              <a:ext uri="{FF2B5EF4-FFF2-40B4-BE49-F238E27FC236}">
                <a16:creationId xmlns:a16="http://schemas.microsoft.com/office/drawing/2014/main" id="{C52D10B4-788B-3F8F-B119-7D95C479A3C6}"/>
              </a:ext>
            </a:extLst>
          </p:cNvPr>
          <p:cNvSpPr txBox="1"/>
          <p:nvPr/>
        </p:nvSpPr>
        <p:spPr>
          <a:xfrm>
            <a:off x="7439277" y="1355118"/>
            <a:ext cx="4752723" cy="1477328"/>
          </a:xfrm>
          <a:prstGeom prst="rect">
            <a:avLst/>
          </a:prstGeom>
          <a:noFill/>
        </p:spPr>
        <p:txBody>
          <a:bodyPr wrap="square" rtlCol="0">
            <a:spAutoFit/>
          </a:bodyPr>
          <a:lstStyle/>
          <a:p>
            <a:r>
              <a:rPr lang="en-GB" sz="1800" i="1" dirty="0"/>
              <a:t>“To men who were resistant we explained that although their chances for promotion might have become smaller it is a </a:t>
            </a:r>
            <a:r>
              <a:rPr lang="en-GB" sz="1800" b="1" i="1" dirty="0"/>
              <a:t>strategic goal </a:t>
            </a:r>
            <a:r>
              <a:rPr lang="en-GB" sz="1800" i="1" dirty="0"/>
              <a:t>for the company we have set, and like all strategic goals we intend to achieve it”. ``</a:t>
            </a:r>
          </a:p>
        </p:txBody>
      </p:sp>
      <p:sp>
        <p:nvSpPr>
          <p:cNvPr id="21" name="Horizontal Scroll 20">
            <a:extLst>
              <a:ext uri="{FF2B5EF4-FFF2-40B4-BE49-F238E27FC236}">
                <a16:creationId xmlns:a16="http://schemas.microsoft.com/office/drawing/2014/main" id="{6B457B18-33B8-7FB2-D3C6-2F4F39874E3F}"/>
              </a:ext>
            </a:extLst>
          </p:cNvPr>
          <p:cNvSpPr/>
          <p:nvPr/>
        </p:nvSpPr>
        <p:spPr>
          <a:xfrm>
            <a:off x="267316" y="3276812"/>
            <a:ext cx="4852141" cy="1995055"/>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66E48F56-51A1-45A5-DFDB-DCD7DF1F3005}"/>
              </a:ext>
            </a:extLst>
          </p:cNvPr>
          <p:cNvSpPr txBox="1"/>
          <p:nvPr/>
        </p:nvSpPr>
        <p:spPr>
          <a:xfrm>
            <a:off x="594704" y="3586050"/>
            <a:ext cx="4477274" cy="1477328"/>
          </a:xfrm>
          <a:prstGeom prst="rect">
            <a:avLst/>
          </a:prstGeom>
          <a:noFill/>
        </p:spPr>
        <p:txBody>
          <a:bodyPr wrap="square" rtlCol="0">
            <a:spAutoFit/>
          </a:bodyPr>
          <a:lstStyle/>
          <a:p>
            <a:r>
              <a:rPr lang="en-GB" sz="1800" i="1" dirty="0"/>
              <a:t>“It is not about the numbers but about how to integrate them in the </a:t>
            </a:r>
            <a:r>
              <a:rPr lang="en-GB" sz="1800" b="1" i="1" dirty="0"/>
              <a:t>corporate culture</a:t>
            </a:r>
            <a:r>
              <a:rPr lang="en-GB" sz="1800" i="1" dirty="0"/>
              <a:t>. The goal really is to adapt the HR processes and corporate culture in such a way that you will make the numbers in the long run”.</a:t>
            </a:r>
            <a:r>
              <a:rPr lang="en-GB" sz="1800" dirty="0"/>
              <a:t> </a:t>
            </a:r>
          </a:p>
        </p:txBody>
      </p:sp>
      <p:sp>
        <p:nvSpPr>
          <p:cNvPr id="23" name="Horizontal Scroll 22">
            <a:extLst>
              <a:ext uri="{FF2B5EF4-FFF2-40B4-BE49-F238E27FC236}">
                <a16:creationId xmlns:a16="http://schemas.microsoft.com/office/drawing/2014/main" id="{EA039F67-120D-5F62-FE64-CA2A479EAB81}"/>
              </a:ext>
            </a:extLst>
          </p:cNvPr>
          <p:cNvSpPr/>
          <p:nvPr/>
        </p:nvSpPr>
        <p:spPr>
          <a:xfrm>
            <a:off x="7328212" y="2966312"/>
            <a:ext cx="4804958" cy="1995055"/>
          </a:xfrm>
          <a:prstGeom prst="horizontalScroll">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24" name="TextBox 23">
            <a:extLst>
              <a:ext uri="{FF2B5EF4-FFF2-40B4-BE49-F238E27FC236}">
                <a16:creationId xmlns:a16="http://schemas.microsoft.com/office/drawing/2014/main" id="{8D3250C0-37FE-366C-E617-35479B8DBC52}"/>
              </a:ext>
            </a:extLst>
          </p:cNvPr>
          <p:cNvSpPr txBox="1"/>
          <p:nvPr/>
        </p:nvSpPr>
        <p:spPr>
          <a:xfrm>
            <a:off x="7720499" y="3251770"/>
            <a:ext cx="4319101" cy="1477328"/>
          </a:xfrm>
          <a:prstGeom prst="rect">
            <a:avLst/>
          </a:prstGeom>
          <a:noFill/>
        </p:spPr>
        <p:txBody>
          <a:bodyPr wrap="square" rtlCol="0">
            <a:spAutoFit/>
          </a:bodyPr>
          <a:lstStyle/>
          <a:p>
            <a:pPr marL="0" indent="0">
              <a:buNone/>
            </a:pPr>
            <a:r>
              <a:rPr lang="en-GB" sz="1800" i="1" dirty="0"/>
              <a:t>“Companies should be tougher in promoting and pushing women to take the next function. It takes </a:t>
            </a:r>
            <a:r>
              <a:rPr lang="en-GB" sz="1800" b="1" i="1" dirty="0"/>
              <a:t>more attention </a:t>
            </a:r>
            <a:r>
              <a:rPr lang="en-GB" sz="1800" i="1" dirty="0"/>
              <a:t>and convincing if you want more women to reach senior management positions.”</a:t>
            </a:r>
          </a:p>
        </p:txBody>
      </p:sp>
      <p:sp>
        <p:nvSpPr>
          <p:cNvPr id="25" name="Omhoog gekromd lint 11">
            <a:extLst>
              <a:ext uri="{FF2B5EF4-FFF2-40B4-BE49-F238E27FC236}">
                <a16:creationId xmlns:a16="http://schemas.microsoft.com/office/drawing/2014/main" id="{A0E2354B-98CD-FB88-C89C-3AC18066FAB4}"/>
              </a:ext>
            </a:extLst>
          </p:cNvPr>
          <p:cNvSpPr/>
          <p:nvPr/>
        </p:nvSpPr>
        <p:spPr>
          <a:xfrm>
            <a:off x="594704" y="5294421"/>
            <a:ext cx="11230711" cy="1224136"/>
          </a:xfrm>
          <a:prstGeom prst="ellipseRibbon2">
            <a:avLst/>
          </a:prstGeom>
          <a:solidFill>
            <a:srgbClr val="BF65BF">
              <a:alpha val="9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6" name="Rechthoek 10">
            <a:extLst>
              <a:ext uri="{FF2B5EF4-FFF2-40B4-BE49-F238E27FC236}">
                <a16:creationId xmlns:a16="http://schemas.microsoft.com/office/drawing/2014/main" id="{81697B80-8F72-A3C7-8557-83C1A25494BF}"/>
              </a:ext>
            </a:extLst>
          </p:cNvPr>
          <p:cNvSpPr/>
          <p:nvPr/>
        </p:nvSpPr>
        <p:spPr>
          <a:xfrm>
            <a:off x="3235410" y="5339216"/>
            <a:ext cx="5721179" cy="1107996"/>
          </a:xfrm>
          <a:prstGeom prst="rect">
            <a:avLst/>
          </a:prstGeom>
        </p:spPr>
        <p:txBody>
          <a:bodyPr wrap="square">
            <a:spAutoFit/>
          </a:bodyPr>
          <a:lstStyle/>
          <a:p>
            <a:pPr algn="ctr"/>
            <a:r>
              <a:rPr lang="en-GB" sz="2400" i="1"/>
              <a:t>“What’s </a:t>
            </a:r>
            <a:r>
              <a:rPr lang="en-GB" sz="2400" b="1" i="1"/>
              <a:t>wrong with us </a:t>
            </a:r>
            <a:r>
              <a:rPr lang="en-GB" sz="2400" i="1"/>
              <a:t>that we do not have at least 30% women at top level?”</a:t>
            </a:r>
          </a:p>
          <a:p>
            <a:pPr algn="ctr"/>
            <a:endParaRPr lang="en-GB"/>
          </a:p>
        </p:txBody>
      </p:sp>
      <p:pic>
        <p:nvPicPr>
          <p:cNvPr id="27" name="Afbeelding 13">
            <a:extLst>
              <a:ext uri="{FF2B5EF4-FFF2-40B4-BE49-F238E27FC236}">
                <a16:creationId xmlns:a16="http://schemas.microsoft.com/office/drawing/2014/main" id="{60B80263-F8B1-F569-BE00-220AA3265A9D}"/>
              </a:ext>
            </a:extLst>
          </p:cNvPr>
          <p:cNvPicPr>
            <a:picLocks noChangeAspect="1"/>
          </p:cNvPicPr>
          <p:nvPr/>
        </p:nvPicPr>
        <p:blipFill>
          <a:blip r:embed="rId3"/>
          <a:stretch>
            <a:fillRect/>
          </a:stretch>
        </p:blipFill>
        <p:spPr>
          <a:xfrm>
            <a:off x="5294321" y="1675782"/>
            <a:ext cx="1791711" cy="2973216"/>
          </a:xfrm>
          <a:prstGeom prst="rect">
            <a:avLst/>
          </a:prstGeom>
          <a:noFill/>
          <a:ln>
            <a:solidFill>
              <a:schemeClr val="tx1"/>
            </a:solidFill>
          </a:ln>
        </p:spPr>
      </p:pic>
    </p:spTree>
    <p:extLst>
      <p:ext uri="{BB962C8B-B14F-4D97-AF65-F5344CB8AC3E}">
        <p14:creationId xmlns:p14="http://schemas.microsoft.com/office/powerpoint/2010/main" val="525168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Quota legislation is a game changer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sp>
        <p:nvSpPr>
          <p:cNvPr id="8" name="Content Placeholder 7">
            <a:extLst>
              <a:ext uri="{FF2B5EF4-FFF2-40B4-BE49-F238E27FC236}">
                <a16:creationId xmlns:a16="http://schemas.microsoft.com/office/drawing/2014/main" id="{FE3B4A4B-D3D6-7E17-EC74-61DD770BB6E4}"/>
              </a:ext>
            </a:extLst>
          </p:cNvPr>
          <p:cNvSpPr>
            <a:spLocks noGrp="1"/>
          </p:cNvSpPr>
          <p:nvPr>
            <p:ph sz="half" idx="2"/>
          </p:nvPr>
        </p:nvSpPr>
        <p:spPr>
          <a:xfrm>
            <a:off x="9045145" y="2080355"/>
            <a:ext cx="2693774" cy="4096607"/>
          </a:xfrm>
        </p:spPr>
        <p:txBody>
          <a:bodyPr/>
          <a:lstStyle/>
          <a:p>
            <a:pPr marL="0" indent="0">
              <a:buNone/>
            </a:pPr>
            <a:r>
              <a:rPr lang="en-US" dirty="0"/>
              <a:t>However, </a:t>
            </a:r>
          </a:p>
          <a:p>
            <a:r>
              <a:rPr lang="en-US" dirty="0"/>
              <a:t>Focus on  representation (numbers) in SB</a:t>
            </a:r>
          </a:p>
          <a:p>
            <a:r>
              <a:rPr lang="en-US" dirty="0"/>
              <a:t>Trickle down effects debated </a:t>
            </a:r>
          </a:p>
          <a:p>
            <a:pPr marL="0" indent="0">
              <a:buNone/>
            </a:pPr>
            <a:endParaRPr lang="en-NL" dirty="0"/>
          </a:p>
        </p:txBody>
      </p:sp>
      <p:pic>
        <p:nvPicPr>
          <p:cNvPr id="11" name="Content Placeholder 12" descr="Graphical user interface, text, application, email&#10;&#10;Description automatically generated">
            <a:extLst>
              <a:ext uri="{FF2B5EF4-FFF2-40B4-BE49-F238E27FC236}">
                <a16:creationId xmlns:a16="http://schemas.microsoft.com/office/drawing/2014/main" id="{EB859B55-E0E4-F918-5B5B-58BC2E7AF125}"/>
              </a:ext>
            </a:extLst>
          </p:cNvPr>
          <p:cNvPicPr>
            <a:picLocks noGrp="1" noChangeAspect="1"/>
          </p:cNvPicPr>
          <p:nvPr>
            <p:ph sz="half" idx="1"/>
          </p:nvPr>
        </p:nvPicPr>
        <p:blipFill rotWithShape="1">
          <a:blip r:embed="rId3"/>
          <a:srcRect l="13167" t="49541" r="21912" b="15086"/>
          <a:stretch/>
        </p:blipFill>
        <p:spPr>
          <a:xfrm>
            <a:off x="1149743" y="2080355"/>
            <a:ext cx="7747122" cy="3857223"/>
          </a:xfrm>
          <a:noFill/>
        </p:spPr>
      </p:pic>
    </p:spTree>
    <p:extLst>
      <p:ext uri="{BB962C8B-B14F-4D97-AF65-F5344CB8AC3E}">
        <p14:creationId xmlns:p14="http://schemas.microsoft.com/office/powerpoint/2010/main" val="244498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Persistent lack of gender equality in the most powerful positions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20" name="Content Placeholder 4" descr="Graphical user interface, application&#10;&#10;Description automatically generated">
            <a:extLst>
              <a:ext uri="{FF2B5EF4-FFF2-40B4-BE49-F238E27FC236}">
                <a16:creationId xmlns:a16="http://schemas.microsoft.com/office/drawing/2014/main" id="{E577F01C-709B-CBC5-0ABD-2FB910354F9C}"/>
              </a:ext>
            </a:extLst>
          </p:cNvPr>
          <p:cNvPicPr>
            <a:picLocks noGrp="1" noChangeAspect="1"/>
          </p:cNvPicPr>
          <p:nvPr>
            <p:ph idx="1"/>
          </p:nvPr>
        </p:nvPicPr>
        <p:blipFill rotWithShape="1">
          <a:blip r:embed="rId2"/>
          <a:srcRect l="13287" t="43524" r="20519" b="7286"/>
          <a:stretch/>
        </p:blipFill>
        <p:spPr>
          <a:xfrm>
            <a:off x="1183330" y="1825625"/>
            <a:ext cx="10117566" cy="4229186"/>
          </a:xfrm>
          <a:noFill/>
          <a:ln>
            <a:solidFill>
              <a:schemeClr val="tx1"/>
            </a:solidFill>
          </a:ln>
        </p:spPr>
      </p:pic>
    </p:spTree>
    <p:extLst>
      <p:ext uri="{BB962C8B-B14F-4D97-AF65-F5344CB8AC3E}">
        <p14:creationId xmlns:p14="http://schemas.microsoft.com/office/powerpoint/2010/main" val="90579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The more powerful the position, the fewer women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6" name="Content Placeholder 5">
            <a:extLst>
              <a:ext uri="{FF2B5EF4-FFF2-40B4-BE49-F238E27FC236}">
                <a16:creationId xmlns:a16="http://schemas.microsoft.com/office/drawing/2014/main" id="{1793B286-E66E-05F5-F467-358821782F3C}"/>
              </a:ext>
            </a:extLst>
          </p:cNvPr>
          <p:cNvGraphicFramePr>
            <a:graphicFrameLocks noGrp="1"/>
          </p:cNvGraphicFramePr>
          <p:nvPr>
            <p:ph sz="half" idx="1"/>
          </p:nvPr>
        </p:nvGraphicFramePr>
        <p:xfrm>
          <a:off x="1320800" y="1825625"/>
          <a:ext cx="46990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3">
            <a:extLst>
              <a:ext uri="{FF2B5EF4-FFF2-40B4-BE49-F238E27FC236}">
                <a16:creationId xmlns:a16="http://schemas.microsoft.com/office/drawing/2014/main" id="{E349C05B-8EFF-EE4D-E834-57091F46C0AF}"/>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0" name="TextBox 19">
            <a:extLst>
              <a:ext uri="{FF2B5EF4-FFF2-40B4-BE49-F238E27FC236}">
                <a16:creationId xmlns:a16="http://schemas.microsoft.com/office/drawing/2014/main" id="{49556B46-3252-D400-17A5-3C7457F08692}"/>
              </a:ext>
            </a:extLst>
          </p:cNvPr>
          <p:cNvSpPr txBox="1"/>
          <p:nvPr/>
        </p:nvSpPr>
        <p:spPr>
          <a:xfrm>
            <a:off x="6918980" y="6386067"/>
            <a:ext cx="4547979" cy="276999"/>
          </a:xfrm>
          <a:prstGeom prst="rect">
            <a:avLst/>
          </a:prstGeom>
          <a:noFill/>
        </p:spPr>
        <p:txBody>
          <a:bodyPr wrap="square">
            <a:spAutoFit/>
          </a:bodyPr>
          <a:lstStyle/>
          <a:p>
            <a:r>
              <a:rPr lang="nl-NL" sz="1200"/>
              <a:t>Source: EWOB 2021 </a:t>
            </a:r>
          </a:p>
        </p:txBody>
      </p:sp>
    </p:spTree>
    <p:extLst>
      <p:ext uri="{BB962C8B-B14F-4D97-AF65-F5344CB8AC3E}">
        <p14:creationId xmlns:p14="http://schemas.microsoft.com/office/powerpoint/2010/main" val="2317130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New role models, but double backlash for women leaders still exists</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1026" name="Picture 2" descr="Pääministeri Sanna Marin (sd.) jätti tasavallan presidenttille Sauli Niinistölle hallituksen eronpyynnön.">
            <a:extLst>
              <a:ext uri="{FF2B5EF4-FFF2-40B4-BE49-F238E27FC236}">
                <a16:creationId xmlns:a16="http://schemas.microsoft.com/office/drawing/2014/main" id="{6806911A-E4D6-8831-0235-EAE5E619BE2B}"/>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24346" t="846" b="-846"/>
          <a:stretch/>
        </p:blipFill>
        <p:spPr bwMode="auto">
          <a:xfrm>
            <a:off x="1470443" y="1904057"/>
            <a:ext cx="3610244" cy="318135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7835C45-D7FE-7BC7-A85C-368001D5951D}"/>
              </a:ext>
            </a:extLst>
          </p:cNvPr>
          <p:cNvSpPr txBox="1"/>
          <p:nvPr/>
        </p:nvSpPr>
        <p:spPr>
          <a:xfrm>
            <a:off x="1470443" y="6011396"/>
            <a:ext cx="3830606" cy="600164"/>
          </a:xfrm>
          <a:prstGeom prst="rect">
            <a:avLst/>
          </a:prstGeom>
          <a:noFill/>
        </p:spPr>
        <p:txBody>
          <a:bodyPr wrap="square" rtlCol="0">
            <a:spAutoFit/>
          </a:bodyPr>
          <a:lstStyle/>
          <a:p>
            <a:r>
              <a:rPr lang="en-GB" sz="1100" dirty="0"/>
              <a:t>https://</a:t>
            </a:r>
            <a:r>
              <a:rPr lang="en-GB" sz="1100" dirty="0" err="1"/>
              <a:t>valtioneuvosto.fi</a:t>
            </a:r>
            <a:r>
              <a:rPr lang="en-GB" sz="1100" dirty="0"/>
              <a:t>/</a:t>
            </a:r>
            <a:r>
              <a:rPr lang="en-GB" sz="1100" dirty="0" err="1"/>
              <a:t>en</a:t>
            </a:r>
            <a:r>
              <a:rPr lang="en-GB" sz="1100" dirty="0"/>
              <a:t>/-//10616/prime-minister-marin-submits-government-s-request-for-resignation-government-to-continue-on-a-caretaker-basis</a:t>
            </a:r>
            <a:endParaRPr lang="en-NL" sz="1100" dirty="0"/>
          </a:p>
        </p:txBody>
      </p:sp>
      <p:pic>
        <p:nvPicPr>
          <p:cNvPr id="26" name="Content Placeholder 3" descr="Graphical user interface, website&#10;&#10;Description automatically generated">
            <a:extLst>
              <a:ext uri="{FF2B5EF4-FFF2-40B4-BE49-F238E27FC236}">
                <a16:creationId xmlns:a16="http://schemas.microsoft.com/office/drawing/2014/main" id="{8B9BEF8E-A357-5D22-040B-B7ECE4CCFBDF}"/>
              </a:ext>
            </a:extLst>
          </p:cNvPr>
          <p:cNvPicPr>
            <a:picLocks noGrp="1" noChangeAspect="1"/>
          </p:cNvPicPr>
          <p:nvPr>
            <p:ph sz="half" idx="2"/>
          </p:nvPr>
        </p:nvPicPr>
        <p:blipFill>
          <a:blip r:embed="rId4"/>
          <a:stretch>
            <a:fillRect/>
          </a:stretch>
        </p:blipFill>
        <p:spPr>
          <a:xfrm>
            <a:off x="6170129" y="1904057"/>
            <a:ext cx="4234249" cy="2381765"/>
          </a:xfrm>
          <a:prstGeom prst="rect">
            <a:avLst/>
          </a:prstGeom>
        </p:spPr>
      </p:pic>
      <p:sp>
        <p:nvSpPr>
          <p:cNvPr id="27" name="TextBox 26">
            <a:extLst>
              <a:ext uri="{FF2B5EF4-FFF2-40B4-BE49-F238E27FC236}">
                <a16:creationId xmlns:a16="http://schemas.microsoft.com/office/drawing/2014/main" id="{6FDAC33D-BE5E-2523-1520-25DD1259B204}"/>
              </a:ext>
            </a:extLst>
          </p:cNvPr>
          <p:cNvSpPr txBox="1"/>
          <p:nvPr/>
        </p:nvSpPr>
        <p:spPr>
          <a:xfrm>
            <a:off x="6108418" y="4337222"/>
            <a:ext cx="4926165" cy="2308324"/>
          </a:xfrm>
          <a:prstGeom prst="rect">
            <a:avLst/>
          </a:prstGeom>
          <a:noFill/>
        </p:spPr>
        <p:txBody>
          <a:bodyPr wrap="square" rtlCol="0">
            <a:spAutoFit/>
          </a:bodyPr>
          <a:lstStyle/>
          <a:p>
            <a:pPr marL="0" indent="0">
              <a:buNone/>
            </a:pPr>
            <a:r>
              <a:rPr lang="en-GB" sz="1800" b="1" dirty="0"/>
              <a:t>“Von der Leyen again ignored on the stage of world politics. </a:t>
            </a:r>
            <a:endParaRPr lang="en-GB" sz="1800" dirty="0"/>
          </a:p>
          <a:p>
            <a:pPr marL="0" indent="0">
              <a:buNone/>
            </a:pPr>
            <a:r>
              <a:rPr lang="en-GB" sz="1800" dirty="0"/>
              <a:t>Ursula von der Leyen was barely given a glance at the European-African summit on Thursday. A minister walked right past the president of the European Commission. The incident was reminiscent of an earlier incident involving Turkish President Recep Tayyip Erdogan.”</a:t>
            </a:r>
            <a:endParaRPr lang="en-NL" sz="1800" dirty="0"/>
          </a:p>
        </p:txBody>
      </p:sp>
    </p:spTree>
    <p:extLst>
      <p:ext uri="{BB962C8B-B14F-4D97-AF65-F5344CB8AC3E}">
        <p14:creationId xmlns:p14="http://schemas.microsoft.com/office/powerpoint/2010/main" val="1919506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Data has become an enabler of gender-sensitive policies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6" name="Content Placeholder 5">
            <a:extLst>
              <a:ext uri="{FF2B5EF4-FFF2-40B4-BE49-F238E27FC236}">
                <a16:creationId xmlns:a16="http://schemas.microsoft.com/office/drawing/2014/main" id="{DB5C9E4D-6F2B-C5C1-5155-2749CC2A259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51378" b="10243"/>
          <a:stretch/>
        </p:blipFill>
        <p:spPr>
          <a:xfrm>
            <a:off x="1334782" y="1790867"/>
            <a:ext cx="2396959" cy="3905598"/>
          </a:xfrm>
          <a:prstGeom prst="rect">
            <a:avLst/>
          </a:prstGeom>
        </p:spPr>
      </p:pic>
      <p:sp>
        <p:nvSpPr>
          <p:cNvPr id="21" name="Content Placeholder 20">
            <a:extLst>
              <a:ext uri="{FF2B5EF4-FFF2-40B4-BE49-F238E27FC236}">
                <a16:creationId xmlns:a16="http://schemas.microsoft.com/office/drawing/2014/main" id="{762E0E79-34DB-988E-5202-DE769F8FA41A}"/>
              </a:ext>
            </a:extLst>
          </p:cNvPr>
          <p:cNvSpPr>
            <a:spLocks noGrp="1"/>
          </p:cNvSpPr>
          <p:nvPr>
            <p:ph sz="half" idx="2"/>
          </p:nvPr>
        </p:nvSpPr>
        <p:spPr/>
        <p:txBody>
          <a:bodyPr/>
          <a:lstStyle/>
          <a:p>
            <a:r>
              <a:rPr lang="en-GB" dirty="0"/>
              <a:t>What is the purpose of your trip? </a:t>
            </a:r>
          </a:p>
          <a:p>
            <a:r>
              <a:rPr lang="en-GB" dirty="0"/>
              <a:t>Traditionally collected data rank employment as most important (30%) and study as second (13%). </a:t>
            </a:r>
          </a:p>
          <a:p>
            <a:r>
              <a:rPr lang="en-GB" dirty="0"/>
              <a:t>Transportation policy is primarily based on the needs of workers and employers. </a:t>
            </a:r>
            <a:endParaRPr lang="en-NL" dirty="0"/>
          </a:p>
        </p:txBody>
      </p:sp>
      <p:sp>
        <p:nvSpPr>
          <p:cNvPr id="2" name="TextBox 1">
            <a:extLst>
              <a:ext uri="{FF2B5EF4-FFF2-40B4-BE49-F238E27FC236}">
                <a16:creationId xmlns:a16="http://schemas.microsoft.com/office/drawing/2014/main" id="{85ACB22C-04F8-834F-AAA5-7D5D43BB59C5}"/>
              </a:ext>
            </a:extLst>
          </p:cNvPr>
          <p:cNvSpPr txBox="1"/>
          <p:nvPr/>
        </p:nvSpPr>
        <p:spPr>
          <a:xfrm>
            <a:off x="1334782" y="6156377"/>
            <a:ext cx="5762445" cy="261610"/>
          </a:xfrm>
          <a:prstGeom prst="rect">
            <a:avLst/>
          </a:prstGeom>
          <a:noFill/>
        </p:spPr>
        <p:txBody>
          <a:bodyPr wrap="square" rtlCol="0">
            <a:spAutoFit/>
          </a:bodyPr>
          <a:lstStyle/>
          <a:p>
            <a:r>
              <a:rPr lang="en-US" sz="1100" dirty="0"/>
              <a:t>Source: </a:t>
            </a:r>
            <a:r>
              <a:rPr lang="en-US" sz="1100" dirty="0">
                <a:hlinkClick r:id="rId4"/>
              </a:rPr>
              <a:t>http://genderedinnovations.stanford.edu/case-studies/transportation.html#tabs-2</a:t>
            </a:r>
            <a:r>
              <a:rPr lang="en-US" sz="1100" dirty="0"/>
              <a:t> </a:t>
            </a:r>
          </a:p>
        </p:txBody>
      </p:sp>
    </p:spTree>
    <p:extLst>
      <p:ext uri="{BB962C8B-B14F-4D97-AF65-F5344CB8AC3E}">
        <p14:creationId xmlns:p14="http://schemas.microsoft.com/office/powerpoint/2010/main" val="3916006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Data has become an enabler of gender-sensitive policies   </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7" name="Content Placeholder 5">
            <a:extLst>
              <a:ext uri="{FF2B5EF4-FFF2-40B4-BE49-F238E27FC236}">
                <a16:creationId xmlns:a16="http://schemas.microsoft.com/office/drawing/2014/main" id="{D8DA8284-739F-E622-DF0A-BA92D44BC5C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334782" y="1775335"/>
            <a:ext cx="4929839" cy="4351338"/>
          </a:xfrm>
          <a:prstGeom prst="rect">
            <a:avLst/>
          </a:prstGeom>
        </p:spPr>
      </p:pic>
      <p:sp>
        <p:nvSpPr>
          <p:cNvPr id="2" name="TextBox 1">
            <a:extLst>
              <a:ext uri="{FF2B5EF4-FFF2-40B4-BE49-F238E27FC236}">
                <a16:creationId xmlns:a16="http://schemas.microsoft.com/office/drawing/2014/main" id="{6AD8F918-73AF-EDAA-6B47-BA5177983F52}"/>
              </a:ext>
            </a:extLst>
          </p:cNvPr>
          <p:cNvSpPr txBox="1"/>
          <p:nvPr/>
        </p:nvSpPr>
        <p:spPr>
          <a:xfrm>
            <a:off x="1334782" y="6156377"/>
            <a:ext cx="5762445" cy="261610"/>
          </a:xfrm>
          <a:prstGeom prst="rect">
            <a:avLst/>
          </a:prstGeom>
          <a:noFill/>
        </p:spPr>
        <p:txBody>
          <a:bodyPr wrap="square" rtlCol="0">
            <a:spAutoFit/>
          </a:bodyPr>
          <a:lstStyle/>
          <a:p>
            <a:r>
              <a:rPr lang="en-US" sz="1100" dirty="0"/>
              <a:t>Source: </a:t>
            </a:r>
            <a:r>
              <a:rPr lang="en-US" sz="1100" dirty="0">
                <a:hlinkClick r:id="rId4"/>
              </a:rPr>
              <a:t>http://genderedinnovations.stanford.edu/case-studies/transportation.html#tabs-2</a:t>
            </a:r>
            <a:r>
              <a:rPr lang="en-US" sz="1100" dirty="0"/>
              <a:t> </a:t>
            </a:r>
          </a:p>
        </p:txBody>
      </p:sp>
      <p:sp>
        <p:nvSpPr>
          <p:cNvPr id="21" name="Content Placeholder 7">
            <a:extLst>
              <a:ext uri="{FF2B5EF4-FFF2-40B4-BE49-F238E27FC236}">
                <a16:creationId xmlns:a16="http://schemas.microsoft.com/office/drawing/2014/main" id="{5506735D-3600-F515-2ADB-204E39B3FCDD}"/>
              </a:ext>
            </a:extLst>
          </p:cNvPr>
          <p:cNvSpPr txBox="1">
            <a:spLocks/>
          </p:cNvSpPr>
          <p:nvPr/>
        </p:nvSpPr>
        <p:spPr>
          <a:xfrm>
            <a:off x="6761203" y="1825625"/>
            <a:ext cx="4685018"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Does the purpose of your trip involve (caring for) another person? </a:t>
            </a:r>
          </a:p>
          <a:p>
            <a:r>
              <a:rPr lang="en-GB" dirty="0"/>
              <a:t>Using the mobility of care concept “caring work” as purpose ranks almost as high as employment (25% vs 30%). </a:t>
            </a:r>
          </a:p>
          <a:p>
            <a:r>
              <a:rPr lang="en-GB" dirty="0"/>
              <a:t>Transportation policy should include needs of “caring workers”. </a:t>
            </a:r>
          </a:p>
          <a:p>
            <a:endParaRPr lang="en-NL" dirty="0"/>
          </a:p>
        </p:txBody>
      </p:sp>
    </p:spTree>
    <p:extLst>
      <p:ext uri="{BB962C8B-B14F-4D97-AF65-F5344CB8AC3E}">
        <p14:creationId xmlns:p14="http://schemas.microsoft.com/office/powerpoint/2010/main" val="4081313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a:solidFill>
                  <a:srgbClr val="AA45A9"/>
                </a:solidFill>
                <a:latin typeface="DengXian" panose="02010600030101010101" pitchFamily="2" charset="-122"/>
                <a:ea typeface="DengXian" panose="02010600030101010101" pitchFamily="2" charset="-122"/>
              </a:rPr>
              <a:t>Emergence of “second generation gender bias”</a:t>
            </a:r>
            <a:endParaRPr lang="es-ES" sz="3600" b="1">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6" name="Tijdelijke aanduiding voor inhoud 6">
            <a:extLst>
              <a:ext uri="{FF2B5EF4-FFF2-40B4-BE49-F238E27FC236}">
                <a16:creationId xmlns:a16="http://schemas.microsoft.com/office/drawing/2014/main" id="{7E5BF8D0-0E5B-8F43-32EC-4740E6C22434}"/>
              </a:ext>
            </a:extLst>
          </p:cNvPr>
          <p:cNvPicPr>
            <a:picLocks noGrp="1" noChangeAspect="1"/>
          </p:cNvPicPr>
          <p:nvPr>
            <p:ph sz="half" idx="1"/>
          </p:nvPr>
        </p:nvPicPr>
        <p:blipFill rotWithShape="1">
          <a:blip r:embed="rId2"/>
          <a:srcRect t="9134"/>
          <a:stretch/>
        </p:blipFill>
        <p:spPr>
          <a:xfrm>
            <a:off x="1246917" y="1689943"/>
            <a:ext cx="6031224" cy="3957095"/>
          </a:xfrm>
          <a:custGeom>
            <a:avLst/>
            <a:gdLst>
              <a:gd name="connsiteX0" fmla="*/ 0 w 6031224"/>
              <a:gd name="connsiteY0" fmla="*/ 0 h 3957095"/>
              <a:gd name="connsiteX1" fmla="*/ 427669 w 6031224"/>
              <a:gd name="connsiteY1" fmla="*/ 0 h 3957095"/>
              <a:gd name="connsiteX2" fmla="*/ 975962 w 6031224"/>
              <a:gd name="connsiteY2" fmla="*/ 0 h 3957095"/>
              <a:gd name="connsiteX3" fmla="*/ 1584567 w 6031224"/>
              <a:gd name="connsiteY3" fmla="*/ 0 h 3957095"/>
              <a:gd name="connsiteX4" fmla="*/ 1951923 w 6031224"/>
              <a:gd name="connsiteY4" fmla="*/ 0 h 3957095"/>
              <a:gd name="connsiteX5" fmla="*/ 2319280 w 6031224"/>
              <a:gd name="connsiteY5" fmla="*/ 0 h 3957095"/>
              <a:gd name="connsiteX6" fmla="*/ 2988197 w 6031224"/>
              <a:gd name="connsiteY6" fmla="*/ 0 h 3957095"/>
              <a:gd name="connsiteX7" fmla="*/ 3536490 w 6031224"/>
              <a:gd name="connsiteY7" fmla="*/ 0 h 3957095"/>
              <a:gd name="connsiteX8" fmla="*/ 3903847 w 6031224"/>
              <a:gd name="connsiteY8" fmla="*/ 0 h 3957095"/>
              <a:gd name="connsiteX9" fmla="*/ 4452140 w 6031224"/>
              <a:gd name="connsiteY9" fmla="*/ 0 h 3957095"/>
              <a:gd name="connsiteX10" fmla="*/ 5121057 w 6031224"/>
              <a:gd name="connsiteY10" fmla="*/ 0 h 3957095"/>
              <a:gd name="connsiteX11" fmla="*/ 6031224 w 6031224"/>
              <a:gd name="connsiteY11" fmla="*/ 0 h 3957095"/>
              <a:gd name="connsiteX12" fmla="*/ 6031224 w 6031224"/>
              <a:gd name="connsiteY12" fmla="*/ 525728 h 3957095"/>
              <a:gd name="connsiteX13" fmla="*/ 6031224 w 6031224"/>
              <a:gd name="connsiteY13" fmla="*/ 972315 h 3957095"/>
              <a:gd name="connsiteX14" fmla="*/ 6031224 w 6031224"/>
              <a:gd name="connsiteY14" fmla="*/ 1616756 h 3957095"/>
              <a:gd name="connsiteX15" fmla="*/ 6031224 w 6031224"/>
              <a:gd name="connsiteY15" fmla="*/ 2182055 h 3957095"/>
              <a:gd name="connsiteX16" fmla="*/ 6031224 w 6031224"/>
              <a:gd name="connsiteY16" fmla="*/ 2826496 h 3957095"/>
              <a:gd name="connsiteX17" fmla="*/ 6031224 w 6031224"/>
              <a:gd name="connsiteY17" fmla="*/ 3352225 h 3957095"/>
              <a:gd name="connsiteX18" fmla="*/ 6031224 w 6031224"/>
              <a:gd name="connsiteY18" fmla="*/ 3957095 h 3957095"/>
              <a:gd name="connsiteX19" fmla="*/ 5482931 w 6031224"/>
              <a:gd name="connsiteY19" fmla="*/ 3957095 h 3957095"/>
              <a:gd name="connsiteX20" fmla="*/ 4934638 w 6031224"/>
              <a:gd name="connsiteY20" fmla="*/ 3957095 h 3957095"/>
              <a:gd name="connsiteX21" fmla="*/ 4567281 w 6031224"/>
              <a:gd name="connsiteY21" fmla="*/ 3957095 h 3957095"/>
              <a:gd name="connsiteX22" fmla="*/ 4018988 w 6031224"/>
              <a:gd name="connsiteY22" fmla="*/ 3957095 h 3957095"/>
              <a:gd name="connsiteX23" fmla="*/ 3531008 w 6031224"/>
              <a:gd name="connsiteY23" fmla="*/ 3957095 h 3957095"/>
              <a:gd name="connsiteX24" fmla="*/ 3043027 w 6031224"/>
              <a:gd name="connsiteY24" fmla="*/ 3957095 h 3957095"/>
              <a:gd name="connsiteX25" fmla="*/ 2555046 w 6031224"/>
              <a:gd name="connsiteY25" fmla="*/ 3957095 h 3957095"/>
              <a:gd name="connsiteX26" fmla="*/ 2067065 w 6031224"/>
              <a:gd name="connsiteY26" fmla="*/ 3957095 h 3957095"/>
              <a:gd name="connsiteX27" fmla="*/ 1458460 w 6031224"/>
              <a:gd name="connsiteY27" fmla="*/ 3957095 h 3957095"/>
              <a:gd name="connsiteX28" fmla="*/ 910167 w 6031224"/>
              <a:gd name="connsiteY28" fmla="*/ 3957095 h 3957095"/>
              <a:gd name="connsiteX29" fmla="*/ 542810 w 6031224"/>
              <a:gd name="connsiteY29" fmla="*/ 3957095 h 3957095"/>
              <a:gd name="connsiteX30" fmla="*/ 0 w 6031224"/>
              <a:gd name="connsiteY30" fmla="*/ 3957095 h 3957095"/>
              <a:gd name="connsiteX31" fmla="*/ 0 w 6031224"/>
              <a:gd name="connsiteY31" fmla="*/ 3352225 h 3957095"/>
              <a:gd name="connsiteX32" fmla="*/ 0 w 6031224"/>
              <a:gd name="connsiteY32" fmla="*/ 2707784 h 3957095"/>
              <a:gd name="connsiteX33" fmla="*/ 0 w 6031224"/>
              <a:gd name="connsiteY33" fmla="*/ 2261197 h 3957095"/>
              <a:gd name="connsiteX34" fmla="*/ 0 w 6031224"/>
              <a:gd name="connsiteY34" fmla="*/ 1814611 h 3957095"/>
              <a:gd name="connsiteX35" fmla="*/ 0 w 6031224"/>
              <a:gd name="connsiteY35" fmla="*/ 1170170 h 3957095"/>
              <a:gd name="connsiteX36" fmla="*/ 0 w 6031224"/>
              <a:gd name="connsiteY36" fmla="*/ 723583 h 3957095"/>
              <a:gd name="connsiteX37" fmla="*/ 0 w 6031224"/>
              <a:gd name="connsiteY37" fmla="*/ 0 h 395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1224" h="3957095" fill="none" extrusionOk="0">
                <a:moveTo>
                  <a:pt x="0" y="0"/>
                </a:moveTo>
                <a:cubicBezTo>
                  <a:pt x="107862" y="-27021"/>
                  <a:pt x="312019" y="2330"/>
                  <a:pt x="427669" y="0"/>
                </a:cubicBezTo>
                <a:cubicBezTo>
                  <a:pt x="543319" y="-2330"/>
                  <a:pt x="706148" y="48819"/>
                  <a:pt x="975962" y="0"/>
                </a:cubicBezTo>
                <a:cubicBezTo>
                  <a:pt x="1245776" y="-48819"/>
                  <a:pt x="1440588" y="4690"/>
                  <a:pt x="1584567" y="0"/>
                </a:cubicBezTo>
                <a:cubicBezTo>
                  <a:pt x="1728547" y="-4690"/>
                  <a:pt x="1839803" y="23399"/>
                  <a:pt x="1951923" y="0"/>
                </a:cubicBezTo>
                <a:cubicBezTo>
                  <a:pt x="2064043" y="-23399"/>
                  <a:pt x="2230828" y="29674"/>
                  <a:pt x="2319280" y="0"/>
                </a:cubicBezTo>
                <a:cubicBezTo>
                  <a:pt x="2407732" y="-29674"/>
                  <a:pt x="2818198" y="7349"/>
                  <a:pt x="2988197" y="0"/>
                </a:cubicBezTo>
                <a:cubicBezTo>
                  <a:pt x="3158196" y="-7349"/>
                  <a:pt x="3313246" y="56267"/>
                  <a:pt x="3536490" y="0"/>
                </a:cubicBezTo>
                <a:cubicBezTo>
                  <a:pt x="3759734" y="-56267"/>
                  <a:pt x="3801975" y="19614"/>
                  <a:pt x="3903847" y="0"/>
                </a:cubicBezTo>
                <a:cubicBezTo>
                  <a:pt x="4005719" y="-19614"/>
                  <a:pt x="4216733" y="18355"/>
                  <a:pt x="4452140" y="0"/>
                </a:cubicBezTo>
                <a:cubicBezTo>
                  <a:pt x="4687547" y="-18355"/>
                  <a:pt x="4877411" y="49807"/>
                  <a:pt x="5121057" y="0"/>
                </a:cubicBezTo>
                <a:cubicBezTo>
                  <a:pt x="5364703" y="-49807"/>
                  <a:pt x="5818501" y="35143"/>
                  <a:pt x="6031224" y="0"/>
                </a:cubicBezTo>
                <a:cubicBezTo>
                  <a:pt x="6045253" y="216980"/>
                  <a:pt x="5976071" y="363129"/>
                  <a:pt x="6031224" y="525728"/>
                </a:cubicBezTo>
                <a:cubicBezTo>
                  <a:pt x="6086377" y="688327"/>
                  <a:pt x="5999408" y="778237"/>
                  <a:pt x="6031224" y="972315"/>
                </a:cubicBezTo>
                <a:cubicBezTo>
                  <a:pt x="6063040" y="1166393"/>
                  <a:pt x="5987597" y="1346231"/>
                  <a:pt x="6031224" y="1616756"/>
                </a:cubicBezTo>
                <a:cubicBezTo>
                  <a:pt x="6074851" y="1887281"/>
                  <a:pt x="5986203" y="1940672"/>
                  <a:pt x="6031224" y="2182055"/>
                </a:cubicBezTo>
                <a:cubicBezTo>
                  <a:pt x="6076245" y="2423438"/>
                  <a:pt x="5993427" y="2640229"/>
                  <a:pt x="6031224" y="2826496"/>
                </a:cubicBezTo>
                <a:cubicBezTo>
                  <a:pt x="6069021" y="3012763"/>
                  <a:pt x="6005916" y="3209384"/>
                  <a:pt x="6031224" y="3352225"/>
                </a:cubicBezTo>
                <a:cubicBezTo>
                  <a:pt x="6056532" y="3495066"/>
                  <a:pt x="5972782" y="3661330"/>
                  <a:pt x="6031224" y="3957095"/>
                </a:cubicBezTo>
                <a:cubicBezTo>
                  <a:pt x="5804297" y="4022722"/>
                  <a:pt x="5675865" y="3947152"/>
                  <a:pt x="5482931" y="3957095"/>
                </a:cubicBezTo>
                <a:cubicBezTo>
                  <a:pt x="5289997" y="3967038"/>
                  <a:pt x="5135690" y="3893239"/>
                  <a:pt x="4934638" y="3957095"/>
                </a:cubicBezTo>
                <a:cubicBezTo>
                  <a:pt x="4733586" y="4020951"/>
                  <a:pt x="4686585" y="3940027"/>
                  <a:pt x="4567281" y="3957095"/>
                </a:cubicBezTo>
                <a:cubicBezTo>
                  <a:pt x="4447977" y="3974163"/>
                  <a:pt x="4246205" y="3901243"/>
                  <a:pt x="4018988" y="3957095"/>
                </a:cubicBezTo>
                <a:cubicBezTo>
                  <a:pt x="3791771" y="4012947"/>
                  <a:pt x="3716184" y="3941861"/>
                  <a:pt x="3531008" y="3957095"/>
                </a:cubicBezTo>
                <a:cubicBezTo>
                  <a:pt x="3345832" y="3972329"/>
                  <a:pt x="3264919" y="3942955"/>
                  <a:pt x="3043027" y="3957095"/>
                </a:cubicBezTo>
                <a:cubicBezTo>
                  <a:pt x="2821135" y="3971235"/>
                  <a:pt x="2759245" y="3955426"/>
                  <a:pt x="2555046" y="3957095"/>
                </a:cubicBezTo>
                <a:cubicBezTo>
                  <a:pt x="2350847" y="3958764"/>
                  <a:pt x="2233908" y="3951306"/>
                  <a:pt x="2067065" y="3957095"/>
                </a:cubicBezTo>
                <a:cubicBezTo>
                  <a:pt x="1900222" y="3962884"/>
                  <a:pt x="1745939" y="3950504"/>
                  <a:pt x="1458460" y="3957095"/>
                </a:cubicBezTo>
                <a:cubicBezTo>
                  <a:pt x="1170982" y="3963686"/>
                  <a:pt x="1047315" y="3919545"/>
                  <a:pt x="910167" y="3957095"/>
                </a:cubicBezTo>
                <a:cubicBezTo>
                  <a:pt x="773019" y="3994645"/>
                  <a:pt x="679210" y="3914293"/>
                  <a:pt x="542810" y="3957095"/>
                </a:cubicBezTo>
                <a:cubicBezTo>
                  <a:pt x="406410" y="3999897"/>
                  <a:pt x="149156" y="3913001"/>
                  <a:pt x="0" y="3957095"/>
                </a:cubicBezTo>
                <a:cubicBezTo>
                  <a:pt x="-59868" y="3706030"/>
                  <a:pt x="17746" y="3645447"/>
                  <a:pt x="0" y="3352225"/>
                </a:cubicBezTo>
                <a:cubicBezTo>
                  <a:pt x="-17746" y="3059003"/>
                  <a:pt x="46974" y="2934808"/>
                  <a:pt x="0" y="2707784"/>
                </a:cubicBezTo>
                <a:cubicBezTo>
                  <a:pt x="-46974" y="2480760"/>
                  <a:pt x="35061" y="2418796"/>
                  <a:pt x="0" y="2261197"/>
                </a:cubicBezTo>
                <a:cubicBezTo>
                  <a:pt x="-35061" y="2103598"/>
                  <a:pt x="17593" y="1950453"/>
                  <a:pt x="0" y="1814611"/>
                </a:cubicBezTo>
                <a:cubicBezTo>
                  <a:pt x="-17593" y="1678769"/>
                  <a:pt x="17700" y="1322395"/>
                  <a:pt x="0" y="1170170"/>
                </a:cubicBezTo>
                <a:cubicBezTo>
                  <a:pt x="-17700" y="1017945"/>
                  <a:pt x="1674" y="939987"/>
                  <a:pt x="0" y="723583"/>
                </a:cubicBezTo>
                <a:cubicBezTo>
                  <a:pt x="-1674" y="507179"/>
                  <a:pt x="13652" y="257107"/>
                  <a:pt x="0" y="0"/>
                </a:cubicBezTo>
                <a:close/>
              </a:path>
              <a:path w="6031224" h="3957095" stroke="0" extrusionOk="0">
                <a:moveTo>
                  <a:pt x="0" y="0"/>
                </a:moveTo>
                <a:cubicBezTo>
                  <a:pt x="119099" y="-6032"/>
                  <a:pt x="336356" y="37823"/>
                  <a:pt x="487981" y="0"/>
                </a:cubicBezTo>
                <a:cubicBezTo>
                  <a:pt x="639606" y="-37823"/>
                  <a:pt x="770067" y="43981"/>
                  <a:pt x="855337" y="0"/>
                </a:cubicBezTo>
                <a:cubicBezTo>
                  <a:pt x="940607" y="-43981"/>
                  <a:pt x="1346293" y="14274"/>
                  <a:pt x="1524255" y="0"/>
                </a:cubicBezTo>
                <a:cubicBezTo>
                  <a:pt x="1702217" y="-14274"/>
                  <a:pt x="1898935" y="32308"/>
                  <a:pt x="2012236" y="0"/>
                </a:cubicBezTo>
                <a:cubicBezTo>
                  <a:pt x="2125537" y="-32308"/>
                  <a:pt x="2382226" y="17132"/>
                  <a:pt x="2500216" y="0"/>
                </a:cubicBezTo>
                <a:cubicBezTo>
                  <a:pt x="2618206" y="-17132"/>
                  <a:pt x="2915516" y="22186"/>
                  <a:pt x="3169134" y="0"/>
                </a:cubicBezTo>
                <a:cubicBezTo>
                  <a:pt x="3422752" y="-22186"/>
                  <a:pt x="3480473" y="21377"/>
                  <a:pt x="3596803" y="0"/>
                </a:cubicBezTo>
                <a:cubicBezTo>
                  <a:pt x="3713133" y="-21377"/>
                  <a:pt x="3957594" y="32932"/>
                  <a:pt x="4265720" y="0"/>
                </a:cubicBezTo>
                <a:cubicBezTo>
                  <a:pt x="4573846" y="-32932"/>
                  <a:pt x="4711922" y="67452"/>
                  <a:pt x="4934638" y="0"/>
                </a:cubicBezTo>
                <a:cubicBezTo>
                  <a:pt x="5157354" y="-67452"/>
                  <a:pt x="5230737" y="59338"/>
                  <a:pt x="5482931" y="0"/>
                </a:cubicBezTo>
                <a:cubicBezTo>
                  <a:pt x="5735125" y="-59338"/>
                  <a:pt x="5795196" y="22257"/>
                  <a:pt x="6031224" y="0"/>
                </a:cubicBezTo>
                <a:cubicBezTo>
                  <a:pt x="6035832" y="188188"/>
                  <a:pt x="6010991" y="350051"/>
                  <a:pt x="6031224" y="525728"/>
                </a:cubicBezTo>
                <a:cubicBezTo>
                  <a:pt x="6051457" y="701405"/>
                  <a:pt x="6024260" y="874169"/>
                  <a:pt x="6031224" y="972315"/>
                </a:cubicBezTo>
                <a:cubicBezTo>
                  <a:pt x="6038188" y="1070461"/>
                  <a:pt x="6028321" y="1363140"/>
                  <a:pt x="6031224" y="1537614"/>
                </a:cubicBezTo>
                <a:cubicBezTo>
                  <a:pt x="6034127" y="1712088"/>
                  <a:pt x="6005760" y="1943372"/>
                  <a:pt x="6031224" y="2102913"/>
                </a:cubicBezTo>
                <a:cubicBezTo>
                  <a:pt x="6056688" y="2262454"/>
                  <a:pt x="6025629" y="2483147"/>
                  <a:pt x="6031224" y="2668213"/>
                </a:cubicBezTo>
                <a:cubicBezTo>
                  <a:pt x="6036819" y="2853279"/>
                  <a:pt x="5990624" y="3125083"/>
                  <a:pt x="6031224" y="3273083"/>
                </a:cubicBezTo>
                <a:cubicBezTo>
                  <a:pt x="6071824" y="3421083"/>
                  <a:pt x="5995096" y="3713237"/>
                  <a:pt x="6031224" y="3957095"/>
                </a:cubicBezTo>
                <a:cubicBezTo>
                  <a:pt x="5854701" y="3959334"/>
                  <a:pt x="5718716" y="3949958"/>
                  <a:pt x="5422619" y="3957095"/>
                </a:cubicBezTo>
                <a:cubicBezTo>
                  <a:pt x="5126523" y="3964232"/>
                  <a:pt x="5175495" y="3953697"/>
                  <a:pt x="4994950" y="3957095"/>
                </a:cubicBezTo>
                <a:cubicBezTo>
                  <a:pt x="4814405" y="3960493"/>
                  <a:pt x="4597483" y="3886634"/>
                  <a:pt x="4326032" y="3957095"/>
                </a:cubicBezTo>
                <a:cubicBezTo>
                  <a:pt x="4054581" y="4027556"/>
                  <a:pt x="4021118" y="3954131"/>
                  <a:pt x="3777739" y="3957095"/>
                </a:cubicBezTo>
                <a:cubicBezTo>
                  <a:pt x="3534360" y="3960059"/>
                  <a:pt x="3514873" y="3941705"/>
                  <a:pt x="3350071" y="3957095"/>
                </a:cubicBezTo>
                <a:cubicBezTo>
                  <a:pt x="3185269" y="3972485"/>
                  <a:pt x="2925760" y="3942354"/>
                  <a:pt x="2801778" y="3957095"/>
                </a:cubicBezTo>
                <a:cubicBezTo>
                  <a:pt x="2677796" y="3971836"/>
                  <a:pt x="2586303" y="3955896"/>
                  <a:pt x="2434421" y="3957095"/>
                </a:cubicBezTo>
                <a:cubicBezTo>
                  <a:pt x="2282539" y="3958294"/>
                  <a:pt x="2244255" y="3931136"/>
                  <a:pt x="2067065" y="3957095"/>
                </a:cubicBezTo>
                <a:cubicBezTo>
                  <a:pt x="1889875" y="3983054"/>
                  <a:pt x="1777791" y="3951929"/>
                  <a:pt x="1518772" y="3957095"/>
                </a:cubicBezTo>
                <a:cubicBezTo>
                  <a:pt x="1259753" y="3962261"/>
                  <a:pt x="1285284" y="3939167"/>
                  <a:pt x="1091103" y="3957095"/>
                </a:cubicBezTo>
                <a:cubicBezTo>
                  <a:pt x="896922" y="3975023"/>
                  <a:pt x="774319" y="3946412"/>
                  <a:pt x="482498" y="3957095"/>
                </a:cubicBezTo>
                <a:cubicBezTo>
                  <a:pt x="190677" y="3967778"/>
                  <a:pt x="98997" y="3938666"/>
                  <a:pt x="0" y="3957095"/>
                </a:cubicBezTo>
                <a:cubicBezTo>
                  <a:pt x="-59273" y="3673756"/>
                  <a:pt x="72583" y="3596912"/>
                  <a:pt x="0" y="3352225"/>
                </a:cubicBezTo>
                <a:cubicBezTo>
                  <a:pt x="-72583" y="3107538"/>
                  <a:pt x="61834" y="2974726"/>
                  <a:pt x="0" y="2747355"/>
                </a:cubicBezTo>
                <a:cubicBezTo>
                  <a:pt x="-61834" y="2519984"/>
                  <a:pt x="43831" y="2366833"/>
                  <a:pt x="0" y="2261197"/>
                </a:cubicBezTo>
                <a:cubicBezTo>
                  <a:pt x="-43831" y="2155561"/>
                  <a:pt x="31173" y="1947810"/>
                  <a:pt x="0" y="1656327"/>
                </a:cubicBezTo>
                <a:cubicBezTo>
                  <a:pt x="-31173" y="1364844"/>
                  <a:pt x="46919" y="1144392"/>
                  <a:pt x="0" y="1011886"/>
                </a:cubicBezTo>
                <a:cubicBezTo>
                  <a:pt x="-46919" y="879380"/>
                  <a:pt x="21168" y="601185"/>
                  <a:pt x="0" y="486157"/>
                </a:cubicBezTo>
                <a:cubicBezTo>
                  <a:pt x="-21168" y="371129"/>
                  <a:pt x="3771" y="230011"/>
                  <a:pt x="0" y="0"/>
                </a:cubicBezTo>
                <a:close/>
              </a:path>
            </a:pathLst>
          </a:custGeom>
          <a:ln>
            <a:solidFill>
              <a:schemeClr val="tx1"/>
            </a:solidFill>
            <a:extLst>
              <a:ext uri="{C807C97D-BFC1-408E-A445-0C87EB9F89A2}">
                <ask:lineSketchStyleProps xmlns:ask="http://schemas.microsoft.com/office/drawing/2018/sketchyshapes" sd="1219033472">
                  <ask:type>
                    <ask:lineSketchScribble/>
                  </ask:type>
                </ask:lineSketchStyleProps>
              </a:ext>
            </a:extLst>
          </a:ln>
        </p:spPr>
      </p:pic>
      <p:pic>
        <p:nvPicPr>
          <p:cNvPr id="7" name="Content Placeholder 6" descr="A close up of a piece of paper&#10;&#10;Description automatically generated">
            <a:extLst>
              <a:ext uri="{FF2B5EF4-FFF2-40B4-BE49-F238E27FC236}">
                <a16:creationId xmlns:a16="http://schemas.microsoft.com/office/drawing/2014/main" id="{D28FD875-7E3A-2547-D476-CD17EA085746}"/>
              </a:ext>
            </a:extLst>
          </p:cNvPr>
          <p:cNvPicPr>
            <a:picLocks noGrp="1" noChangeAspect="1"/>
          </p:cNvPicPr>
          <p:nvPr>
            <p:ph sz="half" idx="2"/>
          </p:nvPr>
        </p:nvPicPr>
        <p:blipFill rotWithShape="1">
          <a:blip r:embed="rId3"/>
          <a:srcRect l="14260" t="4029" r="15620" b="9227"/>
          <a:stretch/>
        </p:blipFill>
        <p:spPr>
          <a:xfrm rot="5400000">
            <a:off x="8340540" y="1312774"/>
            <a:ext cx="2750834" cy="4533744"/>
          </a:xfrm>
          <a:custGeom>
            <a:avLst/>
            <a:gdLst>
              <a:gd name="connsiteX0" fmla="*/ 0 w 2750834"/>
              <a:gd name="connsiteY0" fmla="*/ 0 h 4533744"/>
              <a:gd name="connsiteX1" fmla="*/ 522658 w 2750834"/>
              <a:gd name="connsiteY1" fmla="*/ 0 h 4533744"/>
              <a:gd name="connsiteX2" fmla="*/ 990300 w 2750834"/>
              <a:gd name="connsiteY2" fmla="*/ 0 h 4533744"/>
              <a:gd name="connsiteX3" fmla="*/ 1595484 w 2750834"/>
              <a:gd name="connsiteY3" fmla="*/ 0 h 4533744"/>
              <a:gd name="connsiteX4" fmla="*/ 2118142 w 2750834"/>
              <a:gd name="connsiteY4" fmla="*/ 0 h 4533744"/>
              <a:gd name="connsiteX5" fmla="*/ 2750834 w 2750834"/>
              <a:gd name="connsiteY5" fmla="*/ 0 h 4533744"/>
              <a:gd name="connsiteX6" fmla="*/ 2750834 w 2750834"/>
              <a:gd name="connsiteY6" fmla="*/ 657393 h 4533744"/>
              <a:gd name="connsiteX7" fmla="*/ 2750834 w 2750834"/>
              <a:gd name="connsiteY7" fmla="*/ 1224111 h 4533744"/>
              <a:gd name="connsiteX8" fmla="*/ 2750834 w 2750834"/>
              <a:gd name="connsiteY8" fmla="*/ 1790829 h 4533744"/>
              <a:gd name="connsiteX9" fmla="*/ 2750834 w 2750834"/>
              <a:gd name="connsiteY9" fmla="*/ 2266872 h 4533744"/>
              <a:gd name="connsiteX10" fmla="*/ 2750834 w 2750834"/>
              <a:gd name="connsiteY10" fmla="*/ 2742915 h 4533744"/>
              <a:gd name="connsiteX11" fmla="*/ 2750834 w 2750834"/>
              <a:gd name="connsiteY11" fmla="*/ 3309633 h 4533744"/>
              <a:gd name="connsiteX12" fmla="*/ 2750834 w 2750834"/>
              <a:gd name="connsiteY12" fmla="*/ 3921689 h 4533744"/>
              <a:gd name="connsiteX13" fmla="*/ 2750834 w 2750834"/>
              <a:gd name="connsiteY13" fmla="*/ 4533744 h 4533744"/>
              <a:gd name="connsiteX14" fmla="*/ 2200667 w 2750834"/>
              <a:gd name="connsiteY14" fmla="*/ 4533744 h 4533744"/>
              <a:gd name="connsiteX15" fmla="*/ 1705517 w 2750834"/>
              <a:gd name="connsiteY15" fmla="*/ 4533744 h 4533744"/>
              <a:gd name="connsiteX16" fmla="*/ 1155350 w 2750834"/>
              <a:gd name="connsiteY16" fmla="*/ 4533744 h 4533744"/>
              <a:gd name="connsiteX17" fmla="*/ 550167 w 2750834"/>
              <a:gd name="connsiteY17" fmla="*/ 4533744 h 4533744"/>
              <a:gd name="connsiteX18" fmla="*/ 0 w 2750834"/>
              <a:gd name="connsiteY18" fmla="*/ 4533744 h 4533744"/>
              <a:gd name="connsiteX19" fmla="*/ 0 w 2750834"/>
              <a:gd name="connsiteY19" fmla="*/ 4103038 h 4533744"/>
              <a:gd name="connsiteX20" fmla="*/ 0 w 2750834"/>
              <a:gd name="connsiteY20" fmla="*/ 3626995 h 4533744"/>
              <a:gd name="connsiteX21" fmla="*/ 0 w 2750834"/>
              <a:gd name="connsiteY21" fmla="*/ 3105615 h 4533744"/>
              <a:gd name="connsiteX22" fmla="*/ 0 w 2750834"/>
              <a:gd name="connsiteY22" fmla="*/ 2448222 h 4533744"/>
              <a:gd name="connsiteX23" fmla="*/ 0 w 2750834"/>
              <a:gd name="connsiteY23" fmla="*/ 1881504 h 4533744"/>
              <a:gd name="connsiteX24" fmla="*/ 0 w 2750834"/>
              <a:gd name="connsiteY24" fmla="*/ 1360123 h 4533744"/>
              <a:gd name="connsiteX25" fmla="*/ 0 w 2750834"/>
              <a:gd name="connsiteY25" fmla="*/ 929418 h 4533744"/>
              <a:gd name="connsiteX26" fmla="*/ 0 w 2750834"/>
              <a:gd name="connsiteY26" fmla="*/ 498712 h 4533744"/>
              <a:gd name="connsiteX27" fmla="*/ 0 w 2750834"/>
              <a:gd name="connsiteY27" fmla="*/ 0 h 45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50834" h="4533744" extrusionOk="0">
                <a:moveTo>
                  <a:pt x="0" y="0"/>
                </a:moveTo>
                <a:cubicBezTo>
                  <a:pt x="208308" y="-43890"/>
                  <a:pt x="291055" y="609"/>
                  <a:pt x="522658" y="0"/>
                </a:cubicBezTo>
                <a:cubicBezTo>
                  <a:pt x="754261" y="-609"/>
                  <a:pt x="821538" y="44133"/>
                  <a:pt x="990300" y="0"/>
                </a:cubicBezTo>
                <a:cubicBezTo>
                  <a:pt x="1159062" y="-44133"/>
                  <a:pt x="1307970" y="23425"/>
                  <a:pt x="1595484" y="0"/>
                </a:cubicBezTo>
                <a:cubicBezTo>
                  <a:pt x="1882998" y="-23425"/>
                  <a:pt x="1893664" y="27590"/>
                  <a:pt x="2118142" y="0"/>
                </a:cubicBezTo>
                <a:cubicBezTo>
                  <a:pt x="2342620" y="-27590"/>
                  <a:pt x="2451931" y="47359"/>
                  <a:pt x="2750834" y="0"/>
                </a:cubicBezTo>
                <a:cubicBezTo>
                  <a:pt x="2777038" y="257892"/>
                  <a:pt x="2690311" y="466208"/>
                  <a:pt x="2750834" y="657393"/>
                </a:cubicBezTo>
                <a:cubicBezTo>
                  <a:pt x="2811357" y="848578"/>
                  <a:pt x="2736001" y="1068514"/>
                  <a:pt x="2750834" y="1224111"/>
                </a:cubicBezTo>
                <a:cubicBezTo>
                  <a:pt x="2765667" y="1379708"/>
                  <a:pt x="2716448" y="1511401"/>
                  <a:pt x="2750834" y="1790829"/>
                </a:cubicBezTo>
                <a:cubicBezTo>
                  <a:pt x="2785220" y="2070257"/>
                  <a:pt x="2734555" y="2035998"/>
                  <a:pt x="2750834" y="2266872"/>
                </a:cubicBezTo>
                <a:cubicBezTo>
                  <a:pt x="2767113" y="2497746"/>
                  <a:pt x="2730225" y="2567852"/>
                  <a:pt x="2750834" y="2742915"/>
                </a:cubicBezTo>
                <a:cubicBezTo>
                  <a:pt x="2771443" y="2917978"/>
                  <a:pt x="2737199" y="3178686"/>
                  <a:pt x="2750834" y="3309633"/>
                </a:cubicBezTo>
                <a:cubicBezTo>
                  <a:pt x="2764469" y="3440580"/>
                  <a:pt x="2719854" y="3626095"/>
                  <a:pt x="2750834" y="3921689"/>
                </a:cubicBezTo>
                <a:cubicBezTo>
                  <a:pt x="2781814" y="4217283"/>
                  <a:pt x="2720975" y="4369625"/>
                  <a:pt x="2750834" y="4533744"/>
                </a:cubicBezTo>
                <a:cubicBezTo>
                  <a:pt x="2600257" y="4556909"/>
                  <a:pt x="2431110" y="4471594"/>
                  <a:pt x="2200667" y="4533744"/>
                </a:cubicBezTo>
                <a:cubicBezTo>
                  <a:pt x="1970224" y="4595894"/>
                  <a:pt x="1905269" y="4474477"/>
                  <a:pt x="1705517" y="4533744"/>
                </a:cubicBezTo>
                <a:cubicBezTo>
                  <a:pt x="1505765" y="4593011"/>
                  <a:pt x="1332315" y="4529261"/>
                  <a:pt x="1155350" y="4533744"/>
                </a:cubicBezTo>
                <a:cubicBezTo>
                  <a:pt x="978385" y="4538227"/>
                  <a:pt x="838902" y="4486233"/>
                  <a:pt x="550167" y="4533744"/>
                </a:cubicBezTo>
                <a:cubicBezTo>
                  <a:pt x="261432" y="4581255"/>
                  <a:pt x="261896" y="4525555"/>
                  <a:pt x="0" y="4533744"/>
                </a:cubicBezTo>
                <a:cubicBezTo>
                  <a:pt x="-23454" y="4360163"/>
                  <a:pt x="5124" y="4299497"/>
                  <a:pt x="0" y="4103038"/>
                </a:cubicBezTo>
                <a:cubicBezTo>
                  <a:pt x="-5124" y="3906579"/>
                  <a:pt x="30804" y="3822203"/>
                  <a:pt x="0" y="3626995"/>
                </a:cubicBezTo>
                <a:cubicBezTo>
                  <a:pt x="-30804" y="3431787"/>
                  <a:pt x="19388" y="3260133"/>
                  <a:pt x="0" y="3105615"/>
                </a:cubicBezTo>
                <a:cubicBezTo>
                  <a:pt x="-19388" y="2951097"/>
                  <a:pt x="74895" y="2722132"/>
                  <a:pt x="0" y="2448222"/>
                </a:cubicBezTo>
                <a:cubicBezTo>
                  <a:pt x="-74895" y="2174312"/>
                  <a:pt x="20026" y="2138059"/>
                  <a:pt x="0" y="1881504"/>
                </a:cubicBezTo>
                <a:cubicBezTo>
                  <a:pt x="-20026" y="1624949"/>
                  <a:pt x="41336" y="1508224"/>
                  <a:pt x="0" y="1360123"/>
                </a:cubicBezTo>
                <a:cubicBezTo>
                  <a:pt x="-41336" y="1212022"/>
                  <a:pt x="17516" y="1123119"/>
                  <a:pt x="0" y="929418"/>
                </a:cubicBezTo>
                <a:cubicBezTo>
                  <a:pt x="-17516" y="735717"/>
                  <a:pt x="33396" y="635924"/>
                  <a:pt x="0" y="498712"/>
                </a:cubicBezTo>
                <a:cubicBezTo>
                  <a:pt x="-33396" y="361500"/>
                  <a:pt x="13467" y="183793"/>
                  <a:pt x="0" y="0"/>
                </a:cubicBezTo>
                <a:close/>
              </a:path>
            </a:pathLst>
          </a:custGeom>
          <a:no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Tree>
    <p:extLst>
      <p:ext uri="{BB962C8B-B14F-4D97-AF65-F5344CB8AC3E}">
        <p14:creationId xmlns:p14="http://schemas.microsoft.com/office/powerpoint/2010/main" val="2790873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39" y="14172"/>
            <a:ext cx="12192000" cy="6857998"/>
          </a:xfrm>
          <a:prstGeom prst="rect">
            <a:avLst/>
          </a:prstGeom>
          <a:blipFill dpi="0" rotWithShape="1">
            <a:blip r:embed="rId2">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9" name="Título 1">
            <a:extLst>
              <a:ext uri="{FF2B5EF4-FFF2-40B4-BE49-F238E27FC236}">
                <a16:creationId xmlns:a16="http://schemas.microsoft.com/office/drawing/2014/main" id="{347BEC34-4C28-4D05-9891-AEB1E95C1425}"/>
              </a:ext>
            </a:extLst>
          </p:cNvPr>
          <p:cNvSpPr txBox="1">
            <a:spLocks/>
          </p:cNvSpPr>
          <p:nvPr/>
        </p:nvSpPr>
        <p:spPr>
          <a:xfrm>
            <a:off x="1247465" y="546522"/>
            <a:ext cx="9339696" cy="71199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 Gender differences in ICT and innovation   </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12" name="Group 11"/>
          <p:cNvGrpSpPr/>
          <p:nvPr/>
        </p:nvGrpSpPr>
        <p:grpSpPr>
          <a:xfrm>
            <a:off x="1017217" y="0"/>
            <a:ext cx="74879" cy="5063378"/>
            <a:chOff x="830413" y="660783"/>
            <a:chExt cx="90604" cy="5063378"/>
          </a:xfrm>
        </p:grpSpPr>
        <p:sp>
          <p:nvSpPr>
            <p:cNvPr id="13" name="Rectangle 12"/>
            <p:cNvSpPr/>
            <p:nvPr/>
          </p:nvSpPr>
          <p:spPr>
            <a:xfrm>
              <a:off x="830413" y="660783"/>
              <a:ext cx="89699" cy="1254785"/>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4" name="Rectangle 1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5" name="Rectangle 1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6" name="Rectangle 1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7" name="Rectangle 1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8" name="Rectangle 1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19" name="Rectangle 1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graphicFrame>
        <p:nvGraphicFramePr>
          <p:cNvPr id="21" name="Content Placeholder 5">
            <a:extLst>
              <a:ext uri="{FF2B5EF4-FFF2-40B4-BE49-F238E27FC236}">
                <a16:creationId xmlns:a16="http://schemas.microsoft.com/office/drawing/2014/main" id="{74AD772D-B4FE-A27E-3227-3F814454B4F5}"/>
              </a:ext>
            </a:extLst>
          </p:cNvPr>
          <p:cNvGraphicFramePr>
            <a:graphicFrameLocks/>
          </p:cNvGraphicFramePr>
          <p:nvPr/>
        </p:nvGraphicFramePr>
        <p:xfrm>
          <a:off x="1315773" y="2208151"/>
          <a:ext cx="3226295" cy="3584720"/>
        </p:xfrm>
        <a:graphic>
          <a:graphicData uri="http://schemas.openxmlformats.org/drawingml/2006/table">
            <a:tbl>
              <a:tblPr firstRow="1" bandRow="1">
                <a:tableStyleId>{69CF1AB2-1976-4502-BF36-3FF5EA218861}</a:tableStyleId>
              </a:tblPr>
              <a:tblGrid>
                <a:gridCol w="2389782">
                  <a:extLst>
                    <a:ext uri="{9D8B030D-6E8A-4147-A177-3AD203B41FA5}">
                      <a16:colId xmlns:a16="http://schemas.microsoft.com/office/drawing/2014/main" val="2158429552"/>
                    </a:ext>
                  </a:extLst>
                </a:gridCol>
                <a:gridCol w="836513">
                  <a:extLst>
                    <a:ext uri="{9D8B030D-6E8A-4147-A177-3AD203B41FA5}">
                      <a16:colId xmlns:a16="http://schemas.microsoft.com/office/drawing/2014/main" val="1540987776"/>
                    </a:ext>
                  </a:extLst>
                </a:gridCol>
              </a:tblGrid>
              <a:tr h="527132">
                <a:tc>
                  <a:txBody>
                    <a:bodyPr/>
                    <a:lstStyle/>
                    <a:p>
                      <a:r>
                        <a:rPr lang="en-US" b="0" dirty="0"/>
                        <a:t>App-developers (EU)</a:t>
                      </a:r>
                    </a:p>
                  </a:txBody>
                  <a:tcPr/>
                </a:tc>
                <a:tc>
                  <a:txBody>
                    <a:bodyPr/>
                    <a:lstStyle/>
                    <a:p>
                      <a:pPr algn="ctr"/>
                      <a:r>
                        <a:rPr lang="en-US" b="0"/>
                        <a:t>9%</a:t>
                      </a:r>
                    </a:p>
                  </a:txBody>
                  <a:tcPr/>
                </a:tc>
                <a:extLst>
                  <a:ext uri="{0D108BD9-81ED-4DB2-BD59-A6C34878D82A}">
                    <a16:rowId xmlns:a16="http://schemas.microsoft.com/office/drawing/2014/main" val="2980351543"/>
                  </a:ext>
                </a:extLst>
              </a:tr>
              <a:tr h="527132">
                <a:tc>
                  <a:txBody>
                    <a:bodyPr/>
                    <a:lstStyle/>
                    <a:p>
                      <a:r>
                        <a:rPr lang="en-US"/>
                        <a:t>Owner of high-tech business (EU)</a:t>
                      </a:r>
                    </a:p>
                  </a:txBody>
                  <a:tcPr/>
                </a:tc>
                <a:tc>
                  <a:txBody>
                    <a:bodyPr/>
                    <a:lstStyle/>
                    <a:p>
                      <a:pPr algn="ctr"/>
                      <a:r>
                        <a:rPr lang="en-US"/>
                        <a:t>5-15%</a:t>
                      </a:r>
                    </a:p>
                  </a:txBody>
                  <a:tcPr/>
                </a:tc>
                <a:extLst>
                  <a:ext uri="{0D108BD9-81ED-4DB2-BD59-A6C34878D82A}">
                    <a16:rowId xmlns:a16="http://schemas.microsoft.com/office/drawing/2014/main" val="70018749"/>
                  </a:ext>
                </a:extLst>
              </a:tr>
              <a:tr h="479516">
                <a:tc>
                  <a:txBody>
                    <a:bodyPr/>
                    <a:lstStyle/>
                    <a:p>
                      <a:r>
                        <a:rPr lang="en-US"/>
                        <a:t>Patents (EPO)</a:t>
                      </a:r>
                    </a:p>
                  </a:txBody>
                  <a:tcPr/>
                </a:tc>
                <a:tc>
                  <a:txBody>
                    <a:bodyPr/>
                    <a:lstStyle/>
                    <a:p>
                      <a:pPr algn="ctr"/>
                      <a:r>
                        <a:rPr lang="en-US"/>
                        <a:t>8%</a:t>
                      </a:r>
                    </a:p>
                  </a:txBody>
                  <a:tcPr/>
                </a:tc>
                <a:extLst>
                  <a:ext uri="{0D108BD9-81ED-4DB2-BD59-A6C34878D82A}">
                    <a16:rowId xmlns:a16="http://schemas.microsoft.com/office/drawing/2014/main" val="4042654898"/>
                  </a:ext>
                </a:extLst>
              </a:tr>
              <a:tr h="479516">
                <a:tc>
                  <a:txBody>
                    <a:bodyPr/>
                    <a:lstStyle/>
                    <a:p>
                      <a:r>
                        <a:rPr lang="en-US"/>
                        <a:t>Nobel prizes </a:t>
                      </a:r>
                    </a:p>
                  </a:txBody>
                  <a:tcPr/>
                </a:tc>
                <a:tc>
                  <a:txBody>
                    <a:bodyPr/>
                    <a:lstStyle/>
                    <a:p>
                      <a:pPr algn="ctr"/>
                      <a:r>
                        <a:rPr lang="en-US"/>
                        <a:t>6%</a:t>
                      </a:r>
                    </a:p>
                  </a:txBody>
                  <a:tcPr/>
                </a:tc>
                <a:extLst>
                  <a:ext uri="{0D108BD9-81ED-4DB2-BD59-A6C34878D82A}">
                    <a16:rowId xmlns:a16="http://schemas.microsoft.com/office/drawing/2014/main" val="2535549260"/>
                  </a:ext>
                </a:extLst>
              </a:tr>
              <a:tr h="978960">
                <a:tc>
                  <a:txBody>
                    <a:bodyPr/>
                    <a:lstStyle/>
                    <a:p>
                      <a:r>
                        <a:rPr lang="en-US"/>
                        <a:t>Investments in women-led start-ups (NL)</a:t>
                      </a:r>
                    </a:p>
                  </a:txBody>
                  <a:tcPr/>
                </a:tc>
                <a:tc>
                  <a:txBody>
                    <a:bodyPr/>
                    <a:lstStyle/>
                    <a:p>
                      <a:pPr algn="ctr"/>
                      <a:r>
                        <a:rPr lang="en-US"/>
                        <a:t>1,6%</a:t>
                      </a:r>
                    </a:p>
                  </a:txBody>
                  <a:tcPr/>
                </a:tc>
                <a:extLst>
                  <a:ext uri="{0D108BD9-81ED-4DB2-BD59-A6C34878D82A}">
                    <a16:rowId xmlns:a16="http://schemas.microsoft.com/office/drawing/2014/main" val="2328274484"/>
                  </a:ext>
                </a:extLst>
              </a:tr>
              <a:tr h="479516">
                <a:tc>
                  <a:txBody>
                    <a:bodyPr/>
                    <a:lstStyle/>
                    <a:p>
                      <a:r>
                        <a:rPr lang="en-US"/>
                        <a:t>ICT specialists (EU)</a:t>
                      </a:r>
                    </a:p>
                  </a:txBody>
                  <a:tcPr/>
                </a:tc>
                <a:tc>
                  <a:txBody>
                    <a:bodyPr/>
                    <a:lstStyle/>
                    <a:p>
                      <a:pPr algn="ctr"/>
                      <a:r>
                        <a:rPr lang="en-US" dirty="0"/>
                        <a:t>17%</a:t>
                      </a:r>
                    </a:p>
                  </a:txBody>
                  <a:tcPr/>
                </a:tc>
                <a:extLst>
                  <a:ext uri="{0D108BD9-81ED-4DB2-BD59-A6C34878D82A}">
                    <a16:rowId xmlns:a16="http://schemas.microsoft.com/office/drawing/2014/main" val="3283231399"/>
                  </a:ext>
                </a:extLst>
              </a:tr>
            </a:tbl>
          </a:graphicData>
        </a:graphic>
      </p:graphicFrame>
      <p:pic>
        <p:nvPicPr>
          <p:cNvPr id="22" name="Content Placeholder 8" descr="A close up of a logo&#10;&#10;Description automatically generated">
            <a:extLst>
              <a:ext uri="{FF2B5EF4-FFF2-40B4-BE49-F238E27FC236}">
                <a16:creationId xmlns:a16="http://schemas.microsoft.com/office/drawing/2014/main" id="{CFF1E8D9-DB4A-AF74-075A-761E8AC1B4F0}"/>
              </a:ext>
            </a:extLst>
          </p:cNvPr>
          <p:cNvPicPr>
            <a:picLocks noChangeAspect="1"/>
          </p:cNvPicPr>
          <p:nvPr/>
        </p:nvPicPr>
        <p:blipFill>
          <a:blip r:embed="rId3"/>
          <a:stretch>
            <a:fillRect/>
          </a:stretch>
        </p:blipFill>
        <p:spPr>
          <a:xfrm rot="5400000">
            <a:off x="6029956" y="22115"/>
            <a:ext cx="4537059" cy="7004457"/>
          </a:xfrm>
          <a:prstGeom prst="rect">
            <a:avLst/>
          </a:prstGeom>
        </p:spPr>
      </p:pic>
      <p:sp>
        <p:nvSpPr>
          <p:cNvPr id="23" name="TextBox 22">
            <a:extLst>
              <a:ext uri="{FF2B5EF4-FFF2-40B4-BE49-F238E27FC236}">
                <a16:creationId xmlns:a16="http://schemas.microsoft.com/office/drawing/2014/main" id="{2C6A69F0-D802-4385-09DA-5431024E8CF8}"/>
              </a:ext>
            </a:extLst>
          </p:cNvPr>
          <p:cNvSpPr txBox="1"/>
          <p:nvPr/>
        </p:nvSpPr>
        <p:spPr>
          <a:xfrm>
            <a:off x="4796257" y="5198391"/>
            <a:ext cx="3204376" cy="276999"/>
          </a:xfrm>
          <a:prstGeom prst="rect">
            <a:avLst/>
          </a:prstGeom>
          <a:noFill/>
        </p:spPr>
        <p:txBody>
          <a:bodyPr wrap="square" rtlCol="0">
            <a:spAutoFit/>
          </a:bodyPr>
          <a:lstStyle/>
          <a:p>
            <a:r>
              <a:rPr lang="en-US" sz="1200" dirty="0"/>
              <a:t>Source: EIGE, Women and men in ICT, 2018</a:t>
            </a:r>
          </a:p>
        </p:txBody>
      </p:sp>
      <p:sp>
        <p:nvSpPr>
          <p:cNvPr id="24" name="Text Placeholder 2">
            <a:extLst>
              <a:ext uri="{FF2B5EF4-FFF2-40B4-BE49-F238E27FC236}">
                <a16:creationId xmlns:a16="http://schemas.microsoft.com/office/drawing/2014/main" id="{F6720AC6-6E55-EFCC-D00A-A469BF199D09}"/>
              </a:ext>
            </a:extLst>
          </p:cNvPr>
          <p:cNvSpPr txBox="1">
            <a:spLocks/>
          </p:cNvSpPr>
          <p:nvPr/>
        </p:nvSpPr>
        <p:spPr>
          <a:xfrm>
            <a:off x="1315773" y="1536407"/>
            <a:ext cx="3256059" cy="6307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Share of women </a:t>
            </a:r>
          </a:p>
        </p:txBody>
      </p:sp>
    </p:spTree>
    <p:extLst>
      <p:ext uri="{BB962C8B-B14F-4D97-AF65-F5344CB8AC3E}">
        <p14:creationId xmlns:p14="http://schemas.microsoft.com/office/powerpoint/2010/main" val="5698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5" y="1503727"/>
            <a:ext cx="10499293"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err="1">
                <a:solidFill>
                  <a:srgbClr val="AA45A9"/>
                </a:solidFill>
                <a:latin typeface="DengXian" panose="02010600030101010101" pitchFamily="2" charset="-122"/>
                <a:ea typeface="DengXian" panose="02010600030101010101" pitchFamily="2" charset="-122"/>
              </a:rPr>
              <a:t>Re</a:t>
            </a:r>
            <a:r>
              <a:rPr lang="en-US" sz="3200" err="1">
                <a:solidFill>
                  <a:srgbClr val="AA45A9"/>
                </a:solidFill>
                <a:latin typeface="DengXian" panose="02010600030101010101" pitchFamily="2" charset="-122"/>
                <a:ea typeface="DengXian" panose="02010600030101010101" pitchFamily="2" charset="-122"/>
              </a:rPr>
              <a:t>alising</a:t>
            </a:r>
            <a:r>
              <a:rPr lang="en-US" sz="3200">
                <a:solidFill>
                  <a:srgbClr val="AA45A9"/>
                </a:solidFill>
                <a:latin typeface="DengXian" panose="02010600030101010101" pitchFamily="2" charset="-122"/>
                <a:ea typeface="DengXian" panose="02010600030101010101" pitchFamily="2" charset="-122"/>
              </a:rPr>
              <a:t> Girls' and </a:t>
            </a:r>
            <a:r>
              <a:rPr lang="en-US" sz="3200" b="1">
                <a:solidFill>
                  <a:srgbClr val="AA45A9"/>
                </a:solidFill>
                <a:latin typeface="DengXian" panose="02010600030101010101" pitchFamily="2" charset="-122"/>
                <a:ea typeface="DengXian" panose="02010600030101010101" pitchFamily="2" charset="-122"/>
              </a:rPr>
              <a:t>W</a:t>
            </a:r>
            <a:r>
              <a:rPr lang="en-US" sz="3200">
                <a:solidFill>
                  <a:srgbClr val="AA45A9"/>
                </a:solidFill>
                <a:latin typeface="DengXian" panose="02010600030101010101" pitchFamily="2" charset="-122"/>
                <a:ea typeface="DengXian" panose="02010600030101010101" pitchFamily="2" charset="-122"/>
              </a:rPr>
              <a:t>omen’s </a:t>
            </a:r>
            <a:r>
              <a:rPr lang="en-US" sz="3200" b="1">
                <a:solidFill>
                  <a:srgbClr val="AA45A9"/>
                </a:solidFill>
                <a:latin typeface="DengXian" panose="02010600030101010101" pitchFamily="2" charset="-122"/>
                <a:ea typeface="DengXian" panose="02010600030101010101" pitchFamily="2" charset="-122"/>
              </a:rPr>
              <a:t>I</a:t>
            </a:r>
            <a:r>
              <a:rPr lang="en-US" sz="3200">
                <a:solidFill>
                  <a:srgbClr val="AA45A9"/>
                </a:solidFill>
                <a:latin typeface="DengXian" panose="02010600030101010101" pitchFamily="2" charset="-122"/>
                <a:ea typeface="DengXian" panose="02010600030101010101" pitchFamily="2" charset="-122"/>
              </a:rPr>
              <a:t>nclusion, </a:t>
            </a:r>
            <a:r>
              <a:rPr lang="en-US" sz="3200" b="1">
                <a:solidFill>
                  <a:srgbClr val="AA45A9"/>
                </a:solidFill>
                <a:latin typeface="DengXian" panose="02010600030101010101" pitchFamily="2" charset="-122"/>
                <a:ea typeface="DengXian" panose="02010600030101010101" pitchFamily="2" charset="-122"/>
              </a:rPr>
              <a:t>R</a:t>
            </a:r>
            <a:r>
              <a:rPr lang="en-US" sz="3200">
                <a:solidFill>
                  <a:srgbClr val="AA45A9"/>
                </a:solidFill>
                <a:latin typeface="DengXian" panose="02010600030101010101" pitchFamily="2" charset="-122"/>
                <a:ea typeface="DengXian" panose="02010600030101010101" pitchFamily="2" charset="-122"/>
              </a:rPr>
              <a:t>epresentation and Empowerment, March 2023 – March 2026</a:t>
            </a:r>
            <a:br>
              <a:rPr lang="en-US" sz="3200" b="1">
                <a:solidFill>
                  <a:srgbClr val="AA45A9"/>
                </a:solidFill>
                <a:latin typeface="DengXian" panose="02010600030101010101" pitchFamily="2" charset="-122"/>
                <a:ea typeface="DengXian" panose="02010600030101010101" pitchFamily="2" charset="-122"/>
              </a:rPr>
            </a:br>
            <a:br>
              <a:rPr lang="en-US" sz="3200" b="1">
                <a:solidFill>
                  <a:srgbClr val="AA45A9"/>
                </a:solidFill>
                <a:latin typeface="DengXian" panose="02010600030101010101" pitchFamily="2" charset="-122"/>
                <a:ea typeface="DengXian" panose="02010600030101010101" pitchFamily="2" charset="-122"/>
              </a:rPr>
            </a:br>
            <a:endParaRPr lang="es-ES" sz="3200" b="1">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graphicFrame>
        <p:nvGraphicFramePr>
          <p:cNvPr id="18" name="Table 6">
            <a:extLst>
              <a:ext uri="{FF2B5EF4-FFF2-40B4-BE49-F238E27FC236}">
                <a16:creationId xmlns:a16="http://schemas.microsoft.com/office/drawing/2014/main" id="{1AC06D2E-E1E5-57DA-D341-5AE7D910CEBF}"/>
              </a:ext>
            </a:extLst>
          </p:cNvPr>
          <p:cNvGraphicFramePr>
            <a:graphicFrameLocks noGrp="1"/>
          </p:cNvGraphicFramePr>
          <p:nvPr/>
        </p:nvGraphicFramePr>
        <p:xfrm>
          <a:off x="1265327" y="2639991"/>
          <a:ext cx="6097530" cy="3956610"/>
        </p:xfrm>
        <a:graphic>
          <a:graphicData uri="http://schemas.openxmlformats.org/drawingml/2006/table">
            <a:tbl>
              <a:tblPr firstRow="1" bandRow="1">
                <a:tableStyleId>{5C22544A-7EE6-4342-B048-85BDC9FD1C3A}</a:tableStyleId>
              </a:tblPr>
              <a:tblGrid>
                <a:gridCol w="4693666">
                  <a:extLst>
                    <a:ext uri="{9D8B030D-6E8A-4147-A177-3AD203B41FA5}">
                      <a16:colId xmlns:a16="http://schemas.microsoft.com/office/drawing/2014/main" val="1175350678"/>
                    </a:ext>
                  </a:extLst>
                </a:gridCol>
                <a:gridCol w="1403864">
                  <a:extLst>
                    <a:ext uri="{9D8B030D-6E8A-4147-A177-3AD203B41FA5}">
                      <a16:colId xmlns:a16="http://schemas.microsoft.com/office/drawing/2014/main" val="1706933638"/>
                    </a:ext>
                  </a:extLst>
                </a:gridCol>
              </a:tblGrid>
              <a:tr h="446075">
                <a:tc>
                  <a:txBody>
                    <a:bodyPr/>
                    <a:lstStyle/>
                    <a:p>
                      <a:r>
                        <a:rPr lang="en-GB" sz="2000" dirty="0"/>
                        <a:t>C</a:t>
                      </a:r>
                      <a:r>
                        <a:rPr lang="en-NL" sz="2000" dirty="0"/>
                        <a:t>onsortium partners </a:t>
                      </a:r>
                    </a:p>
                  </a:txBody>
                  <a:tcPr/>
                </a:tc>
                <a:tc>
                  <a:txBody>
                    <a:bodyPr/>
                    <a:lstStyle/>
                    <a:p>
                      <a:r>
                        <a:rPr lang="en-GB" sz="2000" dirty="0"/>
                        <a:t>C</a:t>
                      </a:r>
                      <a:r>
                        <a:rPr lang="en-NL" sz="2000" dirty="0"/>
                        <a:t>ountry </a:t>
                      </a:r>
                    </a:p>
                  </a:txBody>
                  <a:tcPr/>
                </a:tc>
                <a:extLst>
                  <a:ext uri="{0D108BD9-81ED-4DB2-BD59-A6C34878D82A}">
                    <a16:rowId xmlns:a16="http://schemas.microsoft.com/office/drawing/2014/main" val="2574708546"/>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Times New Roman" panose="02020603050405020304" pitchFamily="18" charset="0"/>
                          <a:cs typeface="Calibri" panose="020F0502020204030204" pitchFamily="34" charset="0"/>
                        </a:rPr>
                        <a:t>Utrecht University (UU)  - </a:t>
                      </a:r>
                      <a:r>
                        <a:rPr lang="nl-NL" sz="1800" err="1">
                          <a:effectLst/>
                          <a:latin typeface="+mn-lt"/>
                          <a:ea typeface="Times New Roman" panose="02020603050405020304" pitchFamily="18" charset="0"/>
                          <a:cs typeface="Calibri" panose="020F0502020204030204" pitchFamily="34" charset="0"/>
                        </a:rPr>
                        <a:t>Principal</a:t>
                      </a:r>
                      <a:r>
                        <a:rPr lang="nl-NL" sz="1800">
                          <a:effectLst/>
                          <a:latin typeface="+mn-lt"/>
                          <a:ea typeface="Times New Roman" panose="02020603050405020304" pitchFamily="18" charset="0"/>
                          <a:cs typeface="Calibri" panose="020F0502020204030204" pitchFamily="34" charset="0"/>
                        </a:rPr>
                        <a:t> Investigator</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NL</a:t>
                      </a:r>
                    </a:p>
                  </a:txBody>
                  <a:tcPr/>
                </a:tc>
                <a:extLst>
                  <a:ext uri="{0D108BD9-81ED-4DB2-BD59-A6C34878D82A}">
                    <a16:rowId xmlns:a16="http://schemas.microsoft.com/office/drawing/2014/main" val="2865711748"/>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Times New Roman" panose="02020603050405020304" pitchFamily="18" charset="0"/>
                          <a:cs typeface="Calibri" panose="020F0502020204030204" pitchFamily="34" charset="0"/>
                        </a:rPr>
                        <a:t>Katholieke Universiteit Leuven (KUL)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Belgium</a:t>
                      </a:r>
                    </a:p>
                  </a:txBody>
                  <a:tcPr/>
                </a:tc>
                <a:extLst>
                  <a:ext uri="{0D108BD9-81ED-4DB2-BD59-A6C34878D82A}">
                    <a16:rowId xmlns:a16="http://schemas.microsoft.com/office/drawing/2014/main" val="2129957834"/>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800">
                          <a:effectLst/>
                          <a:latin typeface="+mn-lt"/>
                          <a:ea typeface="Calibri" panose="020F0502020204030204" pitchFamily="34" charset="0"/>
                          <a:cs typeface="Times New Roman" panose="02020603050405020304" pitchFamily="18" charset="0"/>
                        </a:rPr>
                        <a:t>Centre </a:t>
                      </a:r>
                      <a:r>
                        <a:rPr lang="nl-NL" sz="1800" err="1">
                          <a:effectLst/>
                          <a:latin typeface="+mn-lt"/>
                          <a:ea typeface="Calibri" panose="020F0502020204030204" pitchFamily="34" charset="0"/>
                          <a:cs typeface="Times New Roman" panose="02020603050405020304" pitchFamily="18" charset="0"/>
                        </a:rPr>
                        <a:t>for</a:t>
                      </a:r>
                      <a:r>
                        <a:rPr lang="nl-NL" sz="1800">
                          <a:effectLst/>
                          <a:latin typeface="+mn-lt"/>
                          <a:ea typeface="Calibri" panose="020F0502020204030204" pitchFamily="34" charset="0"/>
                          <a:cs typeface="Times New Roman" panose="02020603050405020304" pitchFamily="18" charset="0"/>
                        </a:rPr>
                        <a:t> </a:t>
                      </a:r>
                      <a:r>
                        <a:rPr lang="nl-NL" sz="1800" err="1">
                          <a:effectLst/>
                          <a:latin typeface="+mn-lt"/>
                          <a:ea typeface="Calibri" panose="020F0502020204030204" pitchFamily="34" charset="0"/>
                          <a:cs typeface="Times New Roman" panose="02020603050405020304" pitchFamily="18" charset="0"/>
                        </a:rPr>
                        <a:t>Inclusive</a:t>
                      </a:r>
                      <a:r>
                        <a:rPr lang="nl-NL" sz="1800">
                          <a:effectLst/>
                          <a:latin typeface="+mn-lt"/>
                          <a:ea typeface="Calibri" panose="020F0502020204030204" pitchFamily="34" charset="0"/>
                          <a:cs typeface="Times New Roman" panose="02020603050405020304" pitchFamily="18" charset="0"/>
                        </a:rPr>
                        <a:t> </a:t>
                      </a:r>
                      <a:r>
                        <a:rPr lang="nl-NL" sz="1800" err="1">
                          <a:effectLst/>
                          <a:latin typeface="+mn-lt"/>
                          <a:ea typeface="Calibri" panose="020F0502020204030204" pitchFamily="34" charset="0"/>
                          <a:cs typeface="Times New Roman" panose="02020603050405020304" pitchFamily="18" charset="0"/>
                        </a:rPr>
                        <a:t>Leadership</a:t>
                      </a:r>
                      <a:r>
                        <a:rPr lang="nl-NL" sz="1800">
                          <a:effectLst/>
                          <a:latin typeface="+mn-lt"/>
                          <a:ea typeface="Calibri" panose="020F0502020204030204" pitchFamily="34" charset="0"/>
                          <a:cs typeface="Times New Roman" panose="02020603050405020304" pitchFamily="18" charset="0"/>
                        </a:rPr>
                        <a:t> (CFIL)</a:t>
                      </a:r>
                    </a:p>
                  </a:txBody>
                  <a:tcPr/>
                </a:tc>
                <a:tc>
                  <a:txBody>
                    <a:bodyPr/>
                    <a:lstStyle/>
                    <a:p>
                      <a:r>
                        <a:rPr lang="en-NL"/>
                        <a:t>NL</a:t>
                      </a:r>
                    </a:p>
                  </a:txBody>
                  <a:tcPr/>
                </a:tc>
                <a:extLst>
                  <a:ext uri="{0D108BD9-81ED-4DB2-BD59-A6C34878D82A}">
                    <a16:rowId xmlns:a16="http://schemas.microsoft.com/office/drawing/2014/main" val="864900728"/>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University of Portsmouth Higher Education Corporation (</a:t>
                      </a:r>
                      <a:r>
                        <a:rPr lang="en-GB" sz="1800" err="1">
                          <a:effectLst/>
                          <a:latin typeface="+mn-lt"/>
                          <a:ea typeface="Times New Roman" panose="02020603050405020304" pitchFamily="18" charset="0"/>
                          <a:cs typeface="Calibri" panose="020F0502020204030204" pitchFamily="34" charset="0"/>
                        </a:rPr>
                        <a:t>UoP</a:t>
                      </a:r>
                      <a:r>
                        <a:rPr lang="en-GB"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UK</a:t>
                      </a:r>
                    </a:p>
                  </a:txBody>
                  <a:tcPr/>
                </a:tc>
                <a:extLst>
                  <a:ext uri="{0D108BD9-81ED-4DB2-BD59-A6C34878D82A}">
                    <a16:rowId xmlns:a16="http://schemas.microsoft.com/office/drawing/2014/main" val="4220695136"/>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Universidad de la </a:t>
                      </a:r>
                      <a:r>
                        <a:rPr lang="en-GB" sz="1800" err="1">
                          <a:effectLst/>
                          <a:latin typeface="+mn-lt"/>
                          <a:ea typeface="Times New Roman" panose="02020603050405020304" pitchFamily="18" charset="0"/>
                          <a:cs typeface="Calibri" panose="020F0502020204030204" pitchFamily="34" charset="0"/>
                        </a:rPr>
                        <a:t>Iglesia</a:t>
                      </a:r>
                      <a:r>
                        <a:rPr lang="en-GB" sz="1800">
                          <a:effectLst/>
                          <a:latin typeface="+mn-lt"/>
                          <a:ea typeface="Times New Roman" panose="02020603050405020304" pitchFamily="18" charset="0"/>
                          <a:cs typeface="Calibri" panose="020F0502020204030204" pitchFamily="34" charset="0"/>
                        </a:rPr>
                        <a:t> de </a:t>
                      </a:r>
                      <a:r>
                        <a:rPr lang="en-GB" sz="1800" err="1">
                          <a:effectLst/>
                          <a:latin typeface="+mn-lt"/>
                          <a:ea typeface="Times New Roman" panose="02020603050405020304" pitchFamily="18" charset="0"/>
                          <a:cs typeface="Calibri" panose="020F0502020204030204" pitchFamily="34" charset="0"/>
                        </a:rPr>
                        <a:t>Deusto</a:t>
                      </a:r>
                      <a:r>
                        <a:rPr lang="en-GB" sz="1800">
                          <a:effectLst/>
                          <a:latin typeface="+mn-lt"/>
                          <a:ea typeface="Times New Roman" panose="02020603050405020304" pitchFamily="18" charset="0"/>
                          <a:cs typeface="Calibri" panose="020F0502020204030204" pitchFamily="34" charset="0"/>
                        </a:rPr>
                        <a:t> </a:t>
                      </a:r>
                      <a:r>
                        <a:rPr lang="en-GB" sz="1800" err="1">
                          <a:effectLst/>
                          <a:latin typeface="+mn-lt"/>
                          <a:ea typeface="Times New Roman" panose="02020603050405020304" pitchFamily="18" charset="0"/>
                          <a:cs typeface="Calibri" panose="020F0502020204030204" pitchFamily="34" charset="0"/>
                        </a:rPr>
                        <a:t>Entidad</a:t>
                      </a:r>
                      <a:r>
                        <a:rPr lang="en-GB" sz="1800">
                          <a:effectLst/>
                          <a:latin typeface="+mn-lt"/>
                          <a:ea typeface="Times New Roman" panose="02020603050405020304" pitchFamily="18" charset="0"/>
                          <a:cs typeface="Calibri" panose="020F0502020204030204" pitchFamily="34" charset="0"/>
                        </a:rPr>
                        <a:t> Religiosa (UDEUSTO)</a:t>
                      </a:r>
                      <a:r>
                        <a:rPr lang="nl-NL"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Spain</a:t>
                      </a:r>
                    </a:p>
                  </a:txBody>
                  <a:tcPr/>
                </a:tc>
                <a:extLst>
                  <a:ext uri="{0D108BD9-81ED-4DB2-BD59-A6C34878D82A}">
                    <a16:rowId xmlns:a16="http://schemas.microsoft.com/office/drawing/2014/main" val="2970875289"/>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University of the Western Cape (UWC)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a:t>South-Africa</a:t>
                      </a:r>
                    </a:p>
                  </a:txBody>
                  <a:tcPr/>
                </a:tc>
                <a:extLst>
                  <a:ext uri="{0D108BD9-81ED-4DB2-BD59-A6C34878D82A}">
                    <a16:rowId xmlns:a16="http://schemas.microsoft.com/office/drawing/2014/main" val="884444552"/>
                  </a:ext>
                </a:extLst>
              </a:tr>
              <a:tr h="4460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a:effectLst/>
                          <a:latin typeface="+mn-lt"/>
                          <a:ea typeface="Times New Roman" panose="02020603050405020304" pitchFamily="18" charset="0"/>
                          <a:cs typeface="Calibri" panose="020F0502020204030204" pitchFamily="34" charset="0"/>
                        </a:rPr>
                        <a:t>Uniwersytet </a:t>
                      </a:r>
                      <a:r>
                        <a:rPr lang="en-GB" sz="1800" err="1">
                          <a:effectLst/>
                          <a:latin typeface="+mn-lt"/>
                          <a:ea typeface="Times New Roman" panose="02020603050405020304" pitchFamily="18" charset="0"/>
                          <a:cs typeface="Calibri" panose="020F0502020204030204" pitchFamily="34" charset="0"/>
                        </a:rPr>
                        <a:t>Gdański</a:t>
                      </a:r>
                      <a:r>
                        <a:rPr lang="en-GB" sz="1800">
                          <a:effectLst/>
                          <a:latin typeface="+mn-lt"/>
                          <a:ea typeface="Times New Roman" panose="02020603050405020304" pitchFamily="18" charset="0"/>
                          <a:cs typeface="Calibri" panose="020F0502020204030204" pitchFamily="34" charset="0"/>
                        </a:rPr>
                        <a:t> (UG)</a:t>
                      </a:r>
                      <a:r>
                        <a:rPr lang="nl-NL" sz="1800">
                          <a:effectLst/>
                          <a:latin typeface="+mn-lt"/>
                          <a:ea typeface="Times New Roman" panose="02020603050405020304" pitchFamily="18" charset="0"/>
                          <a:cs typeface="Calibri" panose="020F0502020204030204" pitchFamily="34" charset="0"/>
                        </a:rPr>
                        <a:t> </a:t>
                      </a:r>
                      <a:endParaRPr lang="nl-NL" sz="1800">
                        <a:effectLst/>
                        <a:latin typeface="+mn-lt"/>
                        <a:ea typeface="Calibri" panose="020F0502020204030204" pitchFamily="34" charset="0"/>
                        <a:cs typeface="Times New Roman" panose="02020603050405020304" pitchFamily="18" charset="0"/>
                      </a:endParaRPr>
                    </a:p>
                  </a:txBody>
                  <a:tcPr/>
                </a:tc>
                <a:tc>
                  <a:txBody>
                    <a:bodyPr/>
                    <a:lstStyle/>
                    <a:p>
                      <a:r>
                        <a:rPr lang="en-NL" dirty="0"/>
                        <a:t>Poland</a:t>
                      </a:r>
                    </a:p>
                  </a:txBody>
                  <a:tcPr/>
                </a:tc>
                <a:extLst>
                  <a:ext uri="{0D108BD9-81ED-4DB2-BD59-A6C34878D82A}">
                    <a16:rowId xmlns:a16="http://schemas.microsoft.com/office/drawing/2014/main" val="2003399601"/>
                  </a:ext>
                </a:extLst>
              </a:tr>
            </a:tbl>
          </a:graphicData>
        </a:graphic>
      </p:graphicFrame>
      <p:pic>
        <p:nvPicPr>
          <p:cNvPr id="19" name="Content Placeholder 5" descr="A screenshot of a video conference&#10;&#10;Description automatically generated with low confidence">
            <a:extLst>
              <a:ext uri="{FF2B5EF4-FFF2-40B4-BE49-F238E27FC236}">
                <a16:creationId xmlns:a16="http://schemas.microsoft.com/office/drawing/2014/main" id="{674C01D8-279B-1324-3A4F-D6BA259A8863}"/>
              </a:ext>
            </a:extLst>
          </p:cNvPr>
          <p:cNvPicPr>
            <a:picLocks noGrp="1" noChangeAspect="1"/>
          </p:cNvPicPr>
          <p:nvPr>
            <p:ph sz="half" idx="2"/>
          </p:nvPr>
        </p:nvPicPr>
        <p:blipFill rotWithShape="1">
          <a:blip r:embed="rId6">
            <a:extLst>
              <a:ext uri="{28A0092B-C50C-407E-A947-70E740481C1C}">
                <a14:useLocalDpi xmlns:a14="http://schemas.microsoft.com/office/drawing/2010/main" val="0"/>
              </a:ext>
            </a:extLst>
          </a:blip>
          <a:srcRect l="29612" t="12632" r="5523" b="7382"/>
          <a:stretch/>
        </p:blipFill>
        <p:spPr>
          <a:xfrm>
            <a:off x="7536087" y="2639991"/>
            <a:ext cx="4499393" cy="3438122"/>
          </a:xfrm>
          <a:prstGeom prst="rect">
            <a:avLst/>
          </a:prstGeom>
        </p:spPr>
      </p:pic>
    </p:spTree>
    <p:extLst>
      <p:ext uri="{BB962C8B-B14F-4D97-AF65-F5344CB8AC3E}">
        <p14:creationId xmlns:p14="http://schemas.microsoft.com/office/powerpoint/2010/main" val="1526370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5" y="1503727"/>
            <a:ext cx="10262455"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Re</a:t>
            </a:r>
            <a:r>
              <a:rPr lang="en-US" sz="3200" dirty="0">
                <a:solidFill>
                  <a:srgbClr val="AA45A9"/>
                </a:solidFill>
                <a:latin typeface="DengXian" panose="02010600030101010101" pitchFamily="2" charset="-122"/>
                <a:ea typeface="DengXian" panose="02010600030101010101" pitchFamily="2" charset="-122"/>
              </a:rPr>
              <a:t>alising Girls' and </a:t>
            </a:r>
            <a:r>
              <a:rPr lang="en-US" sz="3200" b="1" dirty="0">
                <a:solidFill>
                  <a:srgbClr val="AA45A9"/>
                </a:solidFill>
                <a:latin typeface="DengXian" panose="02010600030101010101" pitchFamily="2" charset="-122"/>
                <a:ea typeface="DengXian" panose="02010600030101010101" pitchFamily="2" charset="-122"/>
              </a:rPr>
              <a:t>W</a:t>
            </a:r>
            <a:r>
              <a:rPr lang="en-US" sz="3200" dirty="0">
                <a:solidFill>
                  <a:srgbClr val="AA45A9"/>
                </a:solidFill>
                <a:latin typeface="DengXian" panose="02010600030101010101" pitchFamily="2" charset="-122"/>
                <a:ea typeface="DengXian" panose="02010600030101010101" pitchFamily="2" charset="-122"/>
              </a:rPr>
              <a:t>omen’s </a:t>
            </a:r>
            <a:r>
              <a:rPr lang="en-US" sz="3200" b="1" dirty="0">
                <a:solidFill>
                  <a:srgbClr val="AA45A9"/>
                </a:solidFill>
                <a:latin typeface="DengXian" panose="02010600030101010101" pitchFamily="2" charset="-122"/>
                <a:ea typeface="DengXian" panose="02010600030101010101" pitchFamily="2" charset="-122"/>
              </a:rPr>
              <a:t>I</a:t>
            </a:r>
            <a:r>
              <a:rPr lang="en-US" sz="3200" dirty="0">
                <a:solidFill>
                  <a:srgbClr val="AA45A9"/>
                </a:solidFill>
                <a:latin typeface="DengXian" panose="02010600030101010101" pitchFamily="2" charset="-122"/>
                <a:ea typeface="DengXian" panose="02010600030101010101" pitchFamily="2" charset="-122"/>
              </a:rPr>
              <a:t>nclusion, </a:t>
            </a:r>
            <a:r>
              <a:rPr lang="en-US" sz="3200" b="1" dirty="0">
                <a:solidFill>
                  <a:srgbClr val="AA45A9"/>
                </a:solidFill>
                <a:latin typeface="DengXian" panose="02010600030101010101" pitchFamily="2" charset="-122"/>
                <a:ea typeface="DengXian" panose="02010600030101010101" pitchFamily="2" charset="-122"/>
              </a:rPr>
              <a:t>R</a:t>
            </a:r>
            <a:r>
              <a:rPr lang="en-US" sz="3200" dirty="0">
                <a:solidFill>
                  <a:srgbClr val="AA45A9"/>
                </a:solidFill>
                <a:latin typeface="DengXian" panose="02010600030101010101" pitchFamily="2" charset="-122"/>
                <a:ea typeface="DengXian" panose="02010600030101010101" pitchFamily="2" charset="-122"/>
              </a:rPr>
              <a:t>epresentation and Empowerment, March 2023 – March 2026</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D79596F-6F13-0DE7-5B7B-3E86F63D7674}"/>
              </a:ext>
            </a:extLst>
          </p:cNvPr>
          <p:cNvPicPr>
            <a:picLocks noChangeAspect="1"/>
          </p:cNvPicPr>
          <p:nvPr/>
        </p:nvPicPr>
        <p:blipFill rotWithShape="1">
          <a:blip r:embed="rId6"/>
          <a:srcRect l="3282" t="2842" r="13299" b="77068"/>
          <a:stretch/>
        </p:blipFill>
        <p:spPr>
          <a:xfrm>
            <a:off x="1198669" y="2662459"/>
            <a:ext cx="10047805" cy="3415653"/>
          </a:xfrm>
          <a:prstGeom prst="rect">
            <a:avLst/>
          </a:prstGeom>
          <a:solidFill>
            <a:schemeClr val="bg1"/>
          </a:solidFill>
          <a:ln>
            <a:solidFill>
              <a:schemeClr val="tx1"/>
            </a:solidFill>
          </a:ln>
        </p:spPr>
      </p:pic>
    </p:spTree>
    <p:extLst>
      <p:ext uri="{BB962C8B-B14F-4D97-AF65-F5344CB8AC3E}">
        <p14:creationId xmlns:p14="http://schemas.microsoft.com/office/powerpoint/2010/main" val="3082863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98440"/>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Our aim is to “re-wire” institutions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Content Placeholder 1">
            <a:extLst>
              <a:ext uri="{FF2B5EF4-FFF2-40B4-BE49-F238E27FC236}">
                <a16:creationId xmlns:a16="http://schemas.microsoft.com/office/drawing/2014/main" id="{160E506C-4AA7-1C34-B074-6DBA6289BE34}"/>
              </a:ext>
            </a:extLst>
          </p:cNvPr>
          <p:cNvSpPr>
            <a:spLocks noGrp="1"/>
          </p:cNvSpPr>
          <p:nvPr>
            <p:ph idx="1"/>
          </p:nvPr>
        </p:nvSpPr>
        <p:spPr>
          <a:xfrm>
            <a:off x="1165474" y="2406526"/>
            <a:ext cx="10587503" cy="3828235"/>
          </a:xfrm>
        </p:spPr>
        <p:txBody>
          <a:bodyPr>
            <a:normAutofit/>
          </a:bodyPr>
          <a:lstStyle/>
          <a:p>
            <a:r>
              <a:rPr lang="pl-PL" sz="2400" b="0" i="0" u="none" strike="noStrike" baseline="0" dirty="0">
                <a:solidFill>
                  <a:srgbClr val="000000"/>
                </a:solidFill>
                <a:latin typeface="Calibri" panose="020F0502020204030204" pitchFamily="34" charset="0"/>
              </a:rPr>
              <a:t>We </a:t>
            </a:r>
            <a:r>
              <a:rPr lang="pl-PL" sz="2400" b="0" i="0" u="none" strike="noStrike" baseline="0" dirty="0" err="1">
                <a:solidFill>
                  <a:srgbClr val="000000"/>
                </a:solidFill>
                <a:latin typeface="Calibri" panose="020F0502020204030204" pitchFamily="34" charset="0"/>
              </a:rPr>
              <a:t>aim</a:t>
            </a:r>
            <a:r>
              <a:rPr lang="pl-PL" sz="2400" b="0" i="0" u="none" strike="noStrike" baseline="0" dirty="0">
                <a:solidFill>
                  <a:srgbClr val="000000"/>
                </a:solidFill>
                <a:latin typeface="Calibri" panose="020F0502020204030204" pitchFamily="34" charset="0"/>
              </a:rPr>
              <a:t> </a:t>
            </a:r>
            <a:r>
              <a:rPr lang="en-US" sz="2400" b="0" i="0" u="none" strike="noStrike" baseline="0" dirty="0">
                <a:solidFill>
                  <a:srgbClr val="000000"/>
                </a:solidFill>
                <a:latin typeface="Calibri" panose="020F0502020204030204" pitchFamily="34" charset="0"/>
              </a:rPr>
              <a:t>at contributing to </a:t>
            </a:r>
            <a:r>
              <a:rPr lang="en-US" sz="2400" b="1" i="0" u="none" strike="noStrike" baseline="0" dirty="0">
                <a:solidFill>
                  <a:srgbClr val="000000"/>
                </a:solidFill>
                <a:latin typeface="Calibri" panose="020F0502020204030204" pitchFamily="34" charset="0"/>
              </a:rPr>
              <a:t>effective change</a:t>
            </a:r>
            <a:r>
              <a:rPr lang="en-US" sz="2400" b="0" i="0" u="none" strike="noStrike" baseline="0" dirty="0">
                <a:solidFill>
                  <a:srgbClr val="000000"/>
                </a:solidFill>
                <a:latin typeface="Calibri" panose="020F0502020204030204" pitchFamily="34" charset="0"/>
              </a:rPr>
              <a:t>, by a re-design of existing legal, policy and institutional approaches more widely, to secure intrinsic change and </a:t>
            </a:r>
            <a:r>
              <a:rPr lang="en-US" sz="2400" b="0" i="0" u="none" strike="noStrike" baseline="0" dirty="0" err="1">
                <a:solidFill>
                  <a:srgbClr val="000000"/>
                </a:solidFill>
                <a:latin typeface="Calibri" panose="020F0502020204030204" pitchFamily="34" charset="0"/>
              </a:rPr>
              <a:t>behaviour</a:t>
            </a:r>
            <a:r>
              <a:rPr lang="en-US" sz="2400" b="0" i="0" u="none" strike="noStrike" baseline="0" dirty="0">
                <a:solidFill>
                  <a:srgbClr val="000000"/>
                </a:solidFill>
                <a:latin typeface="Calibri" panose="020F0502020204030204" pitchFamily="34" charset="0"/>
              </a:rPr>
              <a:t> towards </a:t>
            </a:r>
            <a:r>
              <a:rPr lang="en-US" sz="2400" b="1" i="0" u="none" strike="noStrike" baseline="0" dirty="0">
                <a:solidFill>
                  <a:srgbClr val="000000"/>
                </a:solidFill>
                <a:latin typeface="Calibri" panose="020F0502020204030204" pitchFamily="34" charset="0"/>
              </a:rPr>
              <a:t>transformative equality </a:t>
            </a:r>
            <a:r>
              <a:rPr lang="en-US" sz="2400" b="0" i="0" u="none" strike="noStrike" baseline="0" dirty="0">
                <a:solidFill>
                  <a:srgbClr val="000000"/>
                </a:solidFill>
                <a:latin typeface="Calibri" panose="020F0502020204030204" pitchFamily="34" charset="0"/>
              </a:rPr>
              <a:t>in all domains of society. </a:t>
            </a:r>
          </a:p>
          <a:p>
            <a:r>
              <a:rPr lang="en-US" sz="2400" b="0" i="0" u="none" strike="noStrike" baseline="0" dirty="0">
                <a:solidFill>
                  <a:srgbClr val="000000"/>
                </a:solidFill>
                <a:latin typeface="Calibri" panose="020F0502020204030204" pitchFamily="34" charset="0"/>
              </a:rPr>
              <a:t>Not only rulemaking, implementation, monitoring and enforcement systems of equality laws and policies as such, but also the policies and actions of all societal stakeholders involved. </a:t>
            </a:r>
          </a:p>
          <a:p>
            <a:r>
              <a:rPr lang="en-US" sz="2400" b="0" i="0" u="none" strike="noStrike" baseline="0" dirty="0">
                <a:solidFill>
                  <a:srgbClr val="000000"/>
                </a:solidFill>
                <a:latin typeface="Calibri" panose="020F0502020204030204" pitchFamily="34" charset="0"/>
              </a:rPr>
              <a:t>‘Institutions’ include not only governments and other public bodies, but also in the private sphere, companies, banks, social partners, health institutions, schools and academia, media and, closer to home, families and other private social constellations, including for instance women’s organizations and religious groups.</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492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ctrTitle"/>
          </p:nvPr>
        </p:nvSpPr>
        <p:spPr>
          <a:xfrm>
            <a:off x="5500739" y="1782697"/>
            <a:ext cx="6252237" cy="164630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600" b="1" dirty="0">
                <a:solidFill>
                  <a:srgbClr val="AA45A9"/>
                </a:solidFill>
                <a:latin typeface="DengXian" panose="02010600030101010101" pitchFamily="2" charset="-122"/>
                <a:ea typeface="DengXian" panose="02010600030101010101" pitchFamily="2" charset="-122"/>
              </a:rPr>
              <a:t>Development of Transformative Equality Approach (TEA)</a:t>
            </a:r>
            <a:endParaRPr lang="es-ES" sz="3600" b="1" dirty="0">
              <a:solidFill>
                <a:srgbClr val="AA45A9"/>
              </a:solidFill>
              <a:latin typeface="DengXian" panose="02010600030101010101" pitchFamily="2" charset="-122"/>
              <a:ea typeface="DengXian" panose="02010600030101010101" pitchFamily="2" charset="-122"/>
            </a:endParaRPr>
          </a:p>
        </p:txBody>
      </p:sp>
      <p:grpSp>
        <p:nvGrpSpPr>
          <p:cNvPr id="25" name="Group 24"/>
          <p:cNvGrpSpPr/>
          <p:nvPr/>
        </p:nvGrpSpPr>
        <p:grpSpPr>
          <a:xfrm>
            <a:off x="5178690" y="3048552"/>
            <a:ext cx="74131" cy="3828235"/>
            <a:chOff x="830413" y="1258517"/>
            <a:chExt cx="89699" cy="3828235"/>
          </a:xfrm>
        </p:grpSpPr>
        <p:sp>
          <p:nvSpPr>
            <p:cNvPr id="26" name="Rectangle 25"/>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30" name="Rectangle 29"/>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31" name="Rectangle 30"/>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20" name="TextBox 1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a:t>
            </a:r>
            <a:r>
              <a:rPr lang="es-ES" kern="900" spc="220" dirty="0" err="1">
                <a:solidFill>
                  <a:schemeClr val="bg1"/>
                </a:solidFill>
              </a:rPr>
              <a:t>wiring.eu</a:t>
            </a:r>
            <a:endParaRPr lang="es-ES" kern="900" spc="220" dirty="0">
              <a:solidFill>
                <a:schemeClr val="bg1"/>
              </a:solidFill>
            </a:endParaRPr>
          </a:p>
        </p:txBody>
      </p:sp>
      <p:cxnSp>
        <p:nvCxnSpPr>
          <p:cNvPr id="21" name="Straight Connector 2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017E387-2FFB-A1EE-8087-12EBAF09EBFE}"/>
              </a:ext>
            </a:extLst>
          </p:cNvPr>
          <p:cNvPicPr>
            <a:picLocks noChangeAspect="1"/>
          </p:cNvPicPr>
          <p:nvPr/>
        </p:nvPicPr>
        <p:blipFill rotWithShape="1">
          <a:blip r:embed="rId6"/>
          <a:srcRect b="4669"/>
          <a:stretch/>
        </p:blipFill>
        <p:spPr>
          <a:xfrm>
            <a:off x="218854" y="1668162"/>
            <a:ext cx="4863416" cy="4436075"/>
          </a:xfrm>
          <a:prstGeom prst="rect">
            <a:avLst/>
          </a:prstGeom>
        </p:spPr>
      </p:pic>
      <p:sp>
        <p:nvSpPr>
          <p:cNvPr id="5" name="Content Placeholder 4">
            <a:extLst>
              <a:ext uri="{FF2B5EF4-FFF2-40B4-BE49-F238E27FC236}">
                <a16:creationId xmlns:a16="http://schemas.microsoft.com/office/drawing/2014/main" id="{343DFD53-CEC0-363E-4241-634172AA8FAE}"/>
              </a:ext>
            </a:extLst>
          </p:cNvPr>
          <p:cNvSpPr txBox="1">
            <a:spLocks/>
          </p:cNvSpPr>
          <p:nvPr/>
        </p:nvSpPr>
        <p:spPr>
          <a:xfrm>
            <a:off x="5574869" y="3608173"/>
            <a:ext cx="6197011" cy="286676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a:t>
            </a:r>
            <a:r>
              <a:rPr lang="en-NL" dirty="0"/>
              <a:t>heory of gendered organizations (Acker) </a:t>
            </a:r>
          </a:p>
          <a:p>
            <a:endParaRPr lang="en-NL" dirty="0"/>
          </a:p>
          <a:p>
            <a:r>
              <a:rPr lang="en-GB" dirty="0"/>
              <a:t>A</a:t>
            </a:r>
            <a:r>
              <a:rPr lang="en-NL" dirty="0"/>
              <a:t>ddress gendered power hierarchies in a holistic way by engaging both dominant and non-dominant individuals to transform structural barriers and constraining gender norms </a:t>
            </a:r>
          </a:p>
        </p:txBody>
      </p:sp>
    </p:spTree>
    <p:extLst>
      <p:ext uri="{BB962C8B-B14F-4D97-AF65-F5344CB8AC3E}">
        <p14:creationId xmlns:p14="http://schemas.microsoft.com/office/powerpoint/2010/main" val="3768306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800278"/>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Key elements and process of TEA</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26F0FE0-A5C7-6AF2-D539-6B859BA3452C}"/>
              </a:ext>
            </a:extLst>
          </p:cNvPr>
          <p:cNvPicPr>
            <a:picLocks noChangeAspect="1"/>
          </p:cNvPicPr>
          <p:nvPr/>
        </p:nvPicPr>
        <p:blipFill rotWithShape="1">
          <a:blip r:embed="rId6"/>
          <a:srcRect b="12950"/>
          <a:stretch/>
        </p:blipFill>
        <p:spPr>
          <a:xfrm>
            <a:off x="1181390" y="2354564"/>
            <a:ext cx="10499683" cy="3561492"/>
          </a:xfrm>
          <a:prstGeom prst="rect">
            <a:avLst/>
          </a:prstGeom>
        </p:spPr>
      </p:pic>
    </p:spTree>
    <p:extLst>
      <p:ext uri="{BB962C8B-B14F-4D97-AF65-F5344CB8AC3E}">
        <p14:creationId xmlns:p14="http://schemas.microsoft.com/office/powerpoint/2010/main" val="1864563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2" name="Picture 2" descr="Graphical user interface&#10;&#10;Description automatically generated">
            <a:extLst>
              <a:ext uri="{FF2B5EF4-FFF2-40B4-BE49-F238E27FC236}">
                <a16:creationId xmlns:a16="http://schemas.microsoft.com/office/drawing/2014/main" id="{5116FA9A-3F2E-7C2D-073F-66E640673B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9205"/>
          <a:stretch/>
        </p:blipFill>
        <p:spPr bwMode="auto">
          <a:xfrm>
            <a:off x="1742304" y="1690688"/>
            <a:ext cx="834081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676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539" y="14172"/>
            <a:ext cx="12192000" cy="6857998"/>
          </a:xfrm>
          <a:prstGeom prst="rect">
            <a:avLst/>
          </a:prstGeom>
          <a:blipFill dpi="0" rotWithShape="1">
            <a:blip r:embed="rId3">
              <a:alphaModFix amt="15000"/>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r>
              <a:rPr lang="pl-PL" sz="1800" b="0" i="0" u="none" strike="noStrike" baseline="0" dirty="0">
                <a:solidFill>
                  <a:srgbClr val="000000"/>
                </a:solidFill>
                <a:latin typeface="Calibri" panose="020F0502020204030204" pitchFamily="34" charset="0"/>
              </a:rPr>
              <a:t>		</a:t>
            </a:r>
            <a:endParaRPr lang="en-US" sz="1800" b="0" i="0" u="none" strike="noStrike" baseline="0" dirty="0">
              <a:solidFill>
                <a:srgbClr val="000000"/>
              </a:solidFill>
              <a:latin typeface="Calibri" panose="020F0502020204030204" pitchFamily="34" charset="0"/>
            </a:endParaRPr>
          </a:p>
        </p:txBody>
      </p:sp>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2" name="Picture 2" descr="Timeline&#10;&#10;Description automatically generated">
            <a:extLst>
              <a:ext uri="{FF2B5EF4-FFF2-40B4-BE49-F238E27FC236}">
                <a16:creationId xmlns:a16="http://schemas.microsoft.com/office/drawing/2014/main" id="{ED9622E3-2FA9-745C-4E16-5D94E499459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100"/>
          <a:stretch/>
        </p:blipFill>
        <p:spPr bwMode="auto">
          <a:xfrm>
            <a:off x="1404052" y="2133643"/>
            <a:ext cx="8051800" cy="4242401"/>
          </a:xfrm>
          <a:prstGeom prst="rect">
            <a:avLst/>
          </a:prstGeom>
          <a:noFill/>
          <a:extLst>
            <a:ext uri="{909E8E84-426E-40DD-AFC4-6F175D3DCCD1}">
              <a14:hiddenFill xmlns:a14="http://schemas.microsoft.com/office/drawing/2010/main">
                <a:solidFill>
                  <a:srgbClr val="FFFFFF"/>
                </a:solidFill>
              </a14:hiddenFill>
            </a:ext>
          </a:extLst>
        </p:spPr>
      </p:pic>
      <p:sp>
        <p:nvSpPr>
          <p:cNvPr id="4" name="Doughnut 3">
            <a:extLst>
              <a:ext uri="{FF2B5EF4-FFF2-40B4-BE49-F238E27FC236}">
                <a16:creationId xmlns:a16="http://schemas.microsoft.com/office/drawing/2014/main" id="{4284CD03-FA97-F9E7-6F5A-2C6EB4E558AF}"/>
              </a:ext>
            </a:extLst>
          </p:cNvPr>
          <p:cNvSpPr/>
          <p:nvPr/>
        </p:nvSpPr>
        <p:spPr>
          <a:xfrm>
            <a:off x="1862353" y="4641237"/>
            <a:ext cx="989351" cy="1086787"/>
          </a:xfrm>
          <a:prstGeom prst="donut">
            <a:avLst>
              <a:gd name="adj" fmla="val 5297"/>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chemeClr val="tx1"/>
              </a:solidFill>
            </a:endParaRPr>
          </a:p>
        </p:txBody>
      </p:sp>
      <p:sp>
        <p:nvSpPr>
          <p:cNvPr id="5" name="Doughnut 4">
            <a:extLst>
              <a:ext uri="{FF2B5EF4-FFF2-40B4-BE49-F238E27FC236}">
                <a16:creationId xmlns:a16="http://schemas.microsoft.com/office/drawing/2014/main" id="{ABC911BB-3BD5-5F6B-CD10-527A5B16C382}"/>
              </a:ext>
            </a:extLst>
          </p:cNvPr>
          <p:cNvSpPr/>
          <p:nvPr/>
        </p:nvSpPr>
        <p:spPr>
          <a:xfrm>
            <a:off x="4314092" y="4641237"/>
            <a:ext cx="989351" cy="1086787"/>
          </a:xfrm>
          <a:prstGeom prst="donut">
            <a:avLst>
              <a:gd name="adj" fmla="val 5297"/>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chemeClr val="tx1"/>
              </a:solidFill>
            </a:endParaRPr>
          </a:p>
        </p:txBody>
      </p:sp>
    </p:spTree>
    <p:extLst>
      <p:ext uri="{BB962C8B-B14F-4D97-AF65-F5344CB8AC3E}">
        <p14:creationId xmlns:p14="http://schemas.microsoft.com/office/powerpoint/2010/main" val="3602577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1193306"/>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Laws and policies: enhancing </a:t>
            </a:r>
            <a:r>
              <a:rPr lang="en-US" sz="3200" b="1" dirty="0" err="1">
                <a:solidFill>
                  <a:srgbClr val="AA45A9"/>
                </a:solidFill>
                <a:latin typeface="DengXian" panose="02010600030101010101" pitchFamily="2" charset="-122"/>
                <a:ea typeface="DengXian" panose="02010600030101010101" pitchFamily="2" charset="-122"/>
              </a:rPr>
              <a:t>womens</a:t>
            </a:r>
            <a:r>
              <a:rPr lang="en-US" sz="3200" b="1" dirty="0">
                <a:solidFill>
                  <a:srgbClr val="AA45A9"/>
                </a:solidFill>
                <a:latin typeface="DengXian" panose="02010600030101010101" pitchFamily="2" charset="-122"/>
                <a:ea typeface="DengXian" panose="02010600030101010101" pitchFamily="2" charset="-122"/>
              </a:rPr>
              <a:t> voice, agency and decision-making power (WP2)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a:bodyPr>
          <a:lstStyle/>
          <a:p>
            <a:endParaRPr lang="en-GB" sz="2800" dirty="0"/>
          </a:p>
          <a:p>
            <a:r>
              <a:rPr lang="en-GB" sz="2800" dirty="0"/>
              <a:t>C</a:t>
            </a:r>
            <a:r>
              <a:rPr lang="en-GB" sz="2800" dirty="0">
                <a:effectLst/>
              </a:rPr>
              <a:t>ountry-level systematic review of laws, rules and policies to assess their effectiveness in terms of enhancing better representation of women in key areas of decision-making, such as in in government, parliaments, crisis-response teams and on boards of large companies.</a:t>
            </a:r>
          </a:p>
          <a:p>
            <a:endParaRPr lang="en-GB" sz="2800" dirty="0">
              <a:effectLst/>
            </a:endParaRPr>
          </a:p>
          <a:p>
            <a:r>
              <a:rPr lang="en-GB" sz="2800" dirty="0">
                <a:effectLst/>
              </a:rPr>
              <a:t>To determine the root causes of gendered law- and policymaking processes in the countries under study and how these can be effectively overcome.</a:t>
            </a:r>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2191734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582618"/>
            <a:ext cx="10515600" cy="663627"/>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Interrelationships between barriers for representation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ECFFCCCB-6023-29B9-9CF5-BEBAE7E3EB55}"/>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3471" t="9802" r="4147" b="-230"/>
          <a:stretch/>
        </p:blipFill>
        <p:spPr>
          <a:xfrm rot="5400000">
            <a:off x="3792595" y="1573135"/>
            <a:ext cx="3908782" cy="5414470"/>
          </a:xfrm>
        </p:spPr>
      </p:pic>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TextBox 4">
            <a:extLst>
              <a:ext uri="{FF2B5EF4-FFF2-40B4-BE49-F238E27FC236}">
                <a16:creationId xmlns:a16="http://schemas.microsoft.com/office/drawing/2014/main" id="{DCCE27B0-4B83-2BE4-D755-DBDB5D874FDF}"/>
              </a:ext>
            </a:extLst>
          </p:cNvPr>
          <p:cNvSpPr txBox="1"/>
          <p:nvPr/>
        </p:nvSpPr>
        <p:spPr>
          <a:xfrm>
            <a:off x="1306948" y="6284160"/>
            <a:ext cx="10299998" cy="430887"/>
          </a:xfrm>
          <a:prstGeom prst="rect">
            <a:avLst/>
          </a:prstGeom>
          <a:noFill/>
        </p:spPr>
        <p:txBody>
          <a:bodyPr wrap="square" rtlCol="0">
            <a:spAutoFit/>
          </a:bodyPr>
          <a:lstStyle/>
          <a:p>
            <a:r>
              <a:rPr lang="en-GB" sz="1100" dirty="0"/>
              <a:t>S</a:t>
            </a:r>
            <a:r>
              <a:rPr lang="en-NL" sz="1100" dirty="0"/>
              <a:t>ource: “Holistic and integrative review into the barriers to women’s advancement to the corporate top in Europe”, by R.A.van ‘t Foort-Diepeveen, A. Argyrou, T. Lambooy, in Gender in Management 36,4 (2020) </a:t>
            </a:r>
          </a:p>
        </p:txBody>
      </p:sp>
    </p:spTree>
    <p:extLst>
      <p:ext uri="{BB962C8B-B14F-4D97-AF65-F5344CB8AC3E}">
        <p14:creationId xmlns:p14="http://schemas.microsoft.com/office/powerpoint/2010/main" val="976314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239602" y="1612611"/>
            <a:ext cx="10367343" cy="116331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s-ES" sz="3200" b="1" dirty="0" err="1">
                <a:solidFill>
                  <a:srgbClr val="AA45A9"/>
                </a:solidFill>
                <a:latin typeface="DengXian" panose="02010600030101010101" pitchFamily="2" charset="-122"/>
                <a:ea typeface="DengXian" panose="02010600030101010101" pitchFamily="2" charset="-122"/>
              </a:rPr>
              <a:t>Gender</a:t>
            </a:r>
            <a:r>
              <a:rPr lang="es-ES" sz="3200" b="1" dirty="0">
                <a:solidFill>
                  <a:srgbClr val="AA45A9"/>
                </a:solidFill>
                <a:latin typeface="DengXian" panose="02010600030101010101" pitchFamily="2" charset="-122"/>
                <a:ea typeface="DengXian" panose="02010600030101010101" pitchFamily="2" charset="-122"/>
              </a:rPr>
              <a:t> gaps in </a:t>
            </a:r>
            <a:r>
              <a:rPr lang="es-ES" sz="3200" b="1" dirty="0" err="1">
                <a:solidFill>
                  <a:srgbClr val="AA45A9"/>
                </a:solidFill>
                <a:latin typeface="DengXian" panose="02010600030101010101" pitchFamily="2" charset="-122"/>
                <a:ea typeface="DengXian" panose="02010600030101010101" pitchFamily="2" charset="-122"/>
              </a:rPr>
              <a:t>employment</a:t>
            </a:r>
            <a:r>
              <a:rPr lang="es-ES" sz="3200" b="1" dirty="0">
                <a:solidFill>
                  <a:srgbClr val="AA45A9"/>
                </a:solidFill>
                <a:latin typeface="DengXian" panose="02010600030101010101" pitchFamily="2" charset="-122"/>
                <a:ea typeface="DengXian" panose="02010600030101010101" pitchFamily="2" charset="-122"/>
              </a:rPr>
              <a:t> and </a:t>
            </a:r>
            <a:r>
              <a:rPr lang="es-ES" sz="3200" b="1" dirty="0" err="1">
                <a:solidFill>
                  <a:srgbClr val="AA45A9"/>
                </a:solidFill>
                <a:latin typeface="DengXian" panose="02010600030101010101" pitchFamily="2" charset="-122"/>
                <a:ea typeface="DengXian" panose="02010600030101010101" pitchFamily="2" charset="-122"/>
              </a:rPr>
              <a:t>enterprise</a:t>
            </a:r>
            <a:r>
              <a:rPr lang="es-ES" sz="3200" b="1" dirty="0">
                <a:solidFill>
                  <a:srgbClr val="AA45A9"/>
                </a:solidFill>
                <a:latin typeface="DengXian" panose="02010600030101010101" pitchFamily="2" charset="-122"/>
                <a:ea typeface="DengXian" panose="02010600030101010101" pitchFamily="2" charset="-122"/>
              </a:rPr>
              <a:t> (WP4) </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fontScale="85000" lnSpcReduction="20000"/>
          </a:bodyPr>
          <a:lstStyle/>
          <a:p>
            <a:pPr marL="0" indent="0">
              <a:buNone/>
            </a:pPr>
            <a:r>
              <a:rPr lang="en-GB" sz="2800" b="1" dirty="0">
                <a:effectLst/>
              </a:rPr>
              <a:t>Objectives</a:t>
            </a:r>
          </a:p>
          <a:p>
            <a:r>
              <a:rPr lang="en-GB" sz="2800" dirty="0">
                <a:effectLst/>
              </a:rPr>
              <a:t>Explain the continued existence of intersecting gender gaps in employment and enterprise and the continued resistance to EU gender equality laws and policies by looking behind the numbers through a Transformative Equality Approach.</a:t>
            </a:r>
          </a:p>
          <a:p>
            <a:r>
              <a:rPr lang="en-GB" sz="2800" dirty="0">
                <a:effectLst/>
              </a:rPr>
              <a:t>Co-create and co-deliver (with stakeholders) innovative and practical solutions to eliminate intersecting gender gaps in employment and enterprise for the European and African labour markets.</a:t>
            </a:r>
          </a:p>
          <a:p>
            <a:pPr marL="0" indent="0">
              <a:buNone/>
            </a:pPr>
            <a:endParaRPr lang="en-GB" sz="2800" dirty="0"/>
          </a:p>
          <a:p>
            <a:pPr marL="0" indent="0">
              <a:buNone/>
            </a:pPr>
            <a:r>
              <a:rPr lang="en-GB" sz="2800" b="1" dirty="0"/>
              <a:t>How </a:t>
            </a:r>
            <a:endParaRPr lang="en-GB" sz="2800" b="1" dirty="0">
              <a:effectLst/>
            </a:endParaRPr>
          </a:p>
          <a:p>
            <a:r>
              <a:rPr lang="en-GB" sz="2800" dirty="0">
                <a:effectLst/>
              </a:rPr>
              <a:t>Utilising cross-disciplinary insights, we will examine the institutional, symbolical and experiential forces that contribute to the maintenance of these gaps along five axes: </a:t>
            </a:r>
            <a:r>
              <a:rPr lang="en-GB" sz="2800" b="1" dirty="0">
                <a:effectLst/>
              </a:rPr>
              <a:t>representation, pay, work-family roles, sexual harassment and access to finance.</a:t>
            </a:r>
            <a:endParaRPr lang="en-NL" sz="2800" b="1" dirty="0"/>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75345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1346" y="1450361"/>
            <a:ext cx="10515600" cy="1325563"/>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4DAC0E-9BC0-F61C-FAB9-F50440279EC8}"/>
              </a:ext>
            </a:extLst>
          </p:cNvPr>
          <p:cNvSpPr>
            <a:spLocks noGrp="1"/>
          </p:cNvSpPr>
          <p:nvPr>
            <p:ph idx="1"/>
          </p:nvPr>
        </p:nvSpPr>
        <p:spPr>
          <a:xfrm>
            <a:off x="1383873" y="2361343"/>
            <a:ext cx="10515600" cy="4351338"/>
          </a:xfrm>
        </p:spPr>
        <p:txBody>
          <a:bodyPr>
            <a:normAutofit/>
          </a:bodyPr>
          <a:lstStyle/>
          <a:p>
            <a:r>
              <a:rPr lang="en-US" sz="2800" dirty="0">
                <a:solidFill>
                  <a:srgbClr val="000000"/>
                </a:solidFill>
                <a:latin typeface="Calibri" panose="020F0502020204030204" pitchFamily="34" charset="0"/>
              </a:rPr>
              <a:t>U</a:t>
            </a:r>
            <a:r>
              <a:rPr lang="en-US" sz="2800" b="0" i="0" u="none" strike="noStrike" baseline="0" dirty="0">
                <a:solidFill>
                  <a:srgbClr val="000000"/>
                </a:solidFill>
                <a:latin typeface="Calibri" panose="020F0502020204030204" pitchFamily="34" charset="0"/>
              </a:rPr>
              <a:t>nequal power relations in societies are sustained and even exacerbated in times of crisis. </a:t>
            </a:r>
          </a:p>
          <a:p>
            <a:r>
              <a:rPr lang="en-US" sz="2800" dirty="0">
                <a:solidFill>
                  <a:srgbClr val="000000"/>
                </a:solidFill>
                <a:latin typeface="Calibri" panose="020F0502020204030204" pitchFamily="34" charset="0"/>
              </a:rPr>
              <a:t>C</a:t>
            </a:r>
            <a:r>
              <a:rPr lang="en-US" sz="2800" b="0" i="0" u="none" strike="noStrike" baseline="0" dirty="0">
                <a:solidFill>
                  <a:srgbClr val="000000"/>
                </a:solidFill>
                <a:latin typeface="Calibri" panose="020F0502020204030204" pitchFamily="34" charset="0"/>
              </a:rPr>
              <a:t>rises can act as a ‘magnifying glass’ of existing inequalities.</a:t>
            </a:r>
          </a:p>
          <a:p>
            <a:r>
              <a:rPr lang="en-US" sz="2800" b="0" i="0" u="none" strike="noStrike" baseline="0" dirty="0">
                <a:solidFill>
                  <a:srgbClr val="000000"/>
                </a:solidFill>
                <a:latin typeface="Calibri" panose="020F0502020204030204" pitchFamily="34" charset="0"/>
              </a:rPr>
              <a:t>Crises as opportunities or sites for lasting transformation. </a:t>
            </a:r>
          </a:p>
          <a:p>
            <a:r>
              <a:rPr lang="en-US" sz="2800" b="0" i="0" u="none" strike="noStrike" baseline="0" dirty="0">
                <a:solidFill>
                  <a:srgbClr val="000000"/>
                </a:solidFill>
                <a:latin typeface="Calibri" panose="020F0502020204030204" pitchFamily="34" charset="0"/>
              </a:rPr>
              <a:t>Focus on the transformative power that crises may (potentially) have for enhancing girls’ and women’s power of definition, at crisis-leadership level and in crises-response measures.</a:t>
            </a:r>
            <a:r>
              <a:rPr lang="en-US" sz="2800" dirty="0">
                <a:solidFill>
                  <a:srgbClr val="000000"/>
                </a:solidFill>
                <a:latin typeface="Calibri" panose="020F0502020204030204" pitchFamily="34" charset="0"/>
              </a:rPr>
              <a:t> </a:t>
            </a:r>
          </a:p>
          <a:p>
            <a:pPr marL="0" indent="0">
              <a:buNone/>
            </a:pPr>
            <a:endParaRPr lang="en-US" sz="2800" dirty="0">
              <a:solidFill>
                <a:srgbClr val="000000"/>
              </a:solidFill>
              <a:latin typeface="Calibri" panose="020F0502020204030204" pitchFamily="34" charset="0"/>
            </a:endParaRPr>
          </a:p>
          <a:p>
            <a:pPr marL="0" indent="0">
              <a:buNone/>
            </a:pPr>
            <a:r>
              <a:rPr lang="en-US" sz="2800" b="1" dirty="0">
                <a:solidFill>
                  <a:srgbClr val="000000"/>
                </a:solidFill>
                <a:latin typeface="Calibri" panose="020F0502020204030204" pitchFamily="34" charset="0"/>
              </a:rPr>
              <a:t>			Financial, climate and health &amp; future of work </a:t>
            </a:r>
          </a:p>
          <a:p>
            <a:endParaRPr lang="en-NL" sz="2800" dirty="0"/>
          </a:p>
        </p:txBody>
      </p:sp>
      <p:sp>
        <p:nvSpPr>
          <p:cNvPr id="6" name="Right Arrow 5">
            <a:extLst>
              <a:ext uri="{FF2B5EF4-FFF2-40B4-BE49-F238E27FC236}">
                <a16:creationId xmlns:a16="http://schemas.microsoft.com/office/drawing/2014/main" id="{A434A6BA-A233-F3F4-B961-33018AAF1E9D}"/>
              </a:ext>
            </a:extLst>
          </p:cNvPr>
          <p:cNvSpPr/>
          <p:nvPr/>
        </p:nvSpPr>
        <p:spPr>
          <a:xfrm>
            <a:off x="2949617" y="6234761"/>
            <a:ext cx="984069" cy="252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r>
              <a:rPr lang="en-US" sz="4400" b="1" dirty="0">
                <a:solidFill>
                  <a:srgbClr val="AA45A9"/>
                </a:solidFill>
                <a:latin typeface="DengXian" panose="02010600030101010101" pitchFamily="2" charset="-122"/>
                <a:ea typeface="DengXian" panose="02010600030101010101" pitchFamily="2" charset="-122"/>
              </a:rPr>
              <a:t>Cross-cutting element: crises</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25223504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3200" b="1" dirty="0">
                <a:solidFill>
                  <a:srgbClr val="AA45A9"/>
                </a:solidFill>
                <a:latin typeface="DengXian" panose="02010600030101010101" pitchFamily="2" charset="-122"/>
                <a:ea typeface="DengXian" panose="02010600030101010101" pitchFamily="2" charset="-122"/>
              </a:rPr>
              <a:t>Health crisis: impact of COVID-19 on work-life balance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3" name="Content Placeholder 2">
            <a:extLst>
              <a:ext uri="{FF2B5EF4-FFF2-40B4-BE49-F238E27FC236}">
                <a16:creationId xmlns:a16="http://schemas.microsoft.com/office/drawing/2014/main" id="{7A4DAC0E-9BC0-F61C-FAB9-F50440279EC8}"/>
              </a:ext>
            </a:extLst>
          </p:cNvPr>
          <p:cNvSpPr>
            <a:spLocks noGrp="1"/>
          </p:cNvSpPr>
          <p:nvPr>
            <p:ph sz="half" idx="1"/>
          </p:nvPr>
        </p:nvSpPr>
        <p:spPr>
          <a:xfrm>
            <a:off x="1091346" y="2480591"/>
            <a:ext cx="4928454" cy="3696372"/>
          </a:xfrm>
        </p:spPr>
        <p:txBody>
          <a:bodyPr>
            <a:noAutofit/>
          </a:bodyPr>
          <a:lstStyle/>
          <a:p>
            <a:r>
              <a:rPr lang="en-GB" sz="2400" dirty="0"/>
              <a:t>T</a:t>
            </a:r>
            <a:r>
              <a:rPr lang="en-NL" sz="2400" dirty="0"/>
              <a:t>ime is gendered and </a:t>
            </a:r>
            <a:r>
              <a:rPr lang="en-GB" sz="2400" dirty="0"/>
              <a:t>“t</a:t>
            </a:r>
            <a:r>
              <a:rPr lang="en-NL" sz="2400" dirty="0"/>
              <a:t>ime cultures” are bound up with power and control. </a:t>
            </a:r>
          </a:p>
          <a:p>
            <a:r>
              <a:rPr lang="en-US" sz="2400" kern="100" dirty="0">
                <a:effectLst/>
                <a:ea typeface="Calibri" panose="020F0502020204030204" pitchFamily="34" charset="0"/>
                <a:cs typeface="Times New Roman" panose="02020603050405020304" pitchFamily="18" charset="0"/>
              </a:rPr>
              <a:t>Work life balance policies based on access to subsidized childcare and/or flexibility.</a:t>
            </a:r>
          </a:p>
          <a:p>
            <a:r>
              <a:rPr lang="en-US" sz="2400" kern="100" dirty="0">
                <a:ea typeface="Calibri" panose="020F0502020204030204" pitchFamily="34" charset="0"/>
                <a:cs typeface="Times New Roman" panose="02020603050405020304" pitchFamily="18" charset="0"/>
              </a:rPr>
              <a:t>Distinction between housework, childcare, emotional labor and mental work. </a:t>
            </a: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TextBox 1">
            <a:extLst>
              <a:ext uri="{FF2B5EF4-FFF2-40B4-BE49-F238E27FC236}">
                <a16:creationId xmlns:a16="http://schemas.microsoft.com/office/drawing/2014/main" id="{B860B405-5A78-F07D-0FAC-69EFEC79D62B}"/>
              </a:ext>
            </a:extLst>
          </p:cNvPr>
          <p:cNvSpPr txBox="1"/>
          <p:nvPr/>
        </p:nvSpPr>
        <p:spPr>
          <a:xfrm>
            <a:off x="1383872" y="6376044"/>
            <a:ext cx="9947274" cy="461665"/>
          </a:xfrm>
          <a:prstGeom prst="rect">
            <a:avLst/>
          </a:prstGeom>
          <a:noFill/>
        </p:spPr>
        <p:txBody>
          <a:bodyPr wrap="square" rtlCol="0">
            <a:spAutoFit/>
          </a:bodyPr>
          <a:lstStyle/>
          <a:p>
            <a:r>
              <a:rPr lang="en-GB" sz="1200" dirty="0"/>
              <a:t>S</a:t>
            </a:r>
            <a:r>
              <a:rPr lang="en-NL" sz="1200" dirty="0"/>
              <a:t>ource: “I have turned into a foreman here at home”:  Families and work-life balance in times of COVID-19 in a gender equality paradise”, by A. Hjalmsdottir, V. Bjarnadottir, 2020.  </a:t>
            </a:r>
          </a:p>
        </p:txBody>
      </p:sp>
      <p:sp>
        <p:nvSpPr>
          <p:cNvPr id="5" name="Content Placeholder 6">
            <a:extLst>
              <a:ext uri="{FF2B5EF4-FFF2-40B4-BE49-F238E27FC236}">
                <a16:creationId xmlns:a16="http://schemas.microsoft.com/office/drawing/2014/main" id="{479B6EC8-0130-8489-2CE6-3E6B111F8EDC}"/>
              </a:ext>
            </a:extLst>
          </p:cNvPr>
          <p:cNvSpPr>
            <a:spLocks noGrp="1"/>
          </p:cNvSpPr>
          <p:nvPr>
            <p:ph sz="half" idx="2"/>
          </p:nvPr>
        </p:nvSpPr>
        <p:spPr>
          <a:xfrm>
            <a:off x="5955946" y="2406525"/>
            <a:ext cx="5951140" cy="3969519"/>
          </a:xfrm>
        </p:spPr>
        <p:txBody>
          <a:bodyPr>
            <a:noAutofit/>
          </a:bodyPr>
          <a:lstStyle/>
          <a:p>
            <a:r>
              <a:rPr lang="en-US" sz="2000" i="1" kern="100" dirty="0">
                <a:ea typeface="Calibri" panose="020F0502020204030204" pitchFamily="34" charset="0"/>
                <a:cs typeface="Times New Roman" panose="02020603050405020304" pitchFamily="18" charset="0"/>
              </a:rPr>
              <a:t>“I have turned into a foreman here at home. I am trying to get clearer oversight over what has to be done and activate my husband to prevent everything from becoming a mess, and I do not want to take care of it all by myself. So, I had a family meeting and put up a clear division of duties.”</a:t>
            </a:r>
          </a:p>
          <a:p>
            <a:endParaRPr lang="en-NL" sz="2000" i="1" kern="100" dirty="0">
              <a:ea typeface="Calibri" panose="020F0502020204030204" pitchFamily="34" charset="0"/>
              <a:cs typeface="Times New Roman" panose="02020603050405020304" pitchFamily="18" charset="0"/>
            </a:endParaRPr>
          </a:p>
          <a:p>
            <a:r>
              <a:rPr lang="en-US" sz="2000" i="1" kern="100" dirty="0">
                <a:ea typeface="Calibri" panose="020F0502020204030204" pitchFamily="34" charset="0"/>
                <a:cs typeface="Times New Roman" panose="02020603050405020304" pitchFamily="18" charset="0"/>
              </a:rPr>
              <a:t>“We knew that the division of tasks is rather equal in our everyday life, but now that we are both working from home, it is obvious that he takes his space when he needs to attend to “his” things, and I run, and I sprint from my work much more than he does.”</a:t>
            </a:r>
          </a:p>
        </p:txBody>
      </p:sp>
    </p:spTree>
    <p:extLst>
      <p:ext uri="{BB962C8B-B14F-4D97-AF65-F5344CB8AC3E}">
        <p14:creationId xmlns:p14="http://schemas.microsoft.com/office/powerpoint/2010/main" val="1823040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Some of the deliverables </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3" name="Content Placeholder 2">
            <a:extLst>
              <a:ext uri="{FF2B5EF4-FFF2-40B4-BE49-F238E27FC236}">
                <a16:creationId xmlns:a16="http://schemas.microsoft.com/office/drawing/2014/main" id="{7A4DAC0E-9BC0-F61C-FAB9-F50440279EC8}"/>
              </a:ext>
            </a:extLst>
          </p:cNvPr>
          <p:cNvSpPr>
            <a:spLocks noGrp="1"/>
          </p:cNvSpPr>
          <p:nvPr>
            <p:ph sz="half" idx="1"/>
          </p:nvPr>
        </p:nvSpPr>
        <p:spPr>
          <a:xfrm>
            <a:off x="1091345" y="2480591"/>
            <a:ext cx="5208845" cy="3696372"/>
          </a:xfrm>
        </p:spPr>
        <p:txBody>
          <a:bodyPr>
            <a:noAutofit/>
          </a:bodyPr>
          <a:lstStyle/>
          <a:p>
            <a:pPr marL="0" indent="0">
              <a:lnSpc>
                <a:spcPct val="107000"/>
              </a:lnSpc>
              <a:spcAft>
                <a:spcPts val="800"/>
              </a:spcAft>
              <a:buNone/>
            </a:pPr>
            <a:r>
              <a:rPr lang="en-GB" sz="2400" b="1" dirty="0">
                <a:effectLst/>
              </a:rPr>
              <a:t>Work: </a:t>
            </a:r>
          </a:p>
          <a:p>
            <a:pPr marL="0" indent="0">
              <a:lnSpc>
                <a:spcPct val="107000"/>
              </a:lnSpc>
              <a:spcAft>
                <a:spcPts val="800"/>
              </a:spcAft>
              <a:buNone/>
            </a:pPr>
            <a:r>
              <a:rPr lang="en-GB" sz="1800" dirty="0">
                <a:effectLst/>
              </a:rPr>
              <a:t>Toolkit on Gender Gap in Representation at Work </a:t>
            </a:r>
          </a:p>
          <a:p>
            <a:pPr marL="0" indent="0">
              <a:lnSpc>
                <a:spcPct val="107000"/>
              </a:lnSpc>
              <a:spcAft>
                <a:spcPts val="800"/>
              </a:spcAft>
              <a:buNone/>
            </a:pPr>
            <a:r>
              <a:rPr lang="en-GB" sz="1800" dirty="0">
                <a:effectLst/>
              </a:rPr>
              <a:t>Best Practice Map on Addressing the Gender Pay Gap</a:t>
            </a:r>
          </a:p>
          <a:p>
            <a:pPr marL="0" indent="0">
              <a:lnSpc>
                <a:spcPct val="107000"/>
              </a:lnSpc>
              <a:spcAft>
                <a:spcPts val="800"/>
              </a:spcAft>
              <a:buNone/>
            </a:pPr>
            <a:r>
              <a:rPr lang="en-GB" sz="1800" dirty="0">
                <a:effectLst/>
              </a:rPr>
              <a:t>Best Practice Map Addressing the Gender Gap in Work Family Roles </a:t>
            </a:r>
          </a:p>
          <a:p>
            <a:pPr marL="0" indent="0">
              <a:lnSpc>
                <a:spcPct val="107000"/>
              </a:lnSpc>
              <a:spcAft>
                <a:spcPts val="800"/>
              </a:spcAft>
              <a:buNone/>
            </a:pPr>
            <a:r>
              <a:rPr lang="en-GB" sz="1800" dirty="0">
                <a:effectLst/>
              </a:rPr>
              <a:t>Policy report assessing Gender Inequality in the financial sector </a:t>
            </a:r>
          </a:p>
          <a:p>
            <a:pPr marL="0" indent="0">
              <a:lnSpc>
                <a:spcPct val="107000"/>
              </a:lnSpc>
              <a:spcAft>
                <a:spcPts val="800"/>
              </a:spcAft>
              <a:buNone/>
            </a:pPr>
            <a:r>
              <a:rPr lang="en-GB" sz="1800" dirty="0">
                <a:effectLst/>
              </a:rPr>
              <a:t>Workshops and podcasts on better practices in protection from sexual harassment in the workplace </a:t>
            </a:r>
          </a:p>
          <a:p>
            <a:pPr marL="0" indent="0">
              <a:lnSpc>
                <a:spcPct val="107000"/>
              </a:lnSpc>
              <a:spcAft>
                <a:spcPts val="800"/>
              </a:spcAft>
              <a:buNone/>
            </a:pPr>
            <a:endParaRPr lang="en-GB" sz="1800" dirty="0">
              <a:effectLst/>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Content Placeholder 6">
            <a:extLst>
              <a:ext uri="{FF2B5EF4-FFF2-40B4-BE49-F238E27FC236}">
                <a16:creationId xmlns:a16="http://schemas.microsoft.com/office/drawing/2014/main" id="{479B6EC8-0130-8489-2CE6-3E6B111F8EDC}"/>
              </a:ext>
            </a:extLst>
          </p:cNvPr>
          <p:cNvSpPr>
            <a:spLocks noGrp="1"/>
          </p:cNvSpPr>
          <p:nvPr>
            <p:ph sz="half" idx="2"/>
          </p:nvPr>
        </p:nvSpPr>
        <p:spPr>
          <a:xfrm>
            <a:off x="6437859" y="2406525"/>
            <a:ext cx="5315118" cy="4303194"/>
          </a:xfrm>
        </p:spPr>
        <p:txBody>
          <a:bodyPr>
            <a:noAutofit/>
          </a:bodyPr>
          <a:lstStyle/>
          <a:p>
            <a:pPr marL="0" indent="0">
              <a:buNone/>
            </a:pPr>
            <a:r>
              <a:rPr lang="en-US" sz="2400" b="1" kern="100" dirty="0">
                <a:ea typeface="Calibri" panose="020F0502020204030204" pitchFamily="34" charset="0"/>
                <a:cs typeface="Times New Roman" panose="02020603050405020304" pitchFamily="18" charset="0"/>
              </a:rPr>
              <a:t>Management and leadership: </a:t>
            </a:r>
          </a:p>
          <a:p>
            <a:pPr marL="0" indent="0">
              <a:buNone/>
            </a:pPr>
            <a:r>
              <a:rPr lang="en-US" sz="1800" kern="100" dirty="0">
                <a:ea typeface="Calibri" panose="020F0502020204030204" pitchFamily="34" charset="0"/>
                <a:cs typeface="Times New Roman" panose="02020603050405020304" pitchFamily="18" charset="0"/>
              </a:rPr>
              <a:t>Working Paper on effective transformative equality processes towards leadership positions </a:t>
            </a:r>
          </a:p>
          <a:p>
            <a:pPr marL="0" indent="0">
              <a:buNone/>
            </a:pPr>
            <a:r>
              <a:rPr lang="en-US" sz="1800" kern="100" dirty="0">
                <a:ea typeface="Calibri" panose="020F0502020204030204" pitchFamily="34" charset="0"/>
                <a:cs typeface="Times New Roman" panose="02020603050405020304" pitchFamily="18" charset="0"/>
              </a:rPr>
              <a:t>Country-level reports and infographic on gendered nature of law- and policymaking approach</a:t>
            </a:r>
          </a:p>
          <a:p>
            <a:pPr marL="0" indent="0">
              <a:buNone/>
            </a:pPr>
            <a:r>
              <a:rPr lang="en-US" sz="1800" kern="100" dirty="0">
                <a:ea typeface="Calibri" panose="020F0502020204030204" pitchFamily="34" charset="0"/>
                <a:cs typeface="Times New Roman" panose="02020603050405020304" pitchFamily="18" charset="0"/>
              </a:rPr>
              <a:t>Working Paper: Root causes of gendered law- and policymaking processes and their effective tackling </a:t>
            </a:r>
          </a:p>
          <a:p>
            <a:pPr marL="0" indent="0">
              <a:buNone/>
            </a:pPr>
            <a:r>
              <a:rPr lang="en-US" sz="1800" kern="100" dirty="0">
                <a:ea typeface="Calibri" panose="020F0502020204030204" pitchFamily="34" charset="0"/>
                <a:cs typeface="Times New Roman" panose="02020603050405020304" pitchFamily="18" charset="0"/>
              </a:rPr>
              <a:t>Development of a policy evaluation checklist to identify and tackle gendered law- and policymaking processes </a:t>
            </a:r>
          </a:p>
          <a:p>
            <a:pPr marL="0" indent="0">
              <a:buNone/>
            </a:pPr>
            <a:r>
              <a:rPr lang="en-US" sz="1800" kern="100" dirty="0">
                <a:ea typeface="Calibri" panose="020F0502020204030204" pitchFamily="34" charset="0"/>
                <a:cs typeface="Times New Roman" panose="02020603050405020304" pitchFamily="18" charset="0"/>
              </a:rPr>
              <a:t>Practitioners’ toolkit for building gender-sensitive law- and policymaking Processes </a:t>
            </a:r>
          </a:p>
          <a:p>
            <a:pPr marL="0" indent="0">
              <a:buNone/>
            </a:pPr>
            <a:r>
              <a:rPr lang="en-US" sz="1800" kern="100" dirty="0">
                <a:ea typeface="Calibri" panose="020F0502020204030204" pitchFamily="34" charset="0"/>
                <a:cs typeface="Times New Roman" panose="02020603050405020304" pitchFamily="18" charset="0"/>
              </a:rPr>
              <a:t>Online training module for policymakers</a:t>
            </a:r>
          </a:p>
        </p:txBody>
      </p:sp>
    </p:spTree>
    <p:extLst>
      <p:ext uri="{BB962C8B-B14F-4D97-AF65-F5344CB8AC3E}">
        <p14:creationId xmlns:p14="http://schemas.microsoft.com/office/powerpoint/2010/main" val="2553120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Invitation to CEC to participate</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2" name="Content Placeholder 2">
            <a:extLst>
              <a:ext uri="{FF2B5EF4-FFF2-40B4-BE49-F238E27FC236}">
                <a16:creationId xmlns:a16="http://schemas.microsoft.com/office/drawing/2014/main" id="{7C15866D-AE7F-05C5-64C4-191CCB5F115B}"/>
              </a:ext>
            </a:extLst>
          </p:cNvPr>
          <p:cNvSpPr>
            <a:spLocks noGrp="1"/>
          </p:cNvSpPr>
          <p:nvPr>
            <p:ph sz="half" idx="1"/>
          </p:nvPr>
        </p:nvSpPr>
        <p:spPr>
          <a:xfrm>
            <a:off x="1090613" y="2481263"/>
            <a:ext cx="10662364" cy="3695700"/>
          </a:xfrm>
        </p:spPr>
        <p:txBody>
          <a:bodyPr>
            <a:noAutofit/>
          </a:bodyPr>
          <a:lstStyle/>
          <a:p>
            <a:pPr>
              <a:buAutoNum type="arabicPeriod"/>
            </a:pPr>
            <a:r>
              <a:rPr lang="en-GB" sz="2000" b="1" dirty="0">
                <a:effectLst/>
                <a:latin typeface="Calibri" panose="020F0502020204030204" pitchFamily="34" charset="0"/>
                <a:ea typeface="Calibri" panose="020F0502020204030204" pitchFamily="34" charset="0"/>
                <a:cs typeface="Calibri" panose="020F0502020204030204" pitchFamily="34" charset="0"/>
              </a:rPr>
              <a:t>Surveys on company policies</a:t>
            </a:r>
            <a:r>
              <a:rPr lang="en-GB" sz="2000" b="1" dirty="0">
                <a:latin typeface="Calibri" panose="020F0502020204030204" pitchFamily="34" charset="0"/>
                <a:ea typeface="Calibri" panose="020F0502020204030204" pitchFamily="34" charset="0"/>
                <a:cs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designed to identify, monitor and address </a:t>
            </a:r>
            <a:r>
              <a:rPr lang="en-GB" sz="2000" b="1" dirty="0">
                <a:effectLst/>
                <a:latin typeface="Calibri" panose="020F0502020204030204" pitchFamily="34" charset="0"/>
                <a:ea typeface="Calibri" panose="020F0502020204030204" pitchFamily="34" charset="0"/>
                <a:cs typeface="Calibri" panose="020F0502020204030204" pitchFamily="34" charset="0"/>
              </a:rPr>
              <a:t>gender gaps in pay structures</a:t>
            </a:r>
            <a:r>
              <a:rPr lang="en-GB" sz="2000" dirty="0">
                <a:effectLst/>
                <a:latin typeface="Calibri" panose="020F0502020204030204" pitchFamily="34" charset="0"/>
                <a:ea typeface="Calibri" panose="020F0502020204030204" pitchFamily="34" charset="0"/>
                <a:cs typeface="Calibri" panose="020F0502020204030204" pitchFamily="34" charset="0"/>
              </a:rPr>
              <a:t>,</a:t>
            </a:r>
            <a:r>
              <a:rPr lang="en-GB" sz="2000" b="1" dirty="0">
                <a:effectLst/>
                <a:latin typeface="Calibri" panose="020F0502020204030204" pitchFamily="34" charset="0"/>
                <a:ea typeface="Calibri" panose="020F0502020204030204" pitchFamily="34" charset="0"/>
                <a:cs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policies on </a:t>
            </a:r>
            <a:r>
              <a:rPr lang="en-GB" sz="2000" b="1" dirty="0">
                <a:effectLst/>
                <a:latin typeface="Calibri" panose="020F0502020204030204" pitchFamily="34" charset="0"/>
                <a:ea typeface="Calibri" panose="020F0502020204030204" pitchFamily="34" charset="0"/>
                <a:cs typeface="Calibri" panose="020F0502020204030204" pitchFamily="34" charset="0"/>
              </a:rPr>
              <a:t>work-family roles / work-life balance</a:t>
            </a:r>
            <a:r>
              <a:rPr lang="en-GB" sz="2000" b="1" dirty="0">
                <a:latin typeface="Calibri" panose="020F0502020204030204" pitchFamily="34" charset="0"/>
                <a:ea typeface="Calibri" panose="020F0502020204030204" pitchFamily="34" charset="0"/>
                <a:cs typeface="Calibri" panose="020F0502020204030204" pitchFamily="34" charset="0"/>
              </a:rPr>
              <a:t>, gender representation in management </a:t>
            </a:r>
            <a:r>
              <a:rPr lang="en-GB" sz="2000" dirty="0">
                <a:effectLst/>
                <a:latin typeface="Calibri" panose="020F0502020204030204" pitchFamily="34" charset="0"/>
                <a:ea typeface="Calibri" panose="020F0502020204030204" pitchFamily="34" charset="0"/>
                <a:cs typeface="Calibri" panose="020F0502020204030204" pitchFamily="34" charset="0"/>
              </a:rPr>
              <a:t>and policies on </a:t>
            </a:r>
            <a:r>
              <a:rPr lang="en-GB" sz="2000" b="1" dirty="0">
                <a:effectLst/>
                <a:latin typeface="Calibri" panose="020F0502020204030204" pitchFamily="34" charset="0"/>
                <a:ea typeface="Calibri" panose="020F0502020204030204" pitchFamily="34" charset="0"/>
                <a:cs typeface="Calibri" panose="020F0502020204030204" pitchFamily="34" charset="0"/>
              </a:rPr>
              <a:t>sexual harassment</a:t>
            </a: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NL" sz="2000" dirty="0">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At least 2 companies x 3 sectors x 4 countries (Belgium, UK, Poland, Spain).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Total = at least 24 companies (ideally 48 companies, i.e. 4 per sector and per country) </a:t>
            </a: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Months: 6-24 (September 2023 – March 2025).</a:t>
            </a:r>
          </a:p>
          <a:p>
            <a:pPr marL="457200" lvl="1" indent="0">
              <a:buNone/>
            </a:pPr>
            <a:endParaRPr lang="en-GB" sz="2000" b="1" dirty="0">
              <a:latin typeface="Calibri" panose="020F0502020204030204" pitchFamily="34" charset="0"/>
              <a:ea typeface="Calibri" panose="020F0502020204030204" pitchFamily="34" charset="0"/>
              <a:cs typeface="Calibri" panose="020F0502020204030204" pitchFamily="34" charset="0"/>
            </a:endParaRPr>
          </a:p>
          <a:p>
            <a:pPr>
              <a:buAutoNum type="arabicPeriod" startAt="2"/>
            </a:pPr>
            <a:r>
              <a:rPr lang="en-GB" sz="2000" b="1" dirty="0">
                <a:effectLst/>
                <a:latin typeface="Calibri" panose="020F0502020204030204" pitchFamily="34" charset="0"/>
                <a:ea typeface="Calibri" panose="020F0502020204030204" pitchFamily="34" charset="0"/>
                <a:cs typeface="Calibri" panose="020F0502020204030204" pitchFamily="34" charset="0"/>
              </a:rPr>
              <a:t>1-on-1 interviews with line managers, </a:t>
            </a:r>
            <a:r>
              <a:rPr lang="en-GB" sz="2000" dirty="0">
                <a:effectLst/>
                <a:latin typeface="Calibri" panose="020F0502020204030204" pitchFamily="34" charset="0"/>
                <a:ea typeface="Calibri" panose="020F0502020204030204" pitchFamily="34" charset="0"/>
                <a:cs typeface="Calibri" panose="020F0502020204030204" pitchFamily="34" charset="0"/>
              </a:rPr>
              <a:t>to discuss company practices re </a:t>
            </a:r>
            <a:r>
              <a:rPr lang="en-GB" sz="2000" b="1" dirty="0">
                <a:effectLst/>
                <a:latin typeface="Calibri" panose="020F0502020204030204" pitchFamily="34" charset="0"/>
                <a:ea typeface="Calibri" panose="020F0502020204030204" pitchFamily="34" charset="0"/>
                <a:cs typeface="Calibri" panose="020F0502020204030204" pitchFamily="34" charset="0"/>
              </a:rPr>
              <a:t>gender pay gap, work- family roles / work-life balance</a:t>
            </a: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Ideally 4 line managers from companies x 3 sectors x 4 countries (Belgium, UK, Poland, Spain).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cs typeface="Calibri" panose="020F0502020204030204" pitchFamily="34" charset="0"/>
              </a:rPr>
              <a:t>Total = 48 line managers (ideally across 48 companies).   </a:t>
            </a:r>
            <a:endParaRPr lang="en-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effectLst/>
                <a:latin typeface="Calibri" panose="020F0502020204030204" pitchFamily="34" charset="0"/>
                <a:ea typeface="Calibri" panose="020F0502020204030204" pitchFamily="34" charset="0"/>
              </a:rPr>
              <a:t>Months: 6-24</a:t>
            </a:r>
            <a:r>
              <a:rPr lang="en-NL" sz="2000" dirty="0">
                <a:latin typeface="Calibri" panose="020F0502020204030204" pitchFamily="34" charset="0"/>
                <a:ea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(September 2023 – March 2025).</a:t>
            </a:r>
          </a:p>
        </p:txBody>
      </p:sp>
    </p:spTree>
    <p:extLst>
      <p:ext uri="{BB962C8B-B14F-4D97-AF65-F5344CB8AC3E}">
        <p14:creationId xmlns:p14="http://schemas.microsoft.com/office/powerpoint/2010/main" val="810938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14849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54" y="481956"/>
            <a:ext cx="3727938" cy="596958"/>
          </a:xfrm>
          <a:prstGeom prst="rect">
            <a:avLst/>
          </a:prstGeom>
        </p:spPr>
      </p:pic>
      <p:sp>
        <p:nvSpPr>
          <p:cNvPr id="12" name="Título 1">
            <a:extLst>
              <a:ext uri="{FF2B5EF4-FFF2-40B4-BE49-F238E27FC236}">
                <a16:creationId xmlns:a16="http://schemas.microsoft.com/office/drawing/2014/main" id="{347BEC34-4C28-4D05-9891-AEB1E95C1425}"/>
              </a:ext>
            </a:extLst>
          </p:cNvPr>
          <p:cNvSpPr>
            <a:spLocks noGrp="1"/>
          </p:cNvSpPr>
          <p:nvPr>
            <p:ph type="title"/>
          </p:nvPr>
        </p:nvSpPr>
        <p:spPr>
          <a:xfrm>
            <a:off x="1099709" y="1582618"/>
            <a:ext cx="10515600" cy="910800"/>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sz="4000" b="1" dirty="0">
                <a:solidFill>
                  <a:srgbClr val="AA45A9"/>
                </a:solidFill>
                <a:latin typeface="DengXian" panose="02010600030101010101" pitchFamily="2" charset="-122"/>
                <a:ea typeface="DengXian" panose="02010600030101010101" pitchFamily="2" charset="-122"/>
              </a:rPr>
              <a:t>Invitation to CEC to participate</a:t>
            </a:r>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grpSp>
        <p:nvGrpSpPr>
          <p:cNvPr id="20" name="Group 19"/>
          <p:cNvGrpSpPr/>
          <p:nvPr/>
        </p:nvGrpSpPr>
        <p:grpSpPr>
          <a:xfrm>
            <a:off x="1017217" y="2406526"/>
            <a:ext cx="74879" cy="4465644"/>
            <a:chOff x="830413" y="1258517"/>
            <a:chExt cx="90604" cy="4465644"/>
          </a:xfrm>
        </p:grpSpPr>
        <p:sp>
          <p:nvSpPr>
            <p:cNvPr id="23" name="Rectangle 22"/>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4" name="Rectangle 23"/>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5" name="Rectangle 24"/>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6" name="Rectangle 25"/>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7" name="Rectangle 26"/>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8" name="Rectangle 27"/>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sp>
          <p:nvSpPr>
            <p:cNvPr id="29" name="Rectangle 28"/>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BF64BE"/>
                </a:solidFill>
              </a:endParaRPr>
            </a:p>
          </p:txBody>
        </p:sp>
      </p:gr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30" name="TextBox 29"/>
          <p:cNvSpPr txBox="1"/>
          <p:nvPr/>
        </p:nvSpPr>
        <p:spPr>
          <a:xfrm>
            <a:off x="10059276" y="761323"/>
            <a:ext cx="1693701" cy="369332"/>
          </a:xfrm>
          <a:prstGeom prst="rect">
            <a:avLst/>
          </a:prstGeom>
          <a:noFill/>
        </p:spPr>
        <p:txBody>
          <a:bodyPr wrap="square" rtlCol="0">
            <a:spAutoFit/>
          </a:bodyPr>
          <a:lstStyle/>
          <a:p>
            <a:r>
              <a:rPr lang="es-ES" kern="900" spc="220" dirty="0">
                <a:solidFill>
                  <a:schemeClr val="bg1"/>
                </a:solidFill>
              </a:rPr>
              <a:t>re-wiring.eu</a:t>
            </a:r>
          </a:p>
        </p:txBody>
      </p:sp>
      <p:cxnSp>
        <p:nvCxnSpPr>
          <p:cNvPr id="31" name="Straight Connector 30"/>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C9ED2B58-FBF9-8167-0385-84621F56AA42}"/>
              </a:ext>
            </a:extLst>
          </p:cNvPr>
          <p:cNvSpPr txBox="1">
            <a:spLocks/>
          </p:cNvSpPr>
          <p:nvPr/>
        </p:nvSpPr>
        <p:spPr>
          <a:xfrm>
            <a:off x="1091346" y="1582618"/>
            <a:ext cx="10515600" cy="800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rgbClr val="0060A9"/>
                </a:solidFill>
                <a:latin typeface="Arial" panose="020B0604020202020204" pitchFamily="34" charset="0"/>
                <a:ea typeface="+mj-ea"/>
                <a:cs typeface="Arial" panose="020B0604020202020204" pitchFamily="34" charset="0"/>
              </a:defRPr>
            </a:lvl1pPr>
          </a:lstStyle>
          <a:p>
            <a:br>
              <a:rPr lang="en-US" sz="3200" b="1" dirty="0">
                <a:solidFill>
                  <a:srgbClr val="AA45A9"/>
                </a:solidFill>
                <a:latin typeface="DengXian" panose="02010600030101010101" pitchFamily="2" charset="-122"/>
                <a:ea typeface="DengXian" panose="02010600030101010101" pitchFamily="2" charset="-122"/>
              </a:rPr>
            </a:br>
            <a:br>
              <a:rPr lang="en-US" sz="3200" b="1" dirty="0">
                <a:solidFill>
                  <a:srgbClr val="AA45A9"/>
                </a:solidFill>
                <a:latin typeface="DengXian" panose="02010600030101010101" pitchFamily="2" charset="-122"/>
                <a:ea typeface="DengXian" panose="02010600030101010101" pitchFamily="2" charset="-122"/>
              </a:rPr>
            </a:br>
            <a:endParaRPr lang="es-ES" sz="3200" b="1" dirty="0">
              <a:solidFill>
                <a:srgbClr val="AA45A9"/>
              </a:solidFill>
              <a:latin typeface="DengXian" panose="02010600030101010101" pitchFamily="2" charset="-122"/>
              <a:ea typeface="DengXian" panose="02010600030101010101" pitchFamily="2" charset="-122"/>
            </a:endParaRPr>
          </a:p>
        </p:txBody>
      </p:sp>
      <p:sp>
        <p:nvSpPr>
          <p:cNvPr id="5" name="Content Placeholder 2">
            <a:extLst>
              <a:ext uri="{FF2B5EF4-FFF2-40B4-BE49-F238E27FC236}">
                <a16:creationId xmlns:a16="http://schemas.microsoft.com/office/drawing/2014/main" id="{EF14E4EF-2928-3C1D-3306-BCDD43560D5D}"/>
              </a:ext>
            </a:extLst>
          </p:cNvPr>
          <p:cNvSpPr>
            <a:spLocks noGrp="1"/>
          </p:cNvSpPr>
          <p:nvPr>
            <p:ph sz="half" idx="1"/>
          </p:nvPr>
        </p:nvSpPr>
        <p:spPr>
          <a:xfrm>
            <a:off x="1309804" y="2382895"/>
            <a:ext cx="10297141" cy="4178543"/>
          </a:xfrm>
        </p:spPr>
        <p:txBody>
          <a:bodyPr>
            <a:normAutofit fontScale="85000" lnSpcReduction="10000"/>
          </a:bodyPr>
          <a:lstStyle/>
          <a:p>
            <a:pPr marL="0" indent="0">
              <a:buNone/>
            </a:pPr>
            <a:r>
              <a:rPr lang="en-GB" sz="2400" b="1" dirty="0">
                <a:latin typeface="Calibri" panose="020F0502020204030204" pitchFamily="34" charset="0"/>
                <a:ea typeface="Calibri" panose="020F0502020204030204" pitchFamily="34" charset="0"/>
                <a:cs typeface="Calibri" panose="020F0502020204030204" pitchFamily="34" charset="0"/>
              </a:rPr>
              <a:t>3</a:t>
            </a:r>
            <a:r>
              <a:rPr lang="en-GB" sz="2400" b="1" dirty="0">
                <a:effectLst/>
                <a:latin typeface="Calibri" panose="020F0502020204030204" pitchFamily="34" charset="0"/>
                <a:ea typeface="Calibri" panose="020F0502020204030204" pitchFamily="34" charset="0"/>
                <a:cs typeface="Calibri" panose="020F0502020204030204" pitchFamily="34" charset="0"/>
              </a:rPr>
              <a:t>. 1-on-1 interviews with bank managers </a:t>
            </a:r>
            <a:r>
              <a:rPr lang="en-GB" sz="2400" dirty="0">
                <a:effectLst/>
                <a:latin typeface="Calibri" panose="020F0502020204030204" pitchFamily="34" charset="0"/>
                <a:ea typeface="Calibri" panose="020F0502020204030204" pitchFamily="34" charset="0"/>
                <a:cs typeface="Calibri" panose="020F0502020204030204" pitchFamily="34" charset="0"/>
              </a:rPr>
              <a:t>re lending practices towards women entrepreneurs. </a:t>
            </a:r>
            <a:endParaRPr lang="en-NL" sz="24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Ideally 3 bank managers (3 different banks) x 4 countries. </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Total: 12 bank managers. </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dirty="0">
                <a:effectLst/>
                <a:latin typeface="Calibri" panose="020F0502020204030204" pitchFamily="34" charset="0"/>
                <a:ea typeface="Calibri" panose="020F0502020204030204" pitchFamily="34" charset="0"/>
                <a:cs typeface="Calibri" panose="020F0502020204030204" pitchFamily="34" charset="0"/>
              </a:rPr>
              <a:t>Months: 6-30 (September 2023 – August 2025).</a:t>
            </a:r>
            <a:endParaRPr lang="en-NL"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400" b="1" dirty="0">
                <a:latin typeface="Calibri" panose="020F0502020204030204" pitchFamily="34" charset="0"/>
                <a:ea typeface="Calibri" panose="020F0502020204030204" pitchFamily="34" charset="0"/>
                <a:cs typeface="Calibri" panose="020F0502020204030204" pitchFamily="34" charset="0"/>
              </a:rPr>
              <a:t>4. Distribution / promotion / streaming of Project Report and of national / sectoral reports.</a:t>
            </a:r>
          </a:p>
          <a:p>
            <a:pPr lvl="1"/>
            <a:r>
              <a:rPr lang="en-GB" dirty="0">
                <a:latin typeface="Calibri" panose="020F0502020204030204" pitchFamily="34" charset="0"/>
                <a:ea typeface="Calibri" panose="020F0502020204030204" pitchFamily="34" charset="0"/>
              </a:rPr>
              <a:t>Months: 30-36</a:t>
            </a:r>
            <a:r>
              <a:rPr lang="en-NL" dirty="0">
                <a:latin typeface="Calibri" panose="020F0502020204030204" pitchFamily="34" charset="0"/>
                <a:ea typeface="Calibri" panose="020F0502020204030204" pitchFamily="34" charset="0"/>
              </a:rPr>
              <a:t> (August 2025 – March 2026).</a:t>
            </a:r>
          </a:p>
          <a:p>
            <a:pPr marL="0" indent="0">
              <a:buNone/>
            </a:pPr>
            <a:endParaRPr lang="en-NL" sz="2400" b="1" dirty="0">
              <a:latin typeface="Calibri" panose="020F0502020204030204" pitchFamily="34" charset="0"/>
            </a:endParaRPr>
          </a:p>
          <a:p>
            <a:pPr marL="0" indent="0">
              <a:buNone/>
            </a:pPr>
            <a:r>
              <a:rPr lang="en-GB" sz="2400" b="1" dirty="0">
                <a:latin typeface="Calibri" panose="020F0502020204030204" pitchFamily="34" charset="0"/>
              </a:rPr>
              <a:t>5. O</a:t>
            </a:r>
            <a:r>
              <a:rPr lang="en-NL" sz="2400" b="1" dirty="0">
                <a:latin typeface="Calibri" panose="020F0502020204030204" pitchFamily="34" charset="0"/>
              </a:rPr>
              <a:t>ther activities:</a:t>
            </a:r>
          </a:p>
          <a:p>
            <a:pPr lvl="1"/>
            <a:r>
              <a:rPr lang="en-GB" dirty="0">
                <a:latin typeface="Calibri" panose="020F0502020204030204" pitchFamily="34" charset="0"/>
              </a:rPr>
              <a:t>P</a:t>
            </a:r>
            <a:r>
              <a:rPr lang="en-NL" dirty="0">
                <a:latin typeface="Calibri" panose="020F0502020204030204" pitchFamily="34" charset="0"/>
              </a:rPr>
              <a:t>articipation of CEC at 3 annual meetings (first on June 2, 2023), webinars and other events. </a:t>
            </a:r>
          </a:p>
          <a:p>
            <a:pPr lvl="1"/>
            <a:r>
              <a:rPr lang="en-NL" dirty="0">
                <a:latin typeface="Calibri" panose="020F0502020204030204" pitchFamily="34" charset="0"/>
              </a:rPr>
              <a:t>Promotion of the projects’ activities on website(s), on social media etc.</a:t>
            </a:r>
            <a:endParaRPr lang="en-NL" b="1" dirty="0">
              <a:latin typeface="Calibri" panose="020F0502020204030204" pitchFamily="34" charset="0"/>
            </a:endParaRPr>
          </a:p>
          <a:p>
            <a:pPr marL="0" indent="0">
              <a:buNone/>
            </a:pPr>
            <a:endParaRPr lang="en-NL" sz="2400" b="1" dirty="0">
              <a:latin typeface="Calibri" panose="020F0502020204030204" pitchFamily="34" charset="0"/>
            </a:endParaRPr>
          </a:p>
          <a:p>
            <a:pPr marL="0" indent="0">
              <a:buNone/>
            </a:pPr>
            <a:endParaRPr lang="en-NL" sz="1800" b="1" dirty="0">
              <a:latin typeface="Calibri" panose="020F0502020204030204" pitchFamily="34" charset="0"/>
            </a:endParaRPr>
          </a:p>
        </p:txBody>
      </p:sp>
    </p:spTree>
    <p:extLst>
      <p:ext uri="{BB962C8B-B14F-4D97-AF65-F5344CB8AC3E}">
        <p14:creationId xmlns:p14="http://schemas.microsoft.com/office/powerpoint/2010/main" val="52936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12192000" cy="685799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23" name="Rectangle 22"/>
          <p:cNvSpPr/>
          <p:nvPr/>
        </p:nvSpPr>
        <p:spPr>
          <a:xfrm>
            <a:off x="3539" y="14172"/>
            <a:ext cx="12192000" cy="6857998"/>
          </a:xfrm>
          <a:prstGeom prst="rect">
            <a:avLst/>
          </a:prstGeom>
          <a:blipFill dpi="0" rotWithShape="1">
            <a:blip r:embed="rId3" cstate="print">
              <a:alphaModFix amt="30000"/>
              <a:extLst>
                <a:ext uri="{28A0092B-C50C-407E-A947-70E740481C1C}">
                  <a14:useLocalDpi xmlns:a14="http://schemas.microsoft.com/office/drawing/2010/main" val="0"/>
                </a:ext>
              </a:extLst>
            </a:blip>
            <a:srcRect/>
            <a:stretch>
              <a:fillRect/>
            </a:stretch>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154" y="481956"/>
            <a:ext cx="3727938" cy="596957"/>
          </a:xfrm>
          <a:prstGeom prst="rect">
            <a:avLst/>
          </a:prstGeom>
        </p:spPr>
      </p:pic>
      <p:sp>
        <p:nvSpPr>
          <p:cNvPr id="15" name="Título 1">
            <a:extLst>
              <a:ext uri="{FF2B5EF4-FFF2-40B4-BE49-F238E27FC236}">
                <a16:creationId xmlns:a16="http://schemas.microsoft.com/office/drawing/2014/main" id="{347BEC34-4C28-4D05-9891-AEB1E95C1425}"/>
              </a:ext>
            </a:extLst>
          </p:cNvPr>
          <p:cNvSpPr>
            <a:spLocks noGrp="1"/>
          </p:cNvSpPr>
          <p:nvPr>
            <p:ph type="ctrTitle"/>
          </p:nvPr>
        </p:nvSpPr>
        <p:spPr>
          <a:xfrm>
            <a:off x="1247465" y="2264810"/>
            <a:ext cx="7519030" cy="1734582"/>
          </a:xfrm>
        </p:spPr>
        <p:txBody>
          <a:bodyPr anchor="t" anchorCtr="0">
            <a:noAutofit/>
          </a:bodyPr>
          <a:lstStyle>
            <a:lvl1pPr algn="l">
              <a:defRPr sz="6000">
                <a:solidFill>
                  <a:srgbClr val="0060A9"/>
                </a:solidFill>
                <a:latin typeface="Arial" panose="020B0604020202020204" pitchFamily="34" charset="0"/>
                <a:cs typeface="Arial" panose="020B0604020202020204" pitchFamily="34" charset="0"/>
              </a:defRPr>
            </a:lvl1pPr>
          </a:lstStyle>
          <a:p>
            <a:pPr algn="ctr"/>
            <a:r>
              <a:rPr lang="en-US" b="1" dirty="0">
                <a:solidFill>
                  <a:srgbClr val="BF64BE"/>
                </a:solidFill>
                <a:latin typeface="DengXian" panose="02010600030101010101" pitchFamily="2" charset="-122"/>
                <a:ea typeface="DengXian" panose="02010600030101010101" pitchFamily="2" charset="-122"/>
              </a:rPr>
              <a:t>What questions do you have? </a:t>
            </a:r>
            <a:endParaRPr lang="es-ES" b="1" dirty="0">
              <a:solidFill>
                <a:srgbClr val="BF64BE"/>
              </a:solidFill>
              <a:latin typeface="DengXian" panose="02010600030101010101" pitchFamily="2" charset="-122"/>
              <a:ea typeface="DengXian" panose="02010600030101010101" pitchFamily="2" charset="-122"/>
            </a:endParaRPr>
          </a:p>
        </p:txBody>
      </p:sp>
      <p:sp>
        <p:nvSpPr>
          <p:cNvPr id="21"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1300630" y="4057397"/>
            <a:ext cx="7519030" cy="1734582"/>
          </a:xfrm>
        </p:spPr>
        <p:txBody>
          <a:bodyPr>
            <a:normAutofit fontScale="92500" lnSpcReduction="20000"/>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defRPr/>
            </a:pPr>
            <a:endParaRPr lang="nl-NL" sz="4000" dirty="0">
              <a:solidFill>
                <a:schemeClr val="bg1"/>
              </a:solidFill>
            </a:endParaRPr>
          </a:p>
          <a:p>
            <a:pPr algn="ctr">
              <a:defRPr/>
            </a:pPr>
            <a:r>
              <a:rPr lang="nl-NL" sz="2800" dirty="0">
                <a:solidFill>
                  <a:schemeClr val="bg1"/>
                </a:solidFill>
                <a:hlinkClick r:id="rId5">
                  <a:extLst>
                    <a:ext uri="{A12FA001-AC4F-418D-AE19-62706E023703}">
                      <ahyp:hlinkClr xmlns:ahyp="http://schemas.microsoft.com/office/drawing/2018/hyperlinkcolor" val="tx"/>
                    </a:ext>
                  </a:extLst>
                </a:hlinkClick>
              </a:rPr>
              <a:t>Mirella.visser@mv-imc.com</a:t>
            </a:r>
          </a:p>
          <a:p>
            <a:pPr algn="ctr">
              <a:defRPr/>
            </a:pPr>
            <a:r>
              <a:rPr lang="nl-NL" sz="2800" dirty="0">
                <a:solidFill>
                  <a:schemeClr val="bg1"/>
                </a:solidFill>
                <a:hlinkClick r:id="rId5">
                  <a:extLst>
                    <a:ext uri="{A12FA001-AC4F-418D-AE19-62706E023703}">
                      <ahyp:hlinkClr xmlns:ahyp="http://schemas.microsoft.com/office/drawing/2018/hyperlinkcolor" val="tx"/>
                    </a:ext>
                  </a:extLst>
                </a:hlinkClick>
              </a:rPr>
              <a:t> </a:t>
            </a:r>
            <a:endParaRPr lang="nl-NL" sz="2800" dirty="0">
              <a:solidFill>
                <a:schemeClr val="bg1"/>
              </a:solidFill>
            </a:endParaRPr>
          </a:p>
          <a:p>
            <a:pPr algn="ctr">
              <a:defRPr/>
            </a:pPr>
            <a:r>
              <a:rPr lang="nl-NL" sz="2800" dirty="0">
                <a:solidFill>
                  <a:schemeClr val="bg1"/>
                </a:solidFill>
                <a:hlinkClick r:id="rId6">
                  <a:extLst>
                    <a:ext uri="{A12FA001-AC4F-418D-AE19-62706E023703}">
                      <ahyp:hlinkClr xmlns:ahyp="http://schemas.microsoft.com/office/drawing/2018/hyperlinkcolor" val="tx"/>
                    </a:ext>
                  </a:extLst>
                </a:hlinkClick>
              </a:rPr>
              <a:t>rewiringhorizon@uu.nl</a:t>
            </a:r>
            <a:r>
              <a:rPr lang="nl-NL" sz="2800" dirty="0">
                <a:solidFill>
                  <a:schemeClr val="bg1"/>
                </a:solidFill>
              </a:rPr>
              <a:t> </a:t>
            </a:r>
          </a:p>
          <a:p>
            <a:endParaRPr lang="es-ES" sz="2000" b="1" dirty="0">
              <a:solidFill>
                <a:schemeClr val="bg1"/>
              </a:solidFill>
            </a:endParaRPr>
          </a:p>
        </p:txBody>
      </p:sp>
      <p:grpSp>
        <p:nvGrpSpPr>
          <p:cNvPr id="24" name="Group 23"/>
          <p:cNvGrpSpPr/>
          <p:nvPr/>
        </p:nvGrpSpPr>
        <p:grpSpPr>
          <a:xfrm>
            <a:off x="1024981" y="2449881"/>
            <a:ext cx="74879" cy="4465644"/>
            <a:chOff x="830413" y="1258517"/>
            <a:chExt cx="90604" cy="4465644"/>
          </a:xfrm>
        </p:grpSpPr>
        <p:sp>
          <p:nvSpPr>
            <p:cNvPr id="25" name="Rectangle 24"/>
            <p:cNvSpPr/>
            <p:nvPr/>
          </p:nvSpPr>
          <p:spPr>
            <a:xfrm>
              <a:off x="830415" y="1258517"/>
              <a:ext cx="89697" cy="657051"/>
            </a:xfrm>
            <a:prstGeom prst="rect">
              <a:avLst/>
            </a:prstGeom>
            <a:solidFill>
              <a:srgbClr val="B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6" name="Rectangle 25"/>
            <p:cNvSpPr/>
            <p:nvPr/>
          </p:nvSpPr>
          <p:spPr>
            <a:xfrm>
              <a:off x="830415" y="1915569"/>
              <a:ext cx="89697" cy="630736"/>
            </a:xfrm>
            <a:prstGeom prst="rect">
              <a:avLst/>
            </a:prstGeom>
            <a:solidFill>
              <a:srgbClr val="25C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7" name="Rectangle 26"/>
            <p:cNvSpPr/>
            <p:nvPr/>
          </p:nvSpPr>
          <p:spPr>
            <a:xfrm>
              <a:off x="830415" y="2546305"/>
              <a:ext cx="89697" cy="637409"/>
            </a:xfrm>
            <a:prstGeom prst="rect">
              <a:avLst/>
            </a:prstGeom>
            <a:solidFill>
              <a:srgbClr val="308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8" name="Rectangle 27"/>
            <p:cNvSpPr/>
            <p:nvPr/>
          </p:nvSpPr>
          <p:spPr>
            <a:xfrm>
              <a:off x="830415" y="3174525"/>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29" name="Rectangle 28"/>
            <p:cNvSpPr/>
            <p:nvPr/>
          </p:nvSpPr>
          <p:spPr>
            <a:xfrm>
              <a:off x="830414" y="3811934"/>
              <a:ext cx="89697" cy="637409"/>
            </a:xfrm>
            <a:prstGeom prst="rect">
              <a:avLst/>
            </a:prstGeom>
            <a:solidFill>
              <a:srgbClr val="EA92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30" name="Rectangle 29"/>
            <p:cNvSpPr/>
            <p:nvPr/>
          </p:nvSpPr>
          <p:spPr>
            <a:xfrm>
              <a:off x="830413" y="4449343"/>
              <a:ext cx="89697" cy="637409"/>
            </a:xfrm>
            <a:prstGeom prst="rect">
              <a:avLst/>
            </a:prstGeom>
            <a:solidFill>
              <a:srgbClr val="8CB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sp>
          <p:nvSpPr>
            <p:cNvPr id="31" name="Rectangle 30"/>
            <p:cNvSpPr/>
            <p:nvPr/>
          </p:nvSpPr>
          <p:spPr>
            <a:xfrm>
              <a:off x="831320" y="5086752"/>
              <a:ext cx="89697" cy="637409"/>
            </a:xfrm>
            <a:prstGeom prst="rect">
              <a:avLst/>
            </a:prstGeom>
            <a:solidFill>
              <a:srgbClr val="FC5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BF64BE"/>
                </a:solidFill>
              </a:endParaRPr>
            </a:p>
          </p:txBody>
        </p:sp>
      </p:grpSp>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38666" y="779888"/>
            <a:ext cx="351691" cy="351691"/>
          </a:xfrm>
          <a:prstGeom prst="rect">
            <a:avLst/>
          </a:prstGeom>
        </p:spPr>
      </p:pic>
      <p:sp>
        <p:nvSpPr>
          <p:cNvPr id="20" name="TextBox 19"/>
          <p:cNvSpPr txBox="1"/>
          <p:nvPr/>
        </p:nvSpPr>
        <p:spPr>
          <a:xfrm>
            <a:off x="10059276" y="761323"/>
            <a:ext cx="1693701" cy="369332"/>
          </a:xfrm>
          <a:prstGeom prst="rect">
            <a:avLst/>
          </a:prstGeom>
          <a:noFill/>
        </p:spPr>
        <p:txBody>
          <a:bodyPr wrap="square" rtlCol="0">
            <a:spAutoFit/>
          </a:bodyPr>
          <a:lstStyle/>
          <a:p>
            <a:r>
              <a:rPr lang="es-ES" kern="900" spc="220">
                <a:solidFill>
                  <a:schemeClr val="bg1"/>
                </a:solidFill>
              </a:rPr>
              <a:t>re-wiring.eu</a:t>
            </a:r>
          </a:p>
        </p:txBody>
      </p:sp>
      <p:cxnSp>
        <p:nvCxnSpPr>
          <p:cNvPr id="22" name="Straight Connector 21"/>
          <p:cNvCxnSpPr/>
          <p:nvPr/>
        </p:nvCxnSpPr>
        <p:spPr>
          <a:xfrm flipV="1">
            <a:off x="9455852" y="0"/>
            <a:ext cx="0" cy="1130656"/>
          </a:xfrm>
          <a:prstGeom prst="line">
            <a:avLst/>
          </a:prstGeom>
          <a:ln w="28575">
            <a:solidFill>
              <a:srgbClr val="BF65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140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Future Female Leaders Awards</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presentation by</a:t>
            </a: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Fredrik Gustafsson</a:t>
            </a: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1286231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6E3044EA-A5E4-E747-ADA9-4E980A9F13B5}"/>
              </a:ext>
            </a:extLst>
          </p:cNvPr>
          <p:cNvSpPr>
            <a:spLocks noGrp="1"/>
          </p:cNvSpPr>
          <p:nvPr>
            <p:ph type="body" sz="quarter" idx="10"/>
          </p:nvPr>
        </p:nvSpPr>
        <p:spPr>
          <a:xfrm>
            <a:off x="209049" y="5078009"/>
            <a:ext cx="3177676" cy="336000"/>
          </a:xfrm>
        </p:spPr>
        <p:txBody>
          <a:bodyPr>
            <a:normAutofit lnSpcReduction="10000"/>
          </a:bodyPr>
          <a:lstStyle/>
          <a:p>
            <a:r>
              <a:rPr lang="sv-SE" dirty="0"/>
              <a:t>Fredrik Gustafsson</a:t>
            </a:r>
            <a:endParaRPr dirty="0"/>
          </a:p>
        </p:txBody>
      </p:sp>
      <p:sp>
        <p:nvSpPr>
          <p:cNvPr id="4" name="Platshållare för text 3">
            <a:extLst>
              <a:ext uri="{FF2B5EF4-FFF2-40B4-BE49-F238E27FC236}">
                <a16:creationId xmlns:a16="http://schemas.microsoft.com/office/drawing/2014/main" id="{0C06284A-498C-0A41-948B-67D5F52C9424}"/>
              </a:ext>
            </a:extLst>
          </p:cNvPr>
          <p:cNvSpPr>
            <a:spLocks noGrp="1"/>
          </p:cNvSpPr>
          <p:nvPr>
            <p:ph type="body" sz="quarter" idx="11"/>
          </p:nvPr>
        </p:nvSpPr>
        <p:spPr>
          <a:xfrm>
            <a:off x="209047" y="5420869"/>
            <a:ext cx="3177676" cy="336000"/>
          </a:xfrm>
        </p:spPr>
        <p:txBody>
          <a:bodyPr>
            <a:normAutofit fontScale="77500" lnSpcReduction="20000"/>
          </a:bodyPr>
          <a:lstStyle/>
          <a:p>
            <a:r>
              <a:rPr lang="sv-SE" dirty="0" err="1"/>
              <a:t>Chairman</a:t>
            </a:r>
            <a:r>
              <a:rPr lang="sv-SE" dirty="0"/>
              <a:t>, FKL and PR Specialist</a:t>
            </a:r>
            <a:endParaRPr dirty="0"/>
          </a:p>
        </p:txBody>
      </p:sp>
      <p:sp>
        <p:nvSpPr>
          <p:cNvPr id="2" name="AutoShape 2">
            <a:extLst>
              <a:ext uri="{FF2B5EF4-FFF2-40B4-BE49-F238E27FC236}">
                <a16:creationId xmlns:a16="http://schemas.microsoft.com/office/drawing/2014/main" id="{4CB51428-2CB5-E169-95A9-090A3B3D9D86}"/>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sv-SE" sz="2400"/>
          </a:p>
        </p:txBody>
      </p:sp>
      <p:pic>
        <p:nvPicPr>
          <p:cNvPr id="8" name="Bildobjekt 7" descr="En bild som visar text&#10;&#10;Automatiskt genererad beskrivning">
            <a:extLst>
              <a:ext uri="{FF2B5EF4-FFF2-40B4-BE49-F238E27FC236}">
                <a16:creationId xmlns:a16="http://schemas.microsoft.com/office/drawing/2014/main" id="{D275D262-7BF3-80A4-A909-52007B479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96788"/>
            <a:ext cx="12192000" cy="2064425"/>
          </a:xfrm>
          <a:prstGeom prst="rect">
            <a:avLst/>
          </a:prstGeom>
        </p:spPr>
      </p:pic>
      <p:sp>
        <p:nvSpPr>
          <p:cNvPr id="11" name="textruta 10">
            <a:extLst>
              <a:ext uri="{FF2B5EF4-FFF2-40B4-BE49-F238E27FC236}">
                <a16:creationId xmlns:a16="http://schemas.microsoft.com/office/drawing/2014/main" id="{0337E04C-6FF2-2DA5-2FDC-B03E680DC110}"/>
              </a:ext>
            </a:extLst>
          </p:cNvPr>
          <p:cNvSpPr txBox="1"/>
          <p:nvPr/>
        </p:nvSpPr>
        <p:spPr>
          <a:xfrm>
            <a:off x="1" y="1617087"/>
            <a:ext cx="5187820" cy="748988"/>
          </a:xfrm>
          <a:prstGeom prst="rect">
            <a:avLst/>
          </a:prstGeom>
          <a:noFill/>
        </p:spPr>
        <p:txBody>
          <a:bodyPr wrap="square" rtlCol="0">
            <a:spAutoFit/>
          </a:bodyPr>
          <a:lstStyle/>
          <a:p>
            <a:r>
              <a:rPr lang="sv-SE" sz="4267" b="1" i="1" dirty="0" err="1">
                <a:solidFill>
                  <a:schemeClr val="bg2"/>
                </a:solidFill>
                <a:latin typeface="+mj-lt"/>
              </a:rPr>
              <a:t>Behind</a:t>
            </a:r>
            <a:r>
              <a:rPr lang="sv-SE" sz="4267" b="1" i="1" dirty="0">
                <a:solidFill>
                  <a:schemeClr val="bg2"/>
                </a:solidFill>
                <a:latin typeface="+mj-lt"/>
              </a:rPr>
              <a:t> the </a:t>
            </a:r>
            <a:r>
              <a:rPr lang="sv-SE" sz="4267" b="1" i="1" dirty="0" err="1">
                <a:solidFill>
                  <a:schemeClr val="bg2"/>
                </a:solidFill>
                <a:latin typeface="+mj-lt"/>
              </a:rPr>
              <a:t>Scenes</a:t>
            </a:r>
            <a:endParaRPr lang="sv-SE" sz="4267" b="1" i="1" dirty="0">
              <a:solidFill>
                <a:schemeClr val="bg2"/>
              </a:solidFill>
              <a:latin typeface="+mj-lt"/>
            </a:endParaRPr>
          </a:p>
        </p:txBody>
      </p:sp>
    </p:spTree>
    <p:extLst>
      <p:ext uri="{BB962C8B-B14F-4D97-AF65-F5344CB8AC3E}">
        <p14:creationId xmlns:p14="http://schemas.microsoft.com/office/powerpoint/2010/main" val="299845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DD1BB96-4D7F-3649-B322-B56786E86ABA}"/>
              </a:ext>
            </a:extLst>
          </p:cNvPr>
          <p:cNvSpPr>
            <a:spLocks noGrp="1"/>
          </p:cNvSpPr>
          <p:nvPr>
            <p:ph type="body" sz="quarter" idx="10"/>
          </p:nvPr>
        </p:nvSpPr>
        <p:spPr>
          <a:xfrm>
            <a:off x="-2890198" y="1334516"/>
            <a:ext cx="11117724" cy="4341955"/>
          </a:xfrm>
        </p:spPr>
        <p:txBody>
          <a:bodyPr/>
          <a:lstStyle/>
          <a:p>
            <a:endParaRPr lang="sv-SE" dirty="0"/>
          </a:p>
        </p:txBody>
      </p:sp>
      <p:sp>
        <p:nvSpPr>
          <p:cNvPr id="3" name="Rubrik 2">
            <a:extLst>
              <a:ext uri="{FF2B5EF4-FFF2-40B4-BE49-F238E27FC236}">
                <a16:creationId xmlns:a16="http://schemas.microsoft.com/office/drawing/2014/main" id="{3EC8242B-6D6B-030E-4ADA-97C6DF82BDDA}"/>
              </a:ext>
            </a:extLst>
          </p:cNvPr>
          <p:cNvSpPr>
            <a:spLocks noGrp="1"/>
          </p:cNvSpPr>
          <p:nvPr>
            <p:ph type="title"/>
          </p:nvPr>
        </p:nvSpPr>
        <p:spPr/>
        <p:txBody>
          <a:bodyPr/>
          <a:lstStyle/>
          <a:p>
            <a:endParaRPr lang="sv-SE"/>
          </a:p>
        </p:txBody>
      </p:sp>
      <p:sp>
        <p:nvSpPr>
          <p:cNvPr id="4" name="Platshållare för text 3">
            <a:extLst>
              <a:ext uri="{FF2B5EF4-FFF2-40B4-BE49-F238E27FC236}">
                <a16:creationId xmlns:a16="http://schemas.microsoft.com/office/drawing/2014/main" id="{4C7ED159-5B58-EE25-422F-9D694934E73F}"/>
              </a:ext>
            </a:extLst>
          </p:cNvPr>
          <p:cNvSpPr>
            <a:spLocks noGrp="1"/>
          </p:cNvSpPr>
          <p:nvPr>
            <p:ph type="body" sz="quarter" idx="11"/>
          </p:nvPr>
        </p:nvSpPr>
        <p:spPr/>
        <p:txBody>
          <a:bodyPr>
            <a:normAutofit fontScale="92500" lnSpcReduction="20000"/>
          </a:bodyPr>
          <a:lstStyle/>
          <a:p>
            <a:endParaRPr lang="sv-SE"/>
          </a:p>
        </p:txBody>
      </p:sp>
      <p:pic>
        <p:nvPicPr>
          <p:cNvPr id="6" name="Bildobjekt 5">
            <a:extLst>
              <a:ext uri="{FF2B5EF4-FFF2-40B4-BE49-F238E27FC236}">
                <a16:creationId xmlns:a16="http://schemas.microsoft.com/office/drawing/2014/main" id="{DB220A32-874E-CAC9-FC33-55F2A7F8D6FD}"/>
              </a:ext>
            </a:extLst>
          </p:cNvPr>
          <p:cNvPicPr>
            <a:picLocks noChangeAspect="1"/>
          </p:cNvPicPr>
          <p:nvPr/>
        </p:nvPicPr>
        <p:blipFill>
          <a:blip r:embed="rId2"/>
          <a:stretch>
            <a:fillRect/>
          </a:stretch>
        </p:blipFill>
        <p:spPr>
          <a:xfrm>
            <a:off x="103789" y="141437"/>
            <a:ext cx="4824947" cy="45745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Bildobjekt 7">
            <a:extLst>
              <a:ext uri="{FF2B5EF4-FFF2-40B4-BE49-F238E27FC236}">
                <a16:creationId xmlns:a16="http://schemas.microsoft.com/office/drawing/2014/main" id="{AB6A00B6-0001-6A00-99A2-D0B68C6C5F94}"/>
              </a:ext>
            </a:extLst>
          </p:cNvPr>
          <p:cNvPicPr>
            <a:picLocks noChangeAspect="1"/>
          </p:cNvPicPr>
          <p:nvPr/>
        </p:nvPicPr>
        <p:blipFill>
          <a:blip r:embed="rId3"/>
          <a:stretch>
            <a:fillRect/>
          </a:stretch>
        </p:blipFill>
        <p:spPr>
          <a:xfrm>
            <a:off x="7688655" y="141438"/>
            <a:ext cx="4376531" cy="49537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Bildobjekt 9">
            <a:extLst>
              <a:ext uri="{FF2B5EF4-FFF2-40B4-BE49-F238E27FC236}">
                <a16:creationId xmlns:a16="http://schemas.microsoft.com/office/drawing/2014/main" id="{3FCF5381-8DB6-E5CD-3E4D-BD5CE912DA7A}"/>
              </a:ext>
            </a:extLst>
          </p:cNvPr>
          <p:cNvPicPr>
            <a:picLocks noChangeAspect="1"/>
          </p:cNvPicPr>
          <p:nvPr/>
        </p:nvPicPr>
        <p:blipFill>
          <a:blip r:embed="rId4"/>
          <a:stretch>
            <a:fillRect/>
          </a:stretch>
        </p:blipFill>
        <p:spPr>
          <a:xfrm>
            <a:off x="3733447" y="2490638"/>
            <a:ext cx="3967295" cy="4187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79645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3B7E8C7-19DA-4653-A295-58805FE37726}"/>
              </a:ext>
            </a:extLst>
          </p:cNvPr>
          <p:cNvSpPr>
            <a:spLocks noGrp="1"/>
          </p:cNvSpPr>
          <p:nvPr>
            <p:ph type="body" sz="quarter" idx="10"/>
          </p:nvPr>
        </p:nvSpPr>
        <p:spPr/>
        <p:txBody>
          <a:bodyPr/>
          <a:lstStyle/>
          <a:p>
            <a:r>
              <a:rPr lang="en-US" sz="1867" dirty="0"/>
              <a:t>Since 2007, the </a:t>
            </a:r>
            <a:r>
              <a:rPr lang="en-US" sz="1867" dirty="0" err="1"/>
              <a:t>Framtidens</a:t>
            </a:r>
            <a:r>
              <a:rPr lang="en-US" sz="1867" dirty="0"/>
              <a:t> </a:t>
            </a:r>
            <a:r>
              <a:rPr lang="en-US" sz="1867" dirty="0" err="1"/>
              <a:t>kvinnliga</a:t>
            </a:r>
            <a:r>
              <a:rPr lang="en-US" sz="1867" dirty="0"/>
              <a:t> </a:t>
            </a:r>
            <a:r>
              <a:rPr lang="en-US" sz="1867" dirty="0" err="1"/>
              <a:t>ledare</a:t>
            </a:r>
            <a:r>
              <a:rPr lang="en-US" sz="1867" dirty="0"/>
              <a:t> list compiles 75 top executives from a wide range of sectors. Not limited to Sweden, many of the candidates work for international companies and are stationed abroad. They are The Female Leaders of the Future.</a:t>
            </a:r>
            <a:endParaRPr lang="sv-SE" sz="1867" dirty="0"/>
          </a:p>
          <a:p>
            <a:r>
              <a:rPr lang="en-US" sz="1867" dirty="0"/>
              <a:t>The purpose of the activity is to turn the notion of leadership as a male arena upside down, meanwhile highlighting top talent and strong leadership. These women become role models, and the list generates tons of national and industry coverage where each and every one share their individual success story.</a:t>
            </a:r>
            <a:endParaRPr lang="sv-SE" dirty="0"/>
          </a:p>
          <a:p>
            <a:r>
              <a:rPr lang="en-US" sz="1867" dirty="0"/>
              <a:t>To qualify for the list, the candidate may not be older than 35 and have a managerial position. Coming from different sectors, the annual list award’s the previous year’s achievements.</a:t>
            </a:r>
            <a:endParaRPr lang="sv-SE" sz="1867" dirty="0"/>
          </a:p>
        </p:txBody>
      </p:sp>
      <p:sp>
        <p:nvSpPr>
          <p:cNvPr id="3" name="Rubrik 2">
            <a:extLst>
              <a:ext uri="{FF2B5EF4-FFF2-40B4-BE49-F238E27FC236}">
                <a16:creationId xmlns:a16="http://schemas.microsoft.com/office/drawing/2014/main" id="{71D76819-D2C9-411E-BBEE-A0CFCFCA591A}"/>
              </a:ext>
            </a:extLst>
          </p:cNvPr>
          <p:cNvSpPr>
            <a:spLocks noGrp="1"/>
          </p:cNvSpPr>
          <p:nvPr>
            <p:ph type="title"/>
          </p:nvPr>
        </p:nvSpPr>
        <p:spPr/>
        <p:txBody>
          <a:bodyPr/>
          <a:lstStyle/>
          <a:p>
            <a:r>
              <a:rPr lang="sv-SE" dirty="0" err="1"/>
              <a:t>Why</a:t>
            </a:r>
            <a:r>
              <a:rPr lang="sv-SE" dirty="0"/>
              <a:t> Framtidens kvinnliga ledare?</a:t>
            </a:r>
          </a:p>
        </p:txBody>
      </p:sp>
      <p:sp>
        <p:nvSpPr>
          <p:cNvPr id="4" name="Platshållare för text 3">
            <a:extLst>
              <a:ext uri="{FF2B5EF4-FFF2-40B4-BE49-F238E27FC236}">
                <a16:creationId xmlns:a16="http://schemas.microsoft.com/office/drawing/2014/main" id="{4FF6B58C-A342-4A0C-A8C9-F6AE2A409242}"/>
              </a:ext>
            </a:extLst>
          </p:cNvPr>
          <p:cNvSpPr>
            <a:spLocks noGrp="1"/>
          </p:cNvSpPr>
          <p:nvPr>
            <p:ph type="body" sz="quarter" idx="11"/>
          </p:nvPr>
        </p:nvSpPr>
        <p:spPr/>
        <p:txBody>
          <a:bodyPr>
            <a:normAutofit fontScale="92500" lnSpcReduction="20000"/>
          </a:bodyPr>
          <a:lstStyle/>
          <a:p>
            <a:endParaRPr lang="sv-SE"/>
          </a:p>
        </p:txBody>
      </p:sp>
    </p:spTree>
    <p:extLst>
      <p:ext uri="{BB962C8B-B14F-4D97-AF65-F5344CB8AC3E}">
        <p14:creationId xmlns:p14="http://schemas.microsoft.com/office/powerpoint/2010/main" val="397060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7F70EAF-74FA-4E48-B531-78893338DBD5}"/>
              </a:ext>
            </a:extLst>
          </p:cNvPr>
          <p:cNvSpPr>
            <a:spLocks noGrp="1"/>
          </p:cNvSpPr>
          <p:nvPr>
            <p:ph type="body" sz="quarter" idx="10"/>
          </p:nvPr>
        </p:nvSpPr>
        <p:spPr>
          <a:xfrm>
            <a:off x="570222" y="1254702"/>
            <a:ext cx="7875855" cy="4003805"/>
          </a:xfrm>
        </p:spPr>
        <p:txBody>
          <a:bodyPr>
            <a:normAutofit fontScale="25000" lnSpcReduction="20000"/>
          </a:bodyPr>
          <a:lstStyle/>
          <a:p>
            <a:pPr algn="l">
              <a:buFont typeface="Arial" panose="020B0604020202020204" pitchFamily="34" charset="0"/>
              <a:buChar char="•"/>
            </a:pPr>
            <a:r>
              <a:rPr lang="sv-SE" sz="1867" b="1" dirty="0">
                <a:solidFill>
                  <a:srgbClr val="222222"/>
                </a:solidFill>
              </a:rPr>
              <a:t>Andreas Miller, </a:t>
            </a:r>
            <a:r>
              <a:rPr lang="sv-SE" sz="1867" dirty="0" err="1">
                <a:solidFill>
                  <a:srgbClr val="222222"/>
                </a:solidFill>
              </a:rPr>
              <a:t>Chairman</a:t>
            </a:r>
            <a:r>
              <a:rPr lang="sv-SE" sz="1867" dirty="0">
                <a:solidFill>
                  <a:srgbClr val="222222"/>
                </a:solidFill>
              </a:rPr>
              <a:t> Ledarna</a:t>
            </a:r>
          </a:p>
          <a:p>
            <a:pPr algn="l">
              <a:buFont typeface="Arial" panose="020B0604020202020204" pitchFamily="34" charset="0"/>
              <a:buChar char="•"/>
            </a:pPr>
            <a:r>
              <a:rPr lang="sv-SE" sz="1867" b="1" dirty="0">
                <a:solidFill>
                  <a:srgbClr val="222222"/>
                </a:solidFill>
              </a:rPr>
              <a:t>Fredrik Gustafsson, </a:t>
            </a:r>
            <a:r>
              <a:rPr lang="sv-SE" sz="1867" dirty="0">
                <a:solidFill>
                  <a:srgbClr val="222222"/>
                </a:solidFill>
              </a:rPr>
              <a:t>PR Specialist Ledarna and </a:t>
            </a:r>
            <a:r>
              <a:rPr lang="sv-SE" sz="1867" dirty="0" err="1">
                <a:solidFill>
                  <a:srgbClr val="222222"/>
                </a:solidFill>
              </a:rPr>
              <a:t>deputy</a:t>
            </a:r>
            <a:r>
              <a:rPr lang="sv-SE" sz="1867" dirty="0">
                <a:solidFill>
                  <a:srgbClr val="222222"/>
                </a:solidFill>
              </a:rPr>
              <a:t> </a:t>
            </a:r>
            <a:r>
              <a:rPr lang="sv-SE" sz="1867" dirty="0" err="1">
                <a:solidFill>
                  <a:srgbClr val="222222"/>
                </a:solidFill>
              </a:rPr>
              <a:t>Chairman</a:t>
            </a:r>
            <a:r>
              <a:rPr lang="sv-SE" sz="1867" dirty="0">
                <a:solidFill>
                  <a:srgbClr val="222222"/>
                </a:solidFill>
              </a:rPr>
              <a:t> </a:t>
            </a:r>
            <a:r>
              <a:rPr lang="sv-SE" sz="1867" dirty="0" err="1">
                <a:solidFill>
                  <a:srgbClr val="222222"/>
                </a:solidFill>
              </a:rPr>
              <a:t>of</a:t>
            </a:r>
            <a:r>
              <a:rPr lang="sv-SE" sz="1867" dirty="0">
                <a:solidFill>
                  <a:srgbClr val="222222"/>
                </a:solidFill>
              </a:rPr>
              <a:t> the Jury</a:t>
            </a:r>
          </a:p>
          <a:p>
            <a:pPr algn="l">
              <a:buFont typeface="Arial" panose="020B0604020202020204" pitchFamily="34" charset="0"/>
              <a:buChar char="•"/>
            </a:pPr>
            <a:r>
              <a:rPr lang="sv-SE" sz="1867" b="1" dirty="0">
                <a:solidFill>
                  <a:srgbClr val="222222"/>
                </a:solidFill>
              </a:rPr>
              <a:t>Hannes Hasselrot, </a:t>
            </a:r>
            <a:r>
              <a:rPr lang="sv-SE" sz="1867" dirty="0">
                <a:solidFill>
                  <a:srgbClr val="222222"/>
                </a:solidFill>
              </a:rPr>
              <a:t>GM </a:t>
            </a:r>
            <a:r>
              <a:rPr lang="sv-SE" sz="1867" dirty="0" err="1">
                <a:solidFill>
                  <a:srgbClr val="222222"/>
                </a:solidFill>
              </a:rPr>
              <a:t>Oriola</a:t>
            </a:r>
            <a:endParaRPr lang="sv-SE" sz="1867" dirty="0">
              <a:solidFill>
                <a:srgbClr val="222222"/>
              </a:solidFill>
            </a:endParaRPr>
          </a:p>
          <a:p>
            <a:pPr algn="l">
              <a:buFont typeface="Arial" panose="020B0604020202020204" pitchFamily="34" charset="0"/>
              <a:buChar char="•"/>
            </a:pPr>
            <a:r>
              <a:rPr lang="sv-SE" sz="1867" b="1" dirty="0">
                <a:solidFill>
                  <a:srgbClr val="222222"/>
                </a:solidFill>
              </a:rPr>
              <a:t>Jenny Jonsson, </a:t>
            </a:r>
            <a:r>
              <a:rPr lang="sv-SE" sz="1867" dirty="0">
                <a:solidFill>
                  <a:srgbClr val="222222"/>
                </a:solidFill>
              </a:rPr>
              <a:t>GM </a:t>
            </a:r>
            <a:r>
              <a:rPr lang="sv-SE" sz="1867" dirty="0" err="1">
                <a:solidFill>
                  <a:srgbClr val="222222"/>
                </a:solidFill>
              </a:rPr>
              <a:t>ByggVesta</a:t>
            </a:r>
            <a:r>
              <a:rPr lang="sv-SE" sz="1867" dirty="0">
                <a:solidFill>
                  <a:srgbClr val="222222"/>
                </a:solidFill>
              </a:rPr>
              <a:t> and the FKL 2022 Winner</a:t>
            </a:r>
          </a:p>
          <a:p>
            <a:pPr algn="l">
              <a:buFont typeface="Arial" panose="020B0604020202020204" pitchFamily="34" charset="0"/>
              <a:buChar char="•"/>
            </a:pPr>
            <a:r>
              <a:rPr lang="sv-SE" sz="1867" b="1" dirty="0">
                <a:solidFill>
                  <a:srgbClr val="222222"/>
                </a:solidFill>
              </a:rPr>
              <a:t>Jenny Madestam, </a:t>
            </a:r>
            <a:r>
              <a:rPr lang="en-US" sz="1867" dirty="0">
                <a:solidFill>
                  <a:srgbClr val="222222"/>
                </a:solidFill>
              </a:rPr>
              <a:t>docent in political science and lecturer in public administration</a:t>
            </a:r>
            <a:endParaRPr lang="sv-SE" sz="1867" dirty="0">
              <a:solidFill>
                <a:srgbClr val="222222"/>
              </a:solidFill>
            </a:endParaRPr>
          </a:p>
          <a:p>
            <a:pPr algn="l">
              <a:buFont typeface="Arial" panose="020B0604020202020204" pitchFamily="34" charset="0"/>
              <a:buChar char="•"/>
            </a:pPr>
            <a:r>
              <a:rPr lang="sv-SE" sz="1867" b="1" dirty="0">
                <a:solidFill>
                  <a:srgbClr val="222222"/>
                </a:solidFill>
              </a:rPr>
              <a:t>Nazanin Nematshahi, </a:t>
            </a:r>
            <a:r>
              <a:rPr lang="sv-SE" sz="1867" dirty="0">
                <a:solidFill>
                  <a:srgbClr val="222222"/>
                </a:solidFill>
              </a:rPr>
              <a:t>SMC Director Microsoft</a:t>
            </a:r>
          </a:p>
          <a:p>
            <a:pPr algn="l">
              <a:buFont typeface="Arial" panose="020B0604020202020204" pitchFamily="34" charset="0"/>
              <a:buChar char="•"/>
            </a:pPr>
            <a:r>
              <a:rPr lang="sv-SE" sz="1867" b="1" dirty="0">
                <a:solidFill>
                  <a:srgbClr val="222222"/>
                </a:solidFill>
              </a:rPr>
              <a:t>Roshanak Fatahian, </a:t>
            </a:r>
            <a:r>
              <a:rPr lang="sv-SE" sz="1867" dirty="0" err="1">
                <a:solidFill>
                  <a:srgbClr val="222222"/>
                </a:solidFill>
              </a:rPr>
              <a:t>Diversity</a:t>
            </a:r>
            <a:r>
              <a:rPr lang="sv-SE" sz="1867" dirty="0">
                <a:solidFill>
                  <a:srgbClr val="222222"/>
                </a:solidFill>
              </a:rPr>
              <a:t> &amp; </a:t>
            </a:r>
            <a:r>
              <a:rPr lang="sv-SE" sz="1867" dirty="0" err="1">
                <a:solidFill>
                  <a:srgbClr val="222222"/>
                </a:solidFill>
              </a:rPr>
              <a:t>Inclusion</a:t>
            </a:r>
            <a:r>
              <a:rPr lang="sv-SE" sz="1867" dirty="0">
                <a:solidFill>
                  <a:srgbClr val="222222"/>
                </a:solidFill>
              </a:rPr>
              <a:t> Director Nord DDB</a:t>
            </a:r>
          </a:p>
          <a:p>
            <a:pPr algn="l">
              <a:buFont typeface="Arial" panose="020B0604020202020204" pitchFamily="34" charset="0"/>
              <a:buChar char="•"/>
            </a:pPr>
            <a:r>
              <a:rPr lang="sv-SE" sz="1867" b="1" dirty="0">
                <a:solidFill>
                  <a:srgbClr val="222222"/>
                </a:solidFill>
              </a:rPr>
              <a:t>Stina Nordström, </a:t>
            </a:r>
            <a:r>
              <a:rPr lang="sv-SE" sz="1867" dirty="0">
                <a:solidFill>
                  <a:srgbClr val="222222"/>
                </a:solidFill>
              </a:rPr>
              <a:t>GS Reumatikerförbundet Ledarna board </a:t>
            </a:r>
            <a:r>
              <a:rPr lang="sv-SE" sz="1867" dirty="0" err="1">
                <a:solidFill>
                  <a:srgbClr val="222222"/>
                </a:solidFill>
              </a:rPr>
              <a:t>member</a:t>
            </a:r>
            <a:endParaRPr lang="sv-SE" sz="1867" dirty="0"/>
          </a:p>
        </p:txBody>
      </p:sp>
      <p:sp>
        <p:nvSpPr>
          <p:cNvPr id="3" name="Rubrik 2">
            <a:extLst>
              <a:ext uri="{FF2B5EF4-FFF2-40B4-BE49-F238E27FC236}">
                <a16:creationId xmlns:a16="http://schemas.microsoft.com/office/drawing/2014/main" id="{B18A3AA7-FEAB-4796-A92F-8744C669D920}"/>
              </a:ext>
            </a:extLst>
          </p:cNvPr>
          <p:cNvSpPr>
            <a:spLocks noGrp="1"/>
          </p:cNvSpPr>
          <p:nvPr>
            <p:ph type="title"/>
          </p:nvPr>
        </p:nvSpPr>
        <p:spPr/>
        <p:txBody>
          <a:bodyPr/>
          <a:lstStyle/>
          <a:p>
            <a:r>
              <a:rPr lang="sv-SE" dirty="0"/>
              <a:t>The 2023 Jury</a:t>
            </a:r>
          </a:p>
        </p:txBody>
      </p:sp>
      <p:sp>
        <p:nvSpPr>
          <p:cNvPr id="4" name="Platshållare för text 3">
            <a:extLst>
              <a:ext uri="{FF2B5EF4-FFF2-40B4-BE49-F238E27FC236}">
                <a16:creationId xmlns:a16="http://schemas.microsoft.com/office/drawing/2014/main" id="{8D9386B9-D747-42C7-833A-860260841147}"/>
              </a:ext>
            </a:extLst>
          </p:cNvPr>
          <p:cNvSpPr>
            <a:spLocks noGrp="1"/>
          </p:cNvSpPr>
          <p:nvPr>
            <p:ph type="body" sz="quarter" idx="11"/>
          </p:nvPr>
        </p:nvSpPr>
        <p:spPr/>
        <p:txBody>
          <a:bodyPr>
            <a:normAutofit fontScale="92500" lnSpcReduction="20000"/>
          </a:bodyPr>
          <a:lstStyle/>
          <a:p>
            <a:endParaRPr lang="sv-SE" dirty="0"/>
          </a:p>
        </p:txBody>
      </p:sp>
      <p:pic>
        <p:nvPicPr>
          <p:cNvPr id="6" name="Bildobjekt 5">
            <a:extLst>
              <a:ext uri="{FF2B5EF4-FFF2-40B4-BE49-F238E27FC236}">
                <a16:creationId xmlns:a16="http://schemas.microsoft.com/office/drawing/2014/main" id="{C736E101-017B-488E-D491-021BE3F1EB80}"/>
              </a:ext>
            </a:extLst>
          </p:cNvPr>
          <p:cNvPicPr>
            <a:picLocks noChangeAspect="1"/>
          </p:cNvPicPr>
          <p:nvPr/>
        </p:nvPicPr>
        <p:blipFill>
          <a:blip r:embed="rId2"/>
          <a:stretch>
            <a:fillRect/>
          </a:stretch>
        </p:blipFill>
        <p:spPr>
          <a:xfrm>
            <a:off x="8087264" y="90443"/>
            <a:ext cx="3799937" cy="66771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6275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054B535-7769-4E96-B136-411F201E8E81}"/>
              </a:ext>
            </a:extLst>
          </p:cNvPr>
          <p:cNvSpPr>
            <a:spLocks noGrp="1"/>
          </p:cNvSpPr>
          <p:nvPr>
            <p:ph type="body" sz="quarter" idx="10"/>
          </p:nvPr>
        </p:nvSpPr>
        <p:spPr>
          <a:xfrm>
            <a:off x="353733" y="1024291"/>
            <a:ext cx="11117724" cy="4341955"/>
          </a:xfrm>
        </p:spPr>
        <p:txBody>
          <a:bodyPr>
            <a:normAutofit fontScale="55000" lnSpcReduction="20000"/>
          </a:bodyPr>
          <a:lstStyle/>
          <a:p>
            <a:pPr algn="l">
              <a:buFont typeface="Arial" panose="020B0604020202020204" pitchFamily="34" charset="0"/>
              <a:buChar char="•"/>
            </a:pPr>
            <a:r>
              <a:rPr lang="en-US" sz="1867" b="1" dirty="0">
                <a:solidFill>
                  <a:srgbClr val="222222"/>
                </a:solidFill>
              </a:rPr>
              <a:t>Competency Leadership</a:t>
            </a:r>
          </a:p>
          <a:p>
            <a:pPr algn="l">
              <a:buFont typeface="Arial" panose="020B0604020202020204" pitchFamily="34" charset="0"/>
              <a:buChar char="•"/>
            </a:pPr>
            <a:r>
              <a:rPr lang="en-US" sz="1867" dirty="0">
                <a:solidFill>
                  <a:srgbClr val="222222"/>
                </a:solidFill>
                <a:latin typeface="+mj-lt"/>
              </a:rPr>
              <a:t>Demonstrates</a:t>
            </a:r>
            <a:r>
              <a:rPr lang="en-US" sz="1867" dirty="0">
                <a:solidFill>
                  <a:srgbClr val="222222"/>
                </a:solidFill>
              </a:rPr>
              <a:t> </a:t>
            </a:r>
            <a:r>
              <a:rPr lang="en-US" sz="1867" dirty="0">
                <a:solidFill>
                  <a:srgbClr val="222222"/>
                </a:solidFill>
                <a:latin typeface="+mj-lt"/>
              </a:rPr>
              <a:t>transparent</a:t>
            </a:r>
            <a:r>
              <a:rPr lang="en-US" sz="1867" dirty="0">
                <a:solidFill>
                  <a:srgbClr val="222222"/>
                </a:solidFill>
              </a:rPr>
              <a:t> and inclusive leadership that promotes results through the development of employees' potential. Has successfully managed significant leadership challenges.</a:t>
            </a:r>
          </a:p>
          <a:p>
            <a:pPr algn="l">
              <a:buFont typeface="Arial" panose="020B0604020202020204" pitchFamily="34" charset="0"/>
              <a:buChar char="•"/>
            </a:pPr>
            <a:r>
              <a:rPr lang="en-US" sz="1867" b="1" dirty="0">
                <a:solidFill>
                  <a:srgbClr val="222222"/>
                </a:solidFill>
              </a:rPr>
              <a:t>Results</a:t>
            </a:r>
          </a:p>
          <a:p>
            <a:pPr algn="l">
              <a:buFont typeface="Arial" panose="020B0604020202020204" pitchFamily="34" charset="0"/>
              <a:buChar char="•"/>
            </a:pPr>
            <a:r>
              <a:rPr lang="en-US" sz="1867" dirty="0">
                <a:solidFill>
                  <a:srgbClr val="222222"/>
                </a:solidFill>
              </a:rPr>
              <a:t>Is responsible for results and has the power to develop and lead a business or drive important societal change. For instance, is the manager of several employees, has financial responsibility, has worked with business development, operational responsibility and/or has shown outstanding results in relation to the mission of the business.</a:t>
            </a:r>
          </a:p>
          <a:p>
            <a:pPr algn="l">
              <a:buFont typeface="Arial" panose="020B0604020202020204" pitchFamily="34" charset="0"/>
              <a:buChar char="•"/>
            </a:pPr>
            <a:r>
              <a:rPr lang="en-US" sz="1867" b="1" dirty="0">
                <a:solidFill>
                  <a:srgbClr val="222222"/>
                </a:solidFill>
              </a:rPr>
              <a:t>Potential</a:t>
            </a:r>
          </a:p>
          <a:p>
            <a:pPr algn="l">
              <a:buFont typeface="Arial" panose="020B0604020202020204" pitchFamily="34" charset="0"/>
              <a:buChar char="•"/>
            </a:pPr>
            <a:r>
              <a:rPr lang="en-US" sz="1867" dirty="0">
                <a:solidFill>
                  <a:srgbClr val="222222"/>
                </a:solidFill>
              </a:rPr>
              <a:t>Leads the business forward based on a vision of a sustainable society. Shows innovative thinking in handling complex issues. Has the ability to take on larger roles.</a:t>
            </a:r>
            <a:endParaRPr lang="sv-SE" sz="1867" dirty="0"/>
          </a:p>
        </p:txBody>
      </p:sp>
      <p:sp>
        <p:nvSpPr>
          <p:cNvPr id="3" name="Rubrik 2">
            <a:extLst>
              <a:ext uri="{FF2B5EF4-FFF2-40B4-BE49-F238E27FC236}">
                <a16:creationId xmlns:a16="http://schemas.microsoft.com/office/drawing/2014/main" id="{36BB01B6-FA08-4C01-9246-A5B1C6C70F56}"/>
              </a:ext>
            </a:extLst>
          </p:cNvPr>
          <p:cNvSpPr>
            <a:spLocks noGrp="1"/>
          </p:cNvSpPr>
          <p:nvPr>
            <p:ph type="title"/>
          </p:nvPr>
        </p:nvSpPr>
        <p:spPr/>
        <p:txBody>
          <a:bodyPr/>
          <a:lstStyle/>
          <a:p>
            <a:r>
              <a:rPr lang="sv-SE" dirty="0" err="1"/>
              <a:t>Criteria</a:t>
            </a:r>
            <a:endParaRPr lang="sv-SE" dirty="0"/>
          </a:p>
        </p:txBody>
      </p:sp>
      <p:sp>
        <p:nvSpPr>
          <p:cNvPr id="4" name="Platshållare för text 3">
            <a:extLst>
              <a:ext uri="{FF2B5EF4-FFF2-40B4-BE49-F238E27FC236}">
                <a16:creationId xmlns:a16="http://schemas.microsoft.com/office/drawing/2014/main" id="{BAEA2436-DFDC-4E73-91FE-6DB6E41B644A}"/>
              </a:ext>
            </a:extLst>
          </p:cNvPr>
          <p:cNvSpPr>
            <a:spLocks noGrp="1"/>
          </p:cNvSpPr>
          <p:nvPr>
            <p:ph type="body" sz="quarter" idx="11"/>
          </p:nvPr>
        </p:nvSpPr>
        <p:spPr/>
        <p:txBody>
          <a:bodyPr>
            <a:normAutofit fontScale="92500" lnSpcReduction="20000"/>
          </a:bodyPr>
          <a:lstStyle/>
          <a:p>
            <a:endParaRPr lang="sv-SE" dirty="0"/>
          </a:p>
        </p:txBody>
      </p:sp>
    </p:spTree>
    <p:extLst>
      <p:ext uri="{BB962C8B-B14F-4D97-AF65-F5344CB8AC3E}">
        <p14:creationId xmlns:p14="http://schemas.microsoft.com/office/powerpoint/2010/main" val="917669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5E031C4-175E-4927-9CD3-6AEF34BCEE27}"/>
              </a:ext>
            </a:extLst>
          </p:cNvPr>
          <p:cNvSpPr>
            <a:spLocks noGrp="1"/>
          </p:cNvSpPr>
          <p:nvPr>
            <p:ph type="body" sz="quarter" idx="10"/>
          </p:nvPr>
        </p:nvSpPr>
        <p:spPr>
          <a:effectLst>
            <a:outerShdw blurRad="50800" dist="38100" dir="2700000" algn="tl" rotWithShape="0">
              <a:prstClr val="black">
                <a:alpha val="40000"/>
              </a:prstClr>
            </a:outerShdw>
          </a:effectLst>
        </p:spPr>
        <p:txBody>
          <a:bodyPr/>
          <a:lstStyle/>
          <a:p>
            <a:endParaRPr lang="sv-SE" dirty="0"/>
          </a:p>
        </p:txBody>
      </p:sp>
      <p:sp>
        <p:nvSpPr>
          <p:cNvPr id="3" name="Rubrik 2">
            <a:extLst>
              <a:ext uri="{FF2B5EF4-FFF2-40B4-BE49-F238E27FC236}">
                <a16:creationId xmlns:a16="http://schemas.microsoft.com/office/drawing/2014/main" id="{2373699B-C93D-4B97-9FB4-009DD77C1704}"/>
              </a:ext>
            </a:extLst>
          </p:cNvPr>
          <p:cNvSpPr>
            <a:spLocks noGrp="1"/>
          </p:cNvSpPr>
          <p:nvPr>
            <p:ph type="title"/>
          </p:nvPr>
        </p:nvSpPr>
        <p:spPr>
          <a:effectLst>
            <a:outerShdw blurRad="50800" dist="38100" dir="2700000" algn="tl" rotWithShape="0">
              <a:prstClr val="black">
                <a:alpha val="40000"/>
              </a:prstClr>
            </a:outerShdw>
          </a:effectLst>
        </p:spPr>
        <p:txBody>
          <a:bodyPr/>
          <a:lstStyle/>
          <a:p>
            <a:endParaRPr lang="sv-SE"/>
          </a:p>
        </p:txBody>
      </p:sp>
      <p:sp>
        <p:nvSpPr>
          <p:cNvPr id="4" name="Platshållare för text 3">
            <a:extLst>
              <a:ext uri="{FF2B5EF4-FFF2-40B4-BE49-F238E27FC236}">
                <a16:creationId xmlns:a16="http://schemas.microsoft.com/office/drawing/2014/main" id="{C18676A7-57AC-4955-8151-66C3B54AA0E4}"/>
              </a:ext>
            </a:extLst>
          </p:cNvPr>
          <p:cNvSpPr>
            <a:spLocks noGrp="1"/>
          </p:cNvSpPr>
          <p:nvPr>
            <p:ph type="body" sz="quarter" idx="11"/>
          </p:nvPr>
        </p:nvSpPr>
        <p:spPr>
          <a:effectLst>
            <a:outerShdw blurRad="50800" dist="38100" dir="2700000" algn="tl" rotWithShape="0">
              <a:prstClr val="black">
                <a:alpha val="40000"/>
              </a:prstClr>
            </a:outerShdw>
          </a:effectLst>
        </p:spPr>
        <p:txBody>
          <a:bodyPr>
            <a:normAutofit fontScale="92500" lnSpcReduction="20000"/>
          </a:bodyPr>
          <a:lstStyle/>
          <a:p>
            <a:endParaRPr lang="sv-SE"/>
          </a:p>
        </p:txBody>
      </p:sp>
      <p:pic>
        <p:nvPicPr>
          <p:cNvPr id="6" name="Bildobjekt 5" descr="En bild som visar person, stående&#10;&#10;Automatiskt genererad beskrivning">
            <a:extLst>
              <a:ext uri="{FF2B5EF4-FFF2-40B4-BE49-F238E27FC236}">
                <a16:creationId xmlns:a16="http://schemas.microsoft.com/office/drawing/2014/main" id="{DA27A2E8-899B-455E-9618-1245C4BE39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469" y="-90093"/>
            <a:ext cx="5251104" cy="3938328"/>
          </a:xfrm>
          <a:prstGeom prst="rect">
            <a:avLst/>
          </a:prstGeom>
          <a:effectLst>
            <a:outerShdw blurRad="50800" dist="38100" dir="2700000" algn="tl" rotWithShape="0">
              <a:prstClr val="black">
                <a:alpha val="40000"/>
              </a:prstClr>
            </a:outerShdw>
          </a:effectLst>
        </p:spPr>
      </p:pic>
      <p:pic>
        <p:nvPicPr>
          <p:cNvPr id="8" name="Bildobjekt 7" descr="En bild som visar text, person&#10;&#10;Automatiskt genererad beskrivning">
            <a:extLst>
              <a:ext uri="{FF2B5EF4-FFF2-40B4-BE49-F238E27FC236}">
                <a16:creationId xmlns:a16="http://schemas.microsoft.com/office/drawing/2014/main" id="{6071206D-9F0B-4F82-9369-64CDE7C0B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0183" y="-90093"/>
            <a:ext cx="5251104" cy="3938328"/>
          </a:xfrm>
          <a:prstGeom prst="rect">
            <a:avLst/>
          </a:prstGeom>
          <a:effectLst>
            <a:outerShdw blurRad="50800" dist="38100" dir="2700000" algn="tl" rotWithShape="0">
              <a:prstClr val="black">
                <a:alpha val="40000"/>
              </a:prstClr>
            </a:outerShdw>
          </a:effectLst>
        </p:spPr>
      </p:pic>
      <p:pic>
        <p:nvPicPr>
          <p:cNvPr id="10" name="Bildobjekt 9" descr="En bild som visar inomhus, scen&#10;&#10;Automatiskt genererad beskrivning">
            <a:extLst>
              <a:ext uri="{FF2B5EF4-FFF2-40B4-BE49-F238E27FC236}">
                <a16:creationId xmlns:a16="http://schemas.microsoft.com/office/drawing/2014/main" id="{A02CAD8D-B0DD-4CD3-92EE-CE0CBFA2C7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4067" y="3620826"/>
            <a:ext cx="4207933" cy="3155951"/>
          </a:xfrm>
          <a:prstGeom prst="rect">
            <a:avLst/>
          </a:prstGeom>
          <a:effectLst>
            <a:outerShdw blurRad="50800" dist="38100" dir="2700000" algn="tl" rotWithShape="0">
              <a:prstClr val="black">
                <a:alpha val="40000"/>
              </a:prstClr>
            </a:outerShdw>
          </a:effectLst>
        </p:spPr>
      </p:pic>
      <p:pic>
        <p:nvPicPr>
          <p:cNvPr id="12" name="Bildobjekt 11" descr="En bild som visar person, inomhus, rum, sovrum&#10;&#10;Automatiskt genererad beskrivning">
            <a:extLst>
              <a:ext uri="{FF2B5EF4-FFF2-40B4-BE49-F238E27FC236}">
                <a16:creationId xmlns:a16="http://schemas.microsoft.com/office/drawing/2014/main" id="{92200DFC-7E55-49A4-A670-C4739F0D77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34" y="2556934"/>
            <a:ext cx="3511549" cy="4682065"/>
          </a:xfrm>
          <a:prstGeom prst="rect">
            <a:avLst/>
          </a:prstGeom>
          <a:effectLst>
            <a:outerShdw blurRad="50800" dist="38100" dir="2700000" algn="tl" rotWithShape="0">
              <a:prstClr val="black">
                <a:alpha val="40000"/>
              </a:prstClr>
            </a:outerShdw>
          </a:effectLst>
        </p:spPr>
      </p:pic>
      <p:pic>
        <p:nvPicPr>
          <p:cNvPr id="14" name="Bildobjekt 13" descr="En bild som visar inomhus, golv, person, scen&#10;&#10;Automatiskt genererad beskrivning">
            <a:extLst>
              <a:ext uri="{FF2B5EF4-FFF2-40B4-BE49-F238E27FC236}">
                <a16:creationId xmlns:a16="http://schemas.microsoft.com/office/drawing/2014/main" id="{F10E68DC-4723-4657-BE54-A484016B39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0150" y="3848235"/>
            <a:ext cx="4149660" cy="31122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6378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5FA13A7-D149-94A2-93EE-F33E7E9C09FB}"/>
              </a:ext>
            </a:extLst>
          </p:cNvPr>
          <p:cNvSpPr>
            <a:spLocks noGrp="1"/>
          </p:cNvSpPr>
          <p:nvPr>
            <p:ph type="body" sz="quarter" idx="10"/>
          </p:nvPr>
        </p:nvSpPr>
        <p:spPr>
          <a:xfrm>
            <a:off x="538351" y="2823994"/>
            <a:ext cx="2604876" cy="2551469"/>
          </a:xfrm>
          <a:effectLst>
            <a:outerShdw blurRad="50800" dist="38100" dir="2700000" algn="tl" rotWithShape="0">
              <a:prstClr val="black">
                <a:alpha val="40000"/>
              </a:prstClr>
            </a:outerShdw>
          </a:effectLst>
        </p:spPr>
        <p:txBody>
          <a:bodyPr/>
          <a:lstStyle/>
          <a:p>
            <a:endParaRPr lang="sv-SE"/>
          </a:p>
        </p:txBody>
      </p:sp>
      <p:sp>
        <p:nvSpPr>
          <p:cNvPr id="3" name="Rubrik 2">
            <a:extLst>
              <a:ext uri="{FF2B5EF4-FFF2-40B4-BE49-F238E27FC236}">
                <a16:creationId xmlns:a16="http://schemas.microsoft.com/office/drawing/2014/main" id="{46192924-DA95-457A-CC32-8D55D2F4679D}"/>
              </a:ext>
            </a:extLst>
          </p:cNvPr>
          <p:cNvSpPr>
            <a:spLocks noGrp="1"/>
          </p:cNvSpPr>
          <p:nvPr>
            <p:ph type="title"/>
          </p:nvPr>
        </p:nvSpPr>
        <p:spPr>
          <a:xfrm>
            <a:off x="541526" y="359693"/>
            <a:ext cx="2604143" cy="577081"/>
          </a:xfrm>
          <a:effectLst>
            <a:outerShdw blurRad="50800" dist="38100" dir="2700000" algn="tl" rotWithShape="0">
              <a:prstClr val="black">
                <a:alpha val="40000"/>
              </a:prstClr>
            </a:outerShdw>
          </a:effectLst>
        </p:spPr>
        <p:txBody>
          <a:bodyPr/>
          <a:lstStyle/>
          <a:p>
            <a:endParaRPr lang="sv-SE"/>
          </a:p>
        </p:txBody>
      </p:sp>
      <p:sp>
        <p:nvSpPr>
          <p:cNvPr id="4" name="Platshållare för text 3">
            <a:extLst>
              <a:ext uri="{FF2B5EF4-FFF2-40B4-BE49-F238E27FC236}">
                <a16:creationId xmlns:a16="http://schemas.microsoft.com/office/drawing/2014/main" id="{DBEFA83A-0BA1-EEE9-EB11-7928CE606E54}"/>
              </a:ext>
            </a:extLst>
          </p:cNvPr>
          <p:cNvSpPr>
            <a:spLocks noGrp="1"/>
          </p:cNvSpPr>
          <p:nvPr>
            <p:ph type="body" sz="quarter" idx="11"/>
          </p:nvPr>
        </p:nvSpPr>
        <p:spPr>
          <a:xfrm>
            <a:off x="538350" y="6009500"/>
            <a:ext cx="1043444" cy="114432"/>
          </a:xfrm>
          <a:effectLst>
            <a:outerShdw blurRad="50800" dist="38100" dir="2700000" algn="tl" rotWithShape="0">
              <a:prstClr val="black">
                <a:alpha val="40000"/>
              </a:prstClr>
            </a:outerShdw>
          </a:effectLst>
        </p:spPr>
        <p:txBody>
          <a:bodyPr>
            <a:normAutofit fontScale="25000" lnSpcReduction="20000"/>
          </a:bodyPr>
          <a:lstStyle/>
          <a:p>
            <a:endParaRPr lang="sv-SE"/>
          </a:p>
        </p:txBody>
      </p:sp>
      <p:pic>
        <p:nvPicPr>
          <p:cNvPr id="6" name="Bildobjekt 5" descr="En bild som visar inomhus, golv, fönster, person&#10;&#10;Automatiskt genererad beskrivning">
            <a:extLst>
              <a:ext uri="{FF2B5EF4-FFF2-40B4-BE49-F238E27FC236}">
                <a16:creationId xmlns:a16="http://schemas.microsoft.com/office/drawing/2014/main" id="{481B479E-3FD3-5BFF-9E4D-A173FDC954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53" y="139816"/>
            <a:ext cx="5384275" cy="3581353"/>
          </a:xfrm>
          <a:prstGeom prst="rect">
            <a:avLst/>
          </a:prstGeom>
          <a:effectLst>
            <a:outerShdw blurRad="50800" dist="38100" dir="2700000" algn="tl" rotWithShape="0">
              <a:prstClr val="black">
                <a:alpha val="40000"/>
              </a:prstClr>
            </a:outerShdw>
          </a:effectLst>
        </p:spPr>
      </p:pic>
      <p:pic>
        <p:nvPicPr>
          <p:cNvPr id="8" name="Bildobjekt 7" descr="En bild som visar text, scen&#10;&#10;Automatiskt genererad beskrivning">
            <a:extLst>
              <a:ext uri="{FF2B5EF4-FFF2-40B4-BE49-F238E27FC236}">
                <a16:creationId xmlns:a16="http://schemas.microsoft.com/office/drawing/2014/main" id="{94A14709-FE06-275B-38D0-3EA3FA6249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0971" y="0"/>
            <a:ext cx="5835611" cy="3881560"/>
          </a:xfrm>
          <a:prstGeom prst="rect">
            <a:avLst/>
          </a:prstGeom>
          <a:effectLst>
            <a:outerShdw blurRad="50800" dist="38100" dir="2700000" algn="tl" rotWithShape="0">
              <a:prstClr val="black">
                <a:alpha val="40000"/>
              </a:prstClr>
            </a:outerShdw>
          </a:effectLst>
        </p:spPr>
      </p:pic>
      <p:pic>
        <p:nvPicPr>
          <p:cNvPr id="10" name="Bildobjekt 9" descr="En bild som visar person, innertak, inomhus, personer&#10;&#10;Automatiskt genererad beskrivning">
            <a:extLst>
              <a:ext uri="{FF2B5EF4-FFF2-40B4-BE49-F238E27FC236}">
                <a16:creationId xmlns:a16="http://schemas.microsoft.com/office/drawing/2014/main" id="{64A3877B-6BAD-15C7-A88E-07AEA7F44B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0971" y="3029222"/>
            <a:ext cx="5226056" cy="3474093"/>
          </a:xfrm>
          <a:prstGeom prst="rect">
            <a:avLst/>
          </a:prstGeom>
          <a:effectLst>
            <a:outerShdw blurRad="50800" dist="38100" dir="2700000" algn="tl" rotWithShape="0">
              <a:prstClr val="black">
                <a:alpha val="40000"/>
              </a:prstClr>
            </a:outerShdw>
          </a:effectLst>
        </p:spPr>
      </p:pic>
      <p:pic>
        <p:nvPicPr>
          <p:cNvPr id="12" name="Bildobjekt 11" descr="En bild som visar text, person, inomhus, posera&#10;&#10;Automatiskt genererad beskrivning">
            <a:extLst>
              <a:ext uri="{FF2B5EF4-FFF2-40B4-BE49-F238E27FC236}">
                <a16:creationId xmlns:a16="http://schemas.microsoft.com/office/drawing/2014/main" id="{EAC3979B-877D-569D-E557-F1E5D80738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8572" y="3148134"/>
            <a:ext cx="4914297" cy="32687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8905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45A9C0B-B2C2-83DA-AF16-1EB76BDE7253}"/>
              </a:ext>
            </a:extLst>
          </p:cNvPr>
          <p:cNvSpPr>
            <a:spLocks noGrp="1"/>
          </p:cNvSpPr>
          <p:nvPr>
            <p:ph type="body" sz="quarter" idx="10"/>
          </p:nvPr>
        </p:nvSpPr>
        <p:spPr/>
        <p:txBody>
          <a:bodyPr/>
          <a:lstStyle/>
          <a:p>
            <a:endParaRPr lang="sv-SE"/>
          </a:p>
        </p:txBody>
      </p:sp>
      <p:sp>
        <p:nvSpPr>
          <p:cNvPr id="3" name="Rubrik 2">
            <a:extLst>
              <a:ext uri="{FF2B5EF4-FFF2-40B4-BE49-F238E27FC236}">
                <a16:creationId xmlns:a16="http://schemas.microsoft.com/office/drawing/2014/main" id="{E87DEDB7-4CDC-02B6-223E-1DB1141E69D5}"/>
              </a:ext>
            </a:extLst>
          </p:cNvPr>
          <p:cNvSpPr>
            <a:spLocks noGrp="1"/>
          </p:cNvSpPr>
          <p:nvPr>
            <p:ph type="title"/>
          </p:nvPr>
        </p:nvSpPr>
        <p:spPr/>
        <p:txBody>
          <a:bodyPr/>
          <a:lstStyle/>
          <a:p>
            <a:endParaRPr lang="sv-SE"/>
          </a:p>
        </p:txBody>
      </p:sp>
      <p:sp>
        <p:nvSpPr>
          <p:cNvPr id="4" name="Platshållare för text 3">
            <a:extLst>
              <a:ext uri="{FF2B5EF4-FFF2-40B4-BE49-F238E27FC236}">
                <a16:creationId xmlns:a16="http://schemas.microsoft.com/office/drawing/2014/main" id="{9C22A2A4-4413-5702-2E05-5623813A50AE}"/>
              </a:ext>
            </a:extLst>
          </p:cNvPr>
          <p:cNvSpPr>
            <a:spLocks noGrp="1"/>
          </p:cNvSpPr>
          <p:nvPr>
            <p:ph type="body" sz="quarter" idx="11"/>
          </p:nvPr>
        </p:nvSpPr>
        <p:spPr/>
        <p:txBody>
          <a:bodyPr>
            <a:normAutofit fontScale="92500" lnSpcReduction="20000"/>
          </a:bodyPr>
          <a:lstStyle/>
          <a:p>
            <a:endParaRPr lang="sv-SE"/>
          </a:p>
        </p:txBody>
      </p:sp>
      <p:pic>
        <p:nvPicPr>
          <p:cNvPr id="5" name="Platshållare för bild 5" descr="En bild som visar text, Människoansikte, leende, person&#10;&#10;Automatiskt genererad beskrivning">
            <a:extLst>
              <a:ext uri="{FF2B5EF4-FFF2-40B4-BE49-F238E27FC236}">
                <a16:creationId xmlns:a16="http://schemas.microsoft.com/office/drawing/2014/main" id="{B2D94B50-99E5-92BF-7684-795EBD6F320E}"/>
              </a:ext>
            </a:extLst>
          </p:cNvPr>
          <p:cNvPicPr>
            <a:picLocks noChangeAspect="1"/>
          </p:cNvPicPr>
          <p:nvPr/>
        </p:nvPicPr>
        <p:blipFill>
          <a:blip r:embed="rId2" cstate="print">
            <a:extLst>
              <a:ext uri="{28A0092B-C50C-407E-A947-70E740481C1C}">
                <a14:useLocalDpi xmlns:a14="http://schemas.microsoft.com/office/drawing/2010/main" val="0"/>
              </a:ext>
            </a:extLst>
          </a:blip>
          <a:srcRect t="13067" b="13067"/>
          <a:stretch>
            <a:fillRect/>
          </a:stretch>
        </p:blipFill>
        <p:spPr>
          <a:xfrm>
            <a:off x="281083" y="337471"/>
            <a:ext cx="2673133" cy="26731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Bildobjekt 5" descr="En bild som visar text, klädsel, Människoansikte, leende&#10;&#10;Automatiskt genererad beskrivning">
            <a:extLst>
              <a:ext uri="{FF2B5EF4-FFF2-40B4-BE49-F238E27FC236}">
                <a16:creationId xmlns:a16="http://schemas.microsoft.com/office/drawing/2014/main" id="{C72506C5-67ED-89C0-397D-5DC7916A5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5694" y="243689"/>
            <a:ext cx="2394948" cy="4078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Bildobjekt 6" descr="En bild som visar text, dator, person, bärbar dator&#10;&#10;Automatiskt genererad beskrivning">
            <a:extLst>
              <a:ext uri="{FF2B5EF4-FFF2-40B4-BE49-F238E27FC236}">
                <a16:creationId xmlns:a16="http://schemas.microsoft.com/office/drawing/2014/main" id="{4D413605-3340-69EB-1F14-4FC0AB21B3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2759" y="209199"/>
            <a:ext cx="2383861" cy="3847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dobjekt 7" descr="En bild som visar text, Människoansikte, leende, person&#10;&#10;Automatiskt genererad beskrivning">
            <a:extLst>
              <a:ext uri="{FF2B5EF4-FFF2-40B4-BE49-F238E27FC236}">
                <a16:creationId xmlns:a16="http://schemas.microsoft.com/office/drawing/2014/main" id="{9F9958E5-5429-50C5-898C-EACE160DA2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7332" y="3217841"/>
            <a:ext cx="2117529" cy="3468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Bildobjekt 8" descr="En bild som visar Människoansikte, text, leende, person&#10;&#10;Automatiskt genererad beskrivning">
            <a:extLst>
              <a:ext uri="{FF2B5EF4-FFF2-40B4-BE49-F238E27FC236}">
                <a16:creationId xmlns:a16="http://schemas.microsoft.com/office/drawing/2014/main" id="{1BA94883-F4BD-4497-867D-C91B8B6017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084" y="3227756"/>
            <a:ext cx="2102313" cy="3507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dobjekt 9" descr="En bild som visar text, skärmbild, Webbplats, Webbsida&#10;&#10;Automatiskt genererad beskrivning">
            <a:extLst>
              <a:ext uri="{FF2B5EF4-FFF2-40B4-BE49-F238E27FC236}">
                <a16:creationId xmlns:a16="http://schemas.microsoft.com/office/drawing/2014/main" id="{4A740FE4-8810-80B8-EA73-FC6304E93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21495" y="243689"/>
            <a:ext cx="2610325" cy="42345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Bildobjekt 10" descr="En bild som visar text, skärmbild, tema&#10;&#10;Automatiskt genererad beskrivning">
            <a:extLst>
              <a:ext uri="{FF2B5EF4-FFF2-40B4-BE49-F238E27FC236}">
                <a16:creationId xmlns:a16="http://schemas.microsoft.com/office/drawing/2014/main" id="{76D28E36-6D99-7932-F431-796EFC06B3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43450" y="3476301"/>
            <a:ext cx="1939340" cy="3172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Bildobjekt 11">
            <a:extLst>
              <a:ext uri="{FF2B5EF4-FFF2-40B4-BE49-F238E27FC236}">
                <a16:creationId xmlns:a16="http://schemas.microsoft.com/office/drawing/2014/main" id="{38337A59-EDDF-008B-9BA5-960007B9BE70}"/>
              </a:ext>
            </a:extLst>
          </p:cNvPr>
          <p:cNvPicPr>
            <a:picLocks noChangeAspect="1"/>
          </p:cNvPicPr>
          <p:nvPr/>
        </p:nvPicPr>
        <p:blipFill>
          <a:blip r:embed="rId9"/>
          <a:stretch>
            <a:fillRect/>
          </a:stretch>
        </p:blipFill>
        <p:spPr>
          <a:xfrm>
            <a:off x="7245700" y="2816728"/>
            <a:ext cx="2218808" cy="3818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715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52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Ageism excludes managerial talent</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presentation by Anna </a:t>
            </a:r>
            <a:r>
              <a:rPr lang="en-US" dirty="0" err="1">
                <a:solidFill>
                  <a:schemeClr val="bg1"/>
                </a:solidFill>
                <a:latin typeface="Segoe UI" panose="020B0502040204020203" pitchFamily="34" charset="0"/>
                <a:cs typeface="Segoe UI" panose="020B0502040204020203" pitchFamily="34" charset="0"/>
              </a:rPr>
              <a:t>Thoursie</a:t>
            </a:r>
            <a:r>
              <a:rPr lang="en-US" dirty="0">
                <a:solidFill>
                  <a:schemeClr val="bg1"/>
                </a:solidFill>
                <a:latin typeface="Segoe UI" panose="020B0502040204020203" pitchFamily="34" charset="0"/>
                <a:cs typeface="Segoe UI" panose="020B0502040204020203" pitchFamily="34" charset="0"/>
              </a:rPr>
              <a:t>, PhD</a:t>
            </a: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39507805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252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2C907501-5BFF-3B40-8633-C9BF773DA15D}"/>
              </a:ext>
            </a:extLst>
          </p:cNvPr>
          <p:cNvSpPr>
            <a:spLocks noGrp="1"/>
          </p:cNvSpPr>
          <p:nvPr>
            <p:ph type="subTitle" idx="1"/>
          </p:nvPr>
        </p:nvSpPr>
        <p:spPr>
          <a:xfrm>
            <a:off x="531661" y="639136"/>
            <a:ext cx="10989369" cy="7837530"/>
          </a:xfrm>
        </p:spPr>
        <p:txBody>
          <a:bodyPr/>
          <a:lstStyle/>
          <a:p>
            <a:pPr>
              <a:lnSpc>
                <a:spcPct val="100000"/>
              </a:lnSpc>
              <a:spcBef>
                <a:spcPts val="0"/>
              </a:spcBef>
            </a:pPr>
            <a:r>
              <a:rPr lang="sv-SE" sz="4000" dirty="0">
                <a:latin typeface="+mn-lt"/>
                <a:ea typeface="Calibri" panose="020F0502020204030204" pitchFamily="34" charset="0"/>
              </a:rPr>
              <a:t>Ageism in the Swedish Labour Market?</a:t>
            </a:r>
          </a:p>
          <a:p>
            <a:pPr>
              <a:lnSpc>
                <a:spcPct val="100000"/>
              </a:lnSpc>
              <a:spcBef>
                <a:spcPts val="0"/>
              </a:spcBef>
            </a:pPr>
            <a:endParaRPr lang="sv-SE" sz="2000" dirty="0">
              <a:latin typeface="+mn-lt"/>
              <a:ea typeface="Calibri" panose="020F0502020204030204" pitchFamily="34" charset="0"/>
            </a:endParaRPr>
          </a:p>
          <a:p>
            <a:pPr marL="457189" indent="-457189">
              <a:lnSpc>
                <a:spcPct val="100000"/>
              </a:lnSpc>
              <a:spcBef>
                <a:spcPts val="0"/>
              </a:spcBef>
              <a:buFontTx/>
              <a:buChar char="-"/>
            </a:pPr>
            <a:r>
              <a:rPr lang="sv-SE" sz="2933" dirty="0">
                <a:latin typeface="+mn-lt"/>
                <a:ea typeface="Calibri" panose="020F0502020204030204" pitchFamily="34" charset="0"/>
              </a:rPr>
              <a:t>Is there a ”</a:t>
            </a:r>
            <a:r>
              <a:rPr lang="en-GB" sz="2933" dirty="0">
                <a:latin typeface="+mn-lt"/>
                <a:ea typeface="Calibri" panose="020F0502020204030204" pitchFamily="34" charset="0"/>
              </a:rPr>
              <a:t>best-after</a:t>
            </a:r>
            <a:r>
              <a:rPr lang="sv-SE" sz="2933" dirty="0">
                <a:latin typeface="+mn-lt"/>
                <a:ea typeface="Calibri" panose="020F0502020204030204" pitchFamily="34" charset="0"/>
              </a:rPr>
              <a:t> age” as well as a ”</a:t>
            </a:r>
            <a:r>
              <a:rPr lang="en-GB" sz="2933" dirty="0">
                <a:latin typeface="+mn-lt"/>
                <a:ea typeface="Calibri" panose="020F0502020204030204" pitchFamily="34" charset="0"/>
              </a:rPr>
              <a:t>best-before</a:t>
            </a:r>
            <a:r>
              <a:rPr lang="sv-SE" sz="2933" dirty="0">
                <a:latin typeface="+mn-lt"/>
                <a:ea typeface="Calibri" panose="020F0502020204030204" pitchFamily="34" charset="0"/>
              </a:rPr>
              <a:t> age”    for managers?</a:t>
            </a:r>
          </a:p>
          <a:p>
            <a:pPr marL="457189" indent="-457189">
              <a:lnSpc>
                <a:spcPct val="100000"/>
              </a:lnSpc>
              <a:spcBef>
                <a:spcPts val="0"/>
              </a:spcBef>
              <a:buFontTx/>
              <a:buChar char="-"/>
            </a:pPr>
            <a:endParaRPr lang="sv-SE" sz="1600" dirty="0">
              <a:latin typeface="+mn-lt"/>
              <a:ea typeface="Calibri" panose="020F0502020204030204" pitchFamily="34" charset="0"/>
            </a:endParaRPr>
          </a:p>
          <a:p>
            <a:pPr marL="457189" indent="-457189">
              <a:lnSpc>
                <a:spcPct val="100000"/>
              </a:lnSpc>
              <a:spcBef>
                <a:spcPts val="0"/>
              </a:spcBef>
              <a:buFontTx/>
              <a:buChar char="-"/>
            </a:pPr>
            <a:r>
              <a:rPr lang="sv-SE" sz="2933" dirty="0">
                <a:latin typeface="+mn-lt"/>
                <a:ea typeface="Calibri" panose="020F0502020204030204" pitchFamily="34" charset="0"/>
              </a:rPr>
              <a:t>Ageism against women in child-bearing ages: Are they negatively affected by a generous parental leave system?</a:t>
            </a:r>
          </a:p>
          <a:p>
            <a:pPr>
              <a:lnSpc>
                <a:spcPct val="100000"/>
              </a:lnSpc>
              <a:spcBef>
                <a:spcPts val="0"/>
              </a:spcBef>
            </a:pPr>
            <a:endParaRPr lang="sv-SE" sz="2933" dirty="0">
              <a:latin typeface="+mn-lt"/>
              <a:ea typeface="Calibri" panose="020F0502020204030204" pitchFamily="34" charset="0"/>
            </a:endParaRPr>
          </a:p>
          <a:p>
            <a:pPr>
              <a:lnSpc>
                <a:spcPct val="100000"/>
              </a:lnSpc>
              <a:spcBef>
                <a:spcPts val="0"/>
              </a:spcBef>
            </a:pPr>
            <a:endParaRPr lang="sv-SE" sz="2933" dirty="0">
              <a:latin typeface="+mn-lt"/>
            </a:endParaRPr>
          </a:p>
          <a:p>
            <a:endParaRPr lang="sv-SE" sz="2667" dirty="0">
              <a:latin typeface="+mn-lt"/>
            </a:endParaRPr>
          </a:p>
          <a:p>
            <a:endParaRPr lang="sv-SE" sz="2667" dirty="0">
              <a:latin typeface="+mn-lt"/>
            </a:endParaRPr>
          </a:p>
          <a:p>
            <a:endParaRPr lang="sv-SE" sz="2667" dirty="0">
              <a:latin typeface="+mn-lt"/>
            </a:endParaRPr>
          </a:p>
          <a:p>
            <a:endParaRPr lang="sv-SE" sz="2667" dirty="0">
              <a:latin typeface="+mn-lt"/>
            </a:endParaRPr>
          </a:p>
          <a:p>
            <a:endParaRPr lang="sv-SE" sz="2667" dirty="0">
              <a:latin typeface="+mn-lt"/>
            </a:endParaRPr>
          </a:p>
        </p:txBody>
      </p:sp>
      <p:sp>
        <p:nvSpPr>
          <p:cNvPr id="19" name="textruta 18">
            <a:extLst>
              <a:ext uri="{FF2B5EF4-FFF2-40B4-BE49-F238E27FC236}">
                <a16:creationId xmlns:a16="http://schemas.microsoft.com/office/drawing/2014/main" id="{45504FED-EE35-B60E-600A-576B96F5490B}"/>
              </a:ext>
            </a:extLst>
          </p:cNvPr>
          <p:cNvSpPr txBox="1"/>
          <p:nvPr/>
        </p:nvSpPr>
        <p:spPr>
          <a:xfrm>
            <a:off x="588939" y="4364347"/>
            <a:ext cx="10410615" cy="1856790"/>
          </a:xfrm>
          <a:prstGeom prst="rect">
            <a:avLst/>
          </a:prstGeom>
          <a:noFill/>
        </p:spPr>
        <p:txBody>
          <a:bodyPr wrap="square" rtlCol="0">
            <a:spAutoFit/>
          </a:bodyPr>
          <a:lstStyle/>
          <a:p>
            <a:r>
              <a:rPr lang="sv-SE" sz="2400" b="1" dirty="0">
                <a:solidFill>
                  <a:schemeClr val="bg1"/>
                </a:solidFill>
              </a:rPr>
              <a:t>CEC</a:t>
            </a:r>
          </a:p>
          <a:p>
            <a:r>
              <a:rPr lang="sv-SE" sz="2400" b="1" dirty="0">
                <a:solidFill>
                  <a:schemeClr val="bg1"/>
                </a:solidFill>
              </a:rPr>
              <a:t>1 June 2023</a:t>
            </a:r>
            <a:endParaRPr lang="sv-SE" sz="2400" dirty="0">
              <a:solidFill>
                <a:schemeClr val="bg1"/>
              </a:solidFill>
            </a:endParaRPr>
          </a:p>
          <a:p>
            <a:endParaRPr lang="sv-SE" sz="2400" dirty="0">
              <a:solidFill>
                <a:schemeClr val="bg1"/>
              </a:solidFill>
            </a:endParaRPr>
          </a:p>
          <a:p>
            <a:r>
              <a:rPr lang="sv-SE" sz="2133" dirty="0">
                <a:solidFill>
                  <a:schemeClr val="bg1"/>
                </a:solidFill>
              </a:rPr>
              <a:t>Anna Thoursie</a:t>
            </a:r>
          </a:p>
          <a:p>
            <a:r>
              <a:rPr lang="sv-SE" sz="2133" dirty="0" err="1">
                <a:solidFill>
                  <a:schemeClr val="bg1"/>
                </a:solidFill>
              </a:rPr>
              <a:t>Chief</a:t>
            </a:r>
            <a:r>
              <a:rPr lang="sv-SE" sz="2133" dirty="0">
                <a:solidFill>
                  <a:schemeClr val="bg1"/>
                </a:solidFill>
              </a:rPr>
              <a:t> Economist, PhD</a:t>
            </a:r>
          </a:p>
        </p:txBody>
      </p:sp>
    </p:spTree>
    <p:extLst>
      <p:ext uri="{BB962C8B-B14F-4D97-AF65-F5344CB8AC3E}">
        <p14:creationId xmlns:p14="http://schemas.microsoft.com/office/powerpoint/2010/main" val="362817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673970" y="584361"/>
            <a:ext cx="6060348" cy="1154162"/>
          </a:xfrm>
        </p:spPr>
        <p:txBody>
          <a:bodyPr/>
          <a:lstStyle/>
          <a:p>
            <a:r>
              <a:rPr lang="en-US" altLang="sv-SE" dirty="0">
                <a:solidFill>
                  <a:schemeClr val="bg1"/>
                </a:solidFill>
              </a:rPr>
              <a:t>What Ledarna </a:t>
            </a:r>
            <a:br>
              <a:rPr lang="en-US" altLang="sv-SE" dirty="0">
                <a:solidFill>
                  <a:schemeClr val="bg1"/>
                </a:solidFill>
              </a:rPr>
            </a:br>
            <a:r>
              <a:rPr lang="en-US" altLang="sv-SE" dirty="0">
                <a:solidFill>
                  <a:schemeClr val="bg1"/>
                </a:solidFill>
              </a:rPr>
              <a:t>offers its members</a:t>
            </a:r>
            <a:endParaRPr lang="sv-SE" altLang="sv-SE" spc="-40" dirty="0"/>
          </a:p>
        </p:txBody>
      </p:sp>
      <p:sp>
        <p:nvSpPr>
          <p:cNvPr id="6" name="textruta 5"/>
          <p:cNvSpPr txBox="1"/>
          <p:nvPr/>
        </p:nvSpPr>
        <p:spPr>
          <a:xfrm>
            <a:off x="6221626" y="2182552"/>
            <a:ext cx="3286804" cy="2795252"/>
          </a:xfrm>
          <a:prstGeom prst="rect">
            <a:avLst/>
          </a:prstGeom>
          <a:noFill/>
        </p:spPr>
        <p:txBody>
          <a:bodyPr wrap="square" rtlCol="0">
            <a:spAutoFit/>
          </a:bodyPr>
          <a:lstStyle/>
          <a:p>
            <a:pPr>
              <a:lnSpc>
                <a:spcPts val="1867"/>
              </a:lnSpc>
            </a:pPr>
            <a:r>
              <a:rPr lang="sv-SE" sz="1333" b="1" dirty="0">
                <a:solidFill>
                  <a:schemeClr val="bg1"/>
                </a:solidFill>
                <a:latin typeface="+mj-lt"/>
              </a:rPr>
              <a:t>MANEGERIAL SERVICE</a:t>
            </a:r>
          </a:p>
          <a:p>
            <a:pPr>
              <a:lnSpc>
                <a:spcPts val="6933"/>
              </a:lnSpc>
            </a:pPr>
            <a:r>
              <a:rPr lang="sv-SE" sz="1333" b="1" dirty="0">
                <a:solidFill>
                  <a:schemeClr val="bg1"/>
                </a:solidFill>
                <a:latin typeface="+mj-lt"/>
              </a:rPr>
              <a:t>COACHING</a:t>
            </a:r>
          </a:p>
          <a:p>
            <a:pPr>
              <a:lnSpc>
                <a:spcPts val="6267"/>
              </a:lnSpc>
            </a:pPr>
            <a:r>
              <a:rPr lang="sv-SE" sz="1333" b="1" dirty="0">
                <a:solidFill>
                  <a:schemeClr val="bg1"/>
                </a:solidFill>
                <a:latin typeface="+mj-lt"/>
              </a:rPr>
              <a:t>CAREER COUNSELING</a:t>
            </a:r>
          </a:p>
          <a:p>
            <a:pPr>
              <a:lnSpc>
                <a:spcPts val="4800"/>
              </a:lnSpc>
            </a:pPr>
            <a:r>
              <a:rPr lang="sv-SE" sz="1333" b="1" dirty="0">
                <a:solidFill>
                  <a:schemeClr val="bg1"/>
                </a:solidFill>
                <a:latin typeface="+mj-lt"/>
              </a:rPr>
              <a:t>STATISTICS, MANAGERS’ SALARIES</a:t>
            </a:r>
          </a:p>
          <a:p>
            <a:pPr>
              <a:lnSpc>
                <a:spcPts val="1067"/>
              </a:lnSpc>
            </a:pPr>
            <a:endParaRPr lang="sv-SE" sz="1333" b="1" dirty="0">
              <a:solidFill>
                <a:schemeClr val="bg1"/>
              </a:solidFill>
              <a:latin typeface="+mj-lt"/>
            </a:endParaRPr>
          </a:p>
        </p:txBody>
      </p:sp>
      <p:sp>
        <p:nvSpPr>
          <p:cNvPr id="7" name="textruta 6"/>
          <p:cNvSpPr txBox="1"/>
          <p:nvPr/>
        </p:nvSpPr>
        <p:spPr>
          <a:xfrm>
            <a:off x="9095140" y="1748395"/>
            <a:ext cx="2769971" cy="2359236"/>
          </a:xfrm>
          <a:prstGeom prst="rect">
            <a:avLst/>
          </a:prstGeom>
          <a:noFill/>
        </p:spPr>
        <p:txBody>
          <a:bodyPr wrap="square" rtlCol="0">
            <a:spAutoFit/>
          </a:bodyPr>
          <a:lstStyle/>
          <a:p>
            <a:pPr>
              <a:lnSpc>
                <a:spcPts val="6267"/>
              </a:lnSpc>
            </a:pPr>
            <a:r>
              <a:rPr lang="sv-SE" sz="1333" b="1" dirty="0">
                <a:solidFill>
                  <a:schemeClr val="bg1"/>
                </a:solidFill>
                <a:latin typeface="+mj-lt"/>
              </a:rPr>
              <a:t>CHEF MAGAZINE</a:t>
            </a:r>
          </a:p>
          <a:p>
            <a:pPr>
              <a:lnSpc>
                <a:spcPts val="6267"/>
              </a:lnSpc>
            </a:pPr>
            <a:r>
              <a:rPr lang="sv-SE" sz="1333" b="1" dirty="0">
                <a:solidFill>
                  <a:schemeClr val="bg1"/>
                </a:solidFill>
                <a:latin typeface="+mj-lt"/>
              </a:rPr>
              <a:t>COURSES &amp; SEMINARS</a:t>
            </a:r>
          </a:p>
          <a:p>
            <a:pPr>
              <a:lnSpc>
                <a:spcPts val="6267"/>
              </a:lnSpc>
            </a:pPr>
            <a:r>
              <a:rPr lang="sv-SE" sz="1333" b="1" dirty="0">
                <a:solidFill>
                  <a:schemeClr val="bg1"/>
                </a:solidFill>
                <a:latin typeface="+mj-lt"/>
              </a:rPr>
              <a:t>LEDARNA PLAY</a:t>
            </a:r>
          </a:p>
        </p:txBody>
      </p:sp>
      <p:sp>
        <p:nvSpPr>
          <p:cNvPr id="4" name="Rektangel 3">
            <a:extLst>
              <a:ext uri="{FF2B5EF4-FFF2-40B4-BE49-F238E27FC236}">
                <a16:creationId xmlns:a16="http://schemas.microsoft.com/office/drawing/2014/main" id="{7DC01F1D-3995-5B42-CE03-B8679EE8324A}"/>
              </a:ext>
            </a:extLst>
          </p:cNvPr>
          <p:cNvSpPr/>
          <p:nvPr/>
        </p:nvSpPr>
        <p:spPr>
          <a:xfrm>
            <a:off x="306199" y="652100"/>
            <a:ext cx="7320196" cy="4730398"/>
          </a:xfrm>
          <a:prstGeom prst="rect">
            <a:avLst/>
          </a:prstGeom>
        </p:spPr>
        <p:txBody>
          <a:bodyPr wrap="square">
            <a:spAutoFit/>
          </a:bodyPr>
          <a:lstStyle/>
          <a:p>
            <a:r>
              <a:rPr lang="en-US" sz="2667" dirty="0">
                <a:solidFill>
                  <a:srgbClr val="374151"/>
                </a:solidFill>
              </a:rPr>
              <a:t>The focus of the report is to learn more about</a:t>
            </a:r>
            <a:r>
              <a:rPr lang="sv-SE" sz="2667" b="1" dirty="0">
                <a:ea typeface="Calibri" panose="020F0502020204030204" pitchFamily="34" charset="0"/>
                <a:cs typeface="OriginalGaramondBT-Roman"/>
              </a:rPr>
              <a:t>:</a:t>
            </a:r>
          </a:p>
          <a:p>
            <a:endParaRPr lang="sv-SE" sz="1600" dirty="0">
              <a:ea typeface="Calibri" panose="020F0502020204030204" pitchFamily="34" charset="0"/>
              <a:cs typeface="OriginalGaramondBT-Roman"/>
            </a:endParaRPr>
          </a:p>
          <a:p>
            <a:pPr marL="380990" indent="-380990">
              <a:buFont typeface="Arial" panose="020B0604020202020204" pitchFamily="34" charset="0"/>
              <a:buChar char="•"/>
            </a:pPr>
            <a:r>
              <a:rPr lang="en-US" sz="2267" dirty="0">
                <a:solidFill>
                  <a:srgbClr val="374151"/>
                </a:solidFill>
              </a:rPr>
              <a:t>Managers' attitudes towards older individuals compared to younger individuals in the labor market</a:t>
            </a:r>
          </a:p>
          <a:p>
            <a:pPr marL="380990" indent="-380990">
              <a:buFont typeface="Arial" panose="020B0604020202020204" pitchFamily="34" charset="0"/>
              <a:buChar char="•"/>
            </a:pPr>
            <a:endParaRPr lang="sv-SE" sz="1067" dirty="0">
              <a:ea typeface="Calibri" panose="020F0502020204030204" pitchFamily="34" charset="0"/>
              <a:cs typeface="OriginalGaramondBT-Roman"/>
            </a:endParaRPr>
          </a:p>
          <a:p>
            <a:pPr marL="380990" indent="-380990">
              <a:buFont typeface="Arial" panose="020B0604020202020204" pitchFamily="34" charset="0"/>
              <a:buChar char="•"/>
            </a:pPr>
            <a:r>
              <a:rPr lang="en-US" sz="2267" dirty="0">
                <a:solidFill>
                  <a:srgbClr val="374151"/>
                </a:solidFill>
              </a:rPr>
              <a:t>Opportunities for managers and their employees, aged 60+, to work into higher ages</a:t>
            </a:r>
          </a:p>
          <a:p>
            <a:endParaRPr lang="en-US" sz="1067" dirty="0">
              <a:solidFill>
                <a:srgbClr val="374151"/>
              </a:solidFill>
            </a:endParaRPr>
          </a:p>
          <a:p>
            <a:pPr marL="380990" indent="-380990">
              <a:buFont typeface="Arial" panose="020B0604020202020204" pitchFamily="34" charset="0"/>
              <a:buChar char="•"/>
            </a:pPr>
            <a:r>
              <a:rPr lang="en-US" sz="2267" dirty="0">
                <a:solidFill>
                  <a:srgbClr val="374151"/>
                </a:solidFill>
              </a:rPr>
              <a:t>The prevalence of age discrimination in recruitment and competence development, both possible own experiences, and instances where managers themselves have discriminated against older individuals</a:t>
            </a:r>
            <a:endParaRPr lang="sv-SE" sz="2267" dirty="0">
              <a:ea typeface="Calibri" panose="020F0502020204030204" pitchFamily="34" charset="0"/>
              <a:cs typeface="OriginalGaramondBT-Roman"/>
            </a:endParaRPr>
          </a:p>
          <a:p>
            <a:pPr marL="380990" indent="-380990">
              <a:buFont typeface="Arial" panose="020B0604020202020204" pitchFamily="34" charset="0"/>
              <a:buChar char="•"/>
            </a:pPr>
            <a:endParaRPr lang="sv-SE" sz="1067" dirty="0">
              <a:ea typeface="Calibri" panose="020F0502020204030204" pitchFamily="34" charset="0"/>
              <a:cs typeface="OriginalGaramondBT-Roman"/>
            </a:endParaRPr>
          </a:p>
          <a:p>
            <a:pPr marL="380990" indent="-380990">
              <a:buFont typeface="Arial" panose="020B0604020202020204" pitchFamily="34" charset="0"/>
              <a:buChar char="•"/>
            </a:pPr>
            <a:r>
              <a:rPr lang="en-US" sz="2267" dirty="0">
                <a:solidFill>
                  <a:srgbClr val="374151"/>
                </a:solidFill>
              </a:rPr>
              <a:t>The issue of possible own experiences also addresses discrimination against young managers</a:t>
            </a:r>
            <a:endParaRPr lang="sv-SE" sz="2267" dirty="0"/>
          </a:p>
        </p:txBody>
      </p:sp>
      <p:pic>
        <p:nvPicPr>
          <p:cNvPr id="8" name="Bildobjekt 7">
            <a:extLst>
              <a:ext uri="{FF2B5EF4-FFF2-40B4-BE49-F238E27FC236}">
                <a16:creationId xmlns:a16="http://schemas.microsoft.com/office/drawing/2014/main" id="{B0220674-C3E7-3FD5-5360-015D352C3B5B}"/>
              </a:ext>
            </a:extLst>
          </p:cNvPr>
          <p:cNvPicPr>
            <a:picLocks noChangeAspect="1"/>
          </p:cNvPicPr>
          <p:nvPr/>
        </p:nvPicPr>
        <p:blipFill>
          <a:blip r:embed="rId3"/>
          <a:stretch>
            <a:fillRect/>
          </a:stretch>
        </p:blipFill>
        <p:spPr>
          <a:xfrm>
            <a:off x="7641600" y="903392"/>
            <a:ext cx="3095107" cy="4227814"/>
          </a:xfrm>
          <a:prstGeom prst="rect">
            <a:avLst/>
          </a:prstGeom>
        </p:spPr>
      </p:pic>
      <p:pic>
        <p:nvPicPr>
          <p:cNvPr id="2" name="Picture 9" descr="A picture containing graphics, screenshot, font, logo&#10;&#10;Description automatically generated">
            <a:extLst>
              <a:ext uri="{FF2B5EF4-FFF2-40B4-BE49-F238E27FC236}">
                <a16:creationId xmlns:a16="http://schemas.microsoft.com/office/drawing/2014/main" id="{6B09C2F0-4F5F-83D0-C44B-402BFA56010C}"/>
              </a:ext>
            </a:extLst>
          </p:cNvPr>
          <p:cNvPicPr>
            <a:picLocks noChangeAspect="1"/>
          </p:cNvPicPr>
          <p:nvPr/>
        </p:nvPicPr>
        <p:blipFill rotWithShape="1">
          <a:blip r:embed="rId4"/>
          <a:srcRect l="12227" t="10203" r="17258" b="21233"/>
          <a:stretch/>
        </p:blipFill>
        <p:spPr>
          <a:xfrm>
            <a:off x="5770941" y="5761192"/>
            <a:ext cx="901370" cy="879231"/>
          </a:xfrm>
          <a:prstGeom prst="rect">
            <a:avLst/>
          </a:prstGeom>
        </p:spPr>
      </p:pic>
      <p:sp>
        <p:nvSpPr>
          <p:cNvPr id="3" name="Rectangle 6">
            <a:extLst>
              <a:ext uri="{FF2B5EF4-FFF2-40B4-BE49-F238E27FC236}">
                <a16:creationId xmlns:a16="http://schemas.microsoft.com/office/drawing/2014/main" id="{84459B06-C9FF-E84A-EBF6-31A2FC0A00FA}"/>
              </a:ext>
            </a:extLst>
          </p:cNvPr>
          <p:cNvSpPr/>
          <p:nvPr/>
        </p:nvSpPr>
        <p:spPr>
          <a:xfrm>
            <a:off x="10671142"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5B65BEEC-A57A-1E58-28CB-D5A83A278A2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06370" y="5835192"/>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75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673970" y="584361"/>
            <a:ext cx="6060348" cy="1154162"/>
          </a:xfrm>
        </p:spPr>
        <p:txBody>
          <a:bodyPr/>
          <a:lstStyle/>
          <a:p>
            <a:r>
              <a:rPr lang="en-US" altLang="sv-SE" dirty="0">
                <a:solidFill>
                  <a:schemeClr val="bg1"/>
                </a:solidFill>
              </a:rPr>
              <a:t>What Ledarna </a:t>
            </a:r>
            <a:br>
              <a:rPr lang="en-US" altLang="sv-SE" dirty="0">
                <a:solidFill>
                  <a:schemeClr val="bg1"/>
                </a:solidFill>
              </a:rPr>
            </a:br>
            <a:r>
              <a:rPr lang="en-US" altLang="sv-SE" dirty="0">
                <a:solidFill>
                  <a:schemeClr val="bg1"/>
                </a:solidFill>
              </a:rPr>
              <a:t>offers its members</a:t>
            </a:r>
            <a:endParaRPr lang="sv-SE" altLang="sv-SE" spc="-40" dirty="0"/>
          </a:p>
        </p:txBody>
      </p:sp>
      <p:sp>
        <p:nvSpPr>
          <p:cNvPr id="6" name="textruta 5"/>
          <p:cNvSpPr txBox="1"/>
          <p:nvPr/>
        </p:nvSpPr>
        <p:spPr>
          <a:xfrm>
            <a:off x="6221626" y="2182552"/>
            <a:ext cx="3286804" cy="2795252"/>
          </a:xfrm>
          <a:prstGeom prst="rect">
            <a:avLst/>
          </a:prstGeom>
          <a:noFill/>
        </p:spPr>
        <p:txBody>
          <a:bodyPr wrap="square" rtlCol="0">
            <a:spAutoFit/>
          </a:bodyPr>
          <a:lstStyle/>
          <a:p>
            <a:pPr>
              <a:lnSpc>
                <a:spcPts val="1867"/>
              </a:lnSpc>
            </a:pPr>
            <a:r>
              <a:rPr lang="sv-SE" sz="1333" b="1" dirty="0">
                <a:solidFill>
                  <a:schemeClr val="bg1"/>
                </a:solidFill>
                <a:latin typeface="+mj-lt"/>
              </a:rPr>
              <a:t>MANEGERIAL SERVICE</a:t>
            </a:r>
          </a:p>
          <a:p>
            <a:pPr>
              <a:lnSpc>
                <a:spcPts val="6933"/>
              </a:lnSpc>
            </a:pPr>
            <a:r>
              <a:rPr lang="sv-SE" sz="1333" b="1" dirty="0">
                <a:solidFill>
                  <a:schemeClr val="bg1"/>
                </a:solidFill>
                <a:latin typeface="+mj-lt"/>
              </a:rPr>
              <a:t>COACHING</a:t>
            </a:r>
          </a:p>
          <a:p>
            <a:pPr>
              <a:lnSpc>
                <a:spcPts val="6267"/>
              </a:lnSpc>
            </a:pPr>
            <a:r>
              <a:rPr lang="sv-SE" sz="1333" b="1" dirty="0">
                <a:solidFill>
                  <a:schemeClr val="bg1"/>
                </a:solidFill>
                <a:latin typeface="+mj-lt"/>
              </a:rPr>
              <a:t>CAREER COUNSELING</a:t>
            </a:r>
          </a:p>
          <a:p>
            <a:pPr>
              <a:lnSpc>
                <a:spcPts val="4800"/>
              </a:lnSpc>
            </a:pPr>
            <a:r>
              <a:rPr lang="sv-SE" sz="1333" b="1" dirty="0">
                <a:solidFill>
                  <a:schemeClr val="bg1"/>
                </a:solidFill>
                <a:latin typeface="+mj-lt"/>
              </a:rPr>
              <a:t>STATISTICS, MANAGERS’ SALARIES</a:t>
            </a:r>
          </a:p>
          <a:p>
            <a:pPr>
              <a:lnSpc>
                <a:spcPts val="1067"/>
              </a:lnSpc>
            </a:pPr>
            <a:endParaRPr lang="sv-SE" sz="1333" b="1" dirty="0">
              <a:solidFill>
                <a:schemeClr val="bg1"/>
              </a:solidFill>
              <a:latin typeface="+mj-lt"/>
            </a:endParaRPr>
          </a:p>
        </p:txBody>
      </p:sp>
      <p:sp>
        <p:nvSpPr>
          <p:cNvPr id="7" name="textruta 6"/>
          <p:cNvSpPr txBox="1"/>
          <p:nvPr/>
        </p:nvSpPr>
        <p:spPr>
          <a:xfrm>
            <a:off x="9095140" y="1748395"/>
            <a:ext cx="2769971" cy="2359236"/>
          </a:xfrm>
          <a:prstGeom prst="rect">
            <a:avLst/>
          </a:prstGeom>
          <a:noFill/>
        </p:spPr>
        <p:txBody>
          <a:bodyPr wrap="square" rtlCol="0">
            <a:spAutoFit/>
          </a:bodyPr>
          <a:lstStyle/>
          <a:p>
            <a:pPr>
              <a:lnSpc>
                <a:spcPts val="6267"/>
              </a:lnSpc>
            </a:pPr>
            <a:r>
              <a:rPr lang="sv-SE" sz="1333" b="1" dirty="0">
                <a:solidFill>
                  <a:schemeClr val="bg1"/>
                </a:solidFill>
                <a:latin typeface="+mj-lt"/>
              </a:rPr>
              <a:t>CHEF MAGAZINE</a:t>
            </a:r>
          </a:p>
          <a:p>
            <a:pPr>
              <a:lnSpc>
                <a:spcPts val="6267"/>
              </a:lnSpc>
            </a:pPr>
            <a:r>
              <a:rPr lang="sv-SE" sz="1333" b="1" dirty="0">
                <a:solidFill>
                  <a:schemeClr val="bg1"/>
                </a:solidFill>
                <a:latin typeface="+mj-lt"/>
              </a:rPr>
              <a:t>COURSES &amp; SEMINARS</a:t>
            </a:r>
          </a:p>
          <a:p>
            <a:pPr>
              <a:lnSpc>
                <a:spcPts val="6267"/>
              </a:lnSpc>
            </a:pPr>
            <a:r>
              <a:rPr lang="sv-SE" sz="1333" b="1" dirty="0">
                <a:solidFill>
                  <a:schemeClr val="bg1"/>
                </a:solidFill>
                <a:latin typeface="+mj-lt"/>
              </a:rPr>
              <a:t>LEDARNA PLAY</a:t>
            </a:r>
          </a:p>
        </p:txBody>
      </p:sp>
      <p:sp>
        <p:nvSpPr>
          <p:cNvPr id="4" name="Rektangel 3">
            <a:extLst>
              <a:ext uri="{FF2B5EF4-FFF2-40B4-BE49-F238E27FC236}">
                <a16:creationId xmlns:a16="http://schemas.microsoft.com/office/drawing/2014/main" id="{7DC01F1D-3995-5B42-CE03-B8679EE8324A}"/>
              </a:ext>
            </a:extLst>
          </p:cNvPr>
          <p:cNvSpPr/>
          <p:nvPr/>
        </p:nvSpPr>
        <p:spPr>
          <a:xfrm>
            <a:off x="306199" y="903392"/>
            <a:ext cx="7320196" cy="3009157"/>
          </a:xfrm>
          <a:prstGeom prst="rect">
            <a:avLst/>
          </a:prstGeom>
        </p:spPr>
        <p:txBody>
          <a:bodyPr wrap="square">
            <a:spAutoFit/>
          </a:bodyPr>
          <a:lstStyle/>
          <a:p>
            <a:r>
              <a:rPr lang="en-US" sz="2667" dirty="0">
                <a:solidFill>
                  <a:srgbClr val="374151"/>
                </a:solidFill>
              </a:rPr>
              <a:t>The data </a:t>
            </a:r>
            <a:r>
              <a:rPr lang="sv-SE" sz="2667" b="1" dirty="0">
                <a:ea typeface="Calibri" panose="020F0502020204030204" pitchFamily="34" charset="0"/>
                <a:cs typeface="OriginalGaramondBT-Roman"/>
              </a:rPr>
              <a:t>:</a:t>
            </a:r>
          </a:p>
          <a:p>
            <a:endParaRPr lang="sv-SE" sz="1600" dirty="0">
              <a:ea typeface="Calibri" panose="020F0502020204030204" pitchFamily="34" charset="0"/>
              <a:cs typeface="OriginalGaramondBT-Roman"/>
            </a:endParaRPr>
          </a:p>
          <a:p>
            <a:pPr marL="380990" indent="-380990">
              <a:buFont typeface="Arial" panose="020B0604020202020204" pitchFamily="34" charset="0"/>
              <a:buChar char="•"/>
            </a:pPr>
            <a:r>
              <a:rPr lang="en-US" sz="2270" kern="0" dirty="0">
                <a:solidFill>
                  <a:srgbClr val="0E101A"/>
                </a:solidFill>
                <a:effectLst/>
                <a:ea typeface="Times New Roman" panose="02020603050405020304" pitchFamily="18" charset="0"/>
              </a:rPr>
              <a:t>This report relies on data collected from </a:t>
            </a:r>
            <a:r>
              <a:rPr lang="en-US" sz="2270" kern="0" dirty="0" err="1">
                <a:solidFill>
                  <a:srgbClr val="0E101A"/>
                </a:solidFill>
                <a:effectLst/>
                <a:ea typeface="Times New Roman" panose="02020603050405020304" pitchFamily="18" charset="0"/>
              </a:rPr>
              <a:t>Ledarna's</a:t>
            </a:r>
            <a:r>
              <a:rPr lang="en-US" sz="2270" kern="0" dirty="0">
                <a:solidFill>
                  <a:srgbClr val="0E101A"/>
                </a:solidFill>
                <a:effectLst/>
                <a:ea typeface="Times New Roman" panose="02020603050405020304" pitchFamily="18" charset="0"/>
              </a:rPr>
              <a:t> panel of participants, consisting exclusively of managers, through web interviews conducted by Novus</a:t>
            </a:r>
            <a:endParaRPr lang="en-US" sz="2270" dirty="0">
              <a:solidFill>
                <a:srgbClr val="374151"/>
              </a:solidFill>
            </a:endParaRPr>
          </a:p>
          <a:p>
            <a:pPr marL="380990" indent="-380990">
              <a:buFont typeface="Arial" panose="020B0604020202020204" pitchFamily="34" charset="0"/>
              <a:buChar char="•"/>
            </a:pPr>
            <a:endParaRPr lang="sv-SE" sz="1067" dirty="0">
              <a:ea typeface="Calibri" panose="020F0502020204030204" pitchFamily="34" charset="0"/>
              <a:cs typeface="OriginalGaramondBT-Roman"/>
            </a:endParaRPr>
          </a:p>
          <a:p>
            <a:pPr marL="380990" indent="-380990">
              <a:buFont typeface="Arial" panose="020B0604020202020204" pitchFamily="34" charset="0"/>
              <a:buChar char="•"/>
            </a:pPr>
            <a:r>
              <a:rPr lang="en-US" sz="2270" kern="0" dirty="0">
                <a:solidFill>
                  <a:srgbClr val="0E101A"/>
                </a:solidFill>
                <a:effectLst/>
                <a:latin typeface="Calibri" panose="020F0502020204030204" pitchFamily="34" charset="0"/>
                <a:ea typeface="Times New Roman" panose="02020603050405020304" pitchFamily="18" charset="0"/>
              </a:rPr>
              <a:t>In the autumn of 2020, Novus undertook a series of web interviews, with over 1 500 managers responding (1 504 to be precise), resulting in a response rate of 50 percent</a:t>
            </a:r>
            <a:endParaRPr lang="en-US" sz="2270" dirty="0">
              <a:solidFill>
                <a:srgbClr val="374151"/>
              </a:solidFill>
            </a:endParaRPr>
          </a:p>
        </p:txBody>
      </p:sp>
      <p:pic>
        <p:nvPicPr>
          <p:cNvPr id="8" name="Bildobjekt 7">
            <a:extLst>
              <a:ext uri="{FF2B5EF4-FFF2-40B4-BE49-F238E27FC236}">
                <a16:creationId xmlns:a16="http://schemas.microsoft.com/office/drawing/2014/main" id="{B0220674-C3E7-3FD5-5360-015D352C3B5B}"/>
              </a:ext>
            </a:extLst>
          </p:cNvPr>
          <p:cNvPicPr>
            <a:picLocks noChangeAspect="1"/>
          </p:cNvPicPr>
          <p:nvPr/>
        </p:nvPicPr>
        <p:blipFill>
          <a:blip r:embed="rId3"/>
          <a:stretch>
            <a:fillRect/>
          </a:stretch>
        </p:blipFill>
        <p:spPr>
          <a:xfrm>
            <a:off x="7641600" y="903392"/>
            <a:ext cx="3095107" cy="4227814"/>
          </a:xfrm>
          <a:prstGeom prst="rect">
            <a:avLst/>
          </a:prstGeom>
        </p:spPr>
      </p:pic>
      <p:pic>
        <p:nvPicPr>
          <p:cNvPr id="2" name="Picture 9" descr="A picture containing graphics, screenshot, font, logo&#10;&#10;Description automatically generated">
            <a:extLst>
              <a:ext uri="{FF2B5EF4-FFF2-40B4-BE49-F238E27FC236}">
                <a16:creationId xmlns:a16="http://schemas.microsoft.com/office/drawing/2014/main" id="{6B09C2F0-4F5F-83D0-C44B-402BFA56010C}"/>
              </a:ext>
            </a:extLst>
          </p:cNvPr>
          <p:cNvPicPr>
            <a:picLocks noChangeAspect="1"/>
          </p:cNvPicPr>
          <p:nvPr/>
        </p:nvPicPr>
        <p:blipFill rotWithShape="1">
          <a:blip r:embed="rId4"/>
          <a:srcRect l="12227" t="10203" r="17258" b="21233"/>
          <a:stretch/>
        </p:blipFill>
        <p:spPr>
          <a:xfrm>
            <a:off x="5770941" y="5761192"/>
            <a:ext cx="901370" cy="879231"/>
          </a:xfrm>
          <a:prstGeom prst="rect">
            <a:avLst/>
          </a:prstGeom>
        </p:spPr>
      </p:pic>
      <p:sp>
        <p:nvSpPr>
          <p:cNvPr id="3" name="Rectangle 6">
            <a:extLst>
              <a:ext uri="{FF2B5EF4-FFF2-40B4-BE49-F238E27FC236}">
                <a16:creationId xmlns:a16="http://schemas.microsoft.com/office/drawing/2014/main" id="{84459B06-C9FF-E84A-EBF6-31A2FC0A00FA}"/>
              </a:ext>
            </a:extLst>
          </p:cNvPr>
          <p:cNvSpPr/>
          <p:nvPr/>
        </p:nvSpPr>
        <p:spPr>
          <a:xfrm>
            <a:off x="10671142"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5B65BEEC-A57A-1E58-28CB-D5A83A278A2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06370" y="5835192"/>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05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DC9D90C-77FE-47AD-ADC2-3DF392B6645F}"/>
              </a:ext>
            </a:extLst>
          </p:cNvPr>
          <p:cNvSpPr txBox="1"/>
          <p:nvPr/>
        </p:nvSpPr>
        <p:spPr>
          <a:xfrm>
            <a:off x="426127" y="295923"/>
            <a:ext cx="10141897" cy="748795"/>
          </a:xfrm>
          <a:prstGeom prst="rect">
            <a:avLst/>
          </a:prstGeom>
          <a:noFill/>
        </p:spPr>
        <p:txBody>
          <a:bodyPr wrap="square" rtlCol="0">
            <a:spAutoFit/>
          </a:bodyPr>
          <a:lstStyle/>
          <a:p>
            <a:r>
              <a:rPr lang="en-US" sz="2133" b="1" dirty="0">
                <a:solidFill>
                  <a:srgbClr val="374151"/>
                </a:solidFill>
              </a:rPr>
              <a:t>How do managers generally perceive the abilities of older individuals (55 years or older) and younger individuals (35 years or younger) in their own workplaces?</a:t>
            </a:r>
            <a:endParaRPr lang="sv-SE" sz="2133" b="1" dirty="0"/>
          </a:p>
        </p:txBody>
      </p:sp>
      <p:pic>
        <p:nvPicPr>
          <p:cNvPr id="9" name="Bildobjekt 8">
            <a:extLst>
              <a:ext uri="{FF2B5EF4-FFF2-40B4-BE49-F238E27FC236}">
                <a16:creationId xmlns:a16="http://schemas.microsoft.com/office/drawing/2014/main" id="{1D494584-75E8-858C-5372-23DDD0962D8D}"/>
              </a:ext>
            </a:extLst>
          </p:cNvPr>
          <p:cNvPicPr>
            <a:picLocks noChangeAspect="1"/>
          </p:cNvPicPr>
          <p:nvPr/>
        </p:nvPicPr>
        <p:blipFill>
          <a:blip r:embed="rId3"/>
          <a:stretch>
            <a:fillRect/>
          </a:stretch>
        </p:blipFill>
        <p:spPr>
          <a:xfrm>
            <a:off x="426127" y="1175027"/>
            <a:ext cx="7192980" cy="4921512"/>
          </a:xfrm>
          <a:prstGeom prst="rect">
            <a:avLst/>
          </a:prstGeom>
        </p:spPr>
      </p:pic>
      <p:pic>
        <p:nvPicPr>
          <p:cNvPr id="11" name="Bildobjekt 10">
            <a:extLst>
              <a:ext uri="{FF2B5EF4-FFF2-40B4-BE49-F238E27FC236}">
                <a16:creationId xmlns:a16="http://schemas.microsoft.com/office/drawing/2014/main" id="{49C661BB-5762-DEF1-ECD2-904A6811EC0C}"/>
              </a:ext>
            </a:extLst>
          </p:cNvPr>
          <p:cNvPicPr>
            <a:picLocks noChangeAspect="1"/>
          </p:cNvPicPr>
          <p:nvPr/>
        </p:nvPicPr>
        <p:blipFill>
          <a:blip r:embed="rId4"/>
          <a:stretch>
            <a:fillRect/>
          </a:stretch>
        </p:blipFill>
        <p:spPr>
          <a:xfrm>
            <a:off x="540683" y="6295296"/>
            <a:ext cx="8689869" cy="380645"/>
          </a:xfrm>
          <a:prstGeom prst="rect">
            <a:avLst/>
          </a:prstGeom>
        </p:spPr>
      </p:pic>
      <p:pic>
        <p:nvPicPr>
          <p:cNvPr id="2" name="Picture 9" descr="A picture containing graphics, screenshot, font, logo&#10;&#10;Description automatically generated">
            <a:extLst>
              <a:ext uri="{FF2B5EF4-FFF2-40B4-BE49-F238E27FC236}">
                <a16:creationId xmlns:a16="http://schemas.microsoft.com/office/drawing/2014/main" id="{8C01B7F3-BB6A-151A-2D40-AB8F8CDE7D3D}"/>
              </a:ext>
            </a:extLst>
          </p:cNvPr>
          <p:cNvPicPr>
            <a:picLocks noChangeAspect="1"/>
          </p:cNvPicPr>
          <p:nvPr/>
        </p:nvPicPr>
        <p:blipFill rotWithShape="1">
          <a:blip r:embed="rId5"/>
          <a:srcRect l="12227" t="10203" r="17258" b="21233"/>
          <a:stretch/>
        </p:blipFill>
        <p:spPr>
          <a:xfrm>
            <a:off x="9608506" y="5687771"/>
            <a:ext cx="901370" cy="879231"/>
          </a:xfrm>
          <a:prstGeom prst="rect">
            <a:avLst/>
          </a:prstGeom>
        </p:spPr>
      </p:pic>
      <p:sp>
        <p:nvSpPr>
          <p:cNvPr id="4" name="Rectangle 6">
            <a:extLst>
              <a:ext uri="{FF2B5EF4-FFF2-40B4-BE49-F238E27FC236}">
                <a16:creationId xmlns:a16="http://schemas.microsoft.com/office/drawing/2014/main" id="{D19D0250-3666-944F-8249-2DFF7E2704BB}"/>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A6D38879-802D-26A1-B69D-E3CB3AF07BC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5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6888F65-F3DC-4570-A7E1-FC7A0EF0C3A0}"/>
              </a:ext>
            </a:extLst>
          </p:cNvPr>
          <p:cNvSpPr/>
          <p:nvPr/>
        </p:nvSpPr>
        <p:spPr>
          <a:xfrm>
            <a:off x="491229" y="334051"/>
            <a:ext cx="5097452" cy="1405256"/>
          </a:xfrm>
          <a:prstGeom prst="rect">
            <a:avLst/>
          </a:prstGeom>
        </p:spPr>
        <p:txBody>
          <a:bodyPr wrap="square">
            <a:spAutoFit/>
          </a:bodyPr>
          <a:lstStyle/>
          <a:p>
            <a:r>
              <a:rPr lang="en-US" sz="2133" b="1" dirty="0">
                <a:solidFill>
                  <a:srgbClr val="374151"/>
                </a:solidFill>
              </a:rPr>
              <a:t>Managers 60+: </a:t>
            </a:r>
            <a:r>
              <a:rPr lang="en-US" sz="2133" dirty="0">
                <a:solidFill>
                  <a:srgbClr val="374151"/>
                </a:solidFill>
              </a:rPr>
              <a:t>Has my employer implemented any measures in the workplace to facilitate </a:t>
            </a:r>
            <a:r>
              <a:rPr lang="en-US" sz="2133" b="1" dirty="0">
                <a:solidFill>
                  <a:srgbClr val="374151"/>
                </a:solidFill>
              </a:rPr>
              <a:t>my continued work as a manager </a:t>
            </a:r>
            <a:r>
              <a:rPr lang="en-US" sz="2133" dirty="0">
                <a:solidFill>
                  <a:srgbClr val="374151"/>
                </a:solidFill>
              </a:rPr>
              <a:t>at a higher age?</a:t>
            </a:r>
            <a:endParaRPr lang="sv-SE" sz="2267" dirty="0"/>
          </a:p>
        </p:txBody>
      </p:sp>
      <p:sp>
        <p:nvSpPr>
          <p:cNvPr id="6" name="Rektangel 5">
            <a:extLst>
              <a:ext uri="{FF2B5EF4-FFF2-40B4-BE49-F238E27FC236}">
                <a16:creationId xmlns:a16="http://schemas.microsoft.com/office/drawing/2014/main" id="{D10B8598-BC26-455A-A040-C970E9401D12}"/>
              </a:ext>
            </a:extLst>
          </p:cNvPr>
          <p:cNvSpPr/>
          <p:nvPr/>
        </p:nvSpPr>
        <p:spPr>
          <a:xfrm>
            <a:off x="5727785" y="360343"/>
            <a:ext cx="5208233" cy="1405256"/>
          </a:xfrm>
          <a:prstGeom prst="rect">
            <a:avLst/>
          </a:prstGeom>
        </p:spPr>
        <p:txBody>
          <a:bodyPr wrap="square">
            <a:spAutoFit/>
          </a:bodyPr>
          <a:lstStyle/>
          <a:p>
            <a:r>
              <a:rPr lang="en-US" sz="2133" b="1" dirty="0">
                <a:solidFill>
                  <a:srgbClr val="374151"/>
                </a:solidFill>
              </a:rPr>
              <a:t>Managers: </a:t>
            </a:r>
            <a:r>
              <a:rPr lang="en-US" sz="2133" dirty="0">
                <a:solidFill>
                  <a:srgbClr val="374151"/>
                </a:solidFill>
              </a:rPr>
              <a:t>Has my employer implemented any measures in the workplace to facilitate </a:t>
            </a:r>
            <a:r>
              <a:rPr lang="en-US" sz="2133" b="1" dirty="0">
                <a:solidFill>
                  <a:srgbClr val="374151"/>
                </a:solidFill>
              </a:rPr>
              <a:t>my employees' continued work </a:t>
            </a:r>
            <a:r>
              <a:rPr lang="en-US" sz="2133" dirty="0">
                <a:solidFill>
                  <a:srgbClr val="374151"/>
                </a:solidFill>
              </a:rPr>
              <a:t>at higher ages</a:t>
            </a:r>
            <a:r>
              <a:rPr lang="sv-SE" sz="2133" dirty="0">
                <a:ea typeface="Calibri" panose="020F0502020204030204" pitchFamily="34" charset="0"/>
                <a:cs typeface="Times New Roman" panose="02020603050405020304" pitchFamily="18" charset="0"/>
              </a:rPr>
              <a:t>?</a:t>
            </a:r>
            <a:endParaRPr lang="sv-SE" sz="2133" dirty="0"/>
          </a:p>
        </p:txBody>
      </p:sp>
      <p:pic>
        <p:nvPicPr>
          <p:cNvPr id="7" name="Bildobjekt 6">
            <a:extLst>
              <a:ext uri="{FF2B5EF4-FFF2-40B4-BE49-F238E27FC236}">
                <a16:creationId xmlns:a16="http://schemas.microsoft.com/office/drawing/2014/main" id="{D289DA65-B4D3-7FB8-C304-0E3BB49C1CD6}"/>
              </a:ext>
            </a:extLst>
          </p:cNvPr>
          <p:cNvPicPr>
            <a:picLocks noChangeAspect="1"/>
          </p:cNvPicPr>
          <p:nvPr/>
        </p:nvPicPr>
        <p:blipFill>
          <a:blip r:embed="rId2"/>
          <a:stretch>
            <a:fillRect/>
          </a:stretch>
        </p:blipFill>
        <p:spPr>
          <a:xfrm>
            <a:off x="594235" y="1817153"/>
            <a:ext cx="4206444" cy="4759364"/>
          </a:xfrm>
          <a:prstGeom prst="rect">
            <a:avLst/>
          </a:prstGeom>
        </p:spPr>
      </p:pic>
      <p:pic>
        <p:nvPicPr>
          <p:cNvPr id="8" name="Bildobjekt 7">
            <a:extLst>
              <a:ext uri="{FF2B5EF4-FFF2-40B4-BE49-F238E27FC236}">
                <a16:creationId xmlns:a16="http://schemas.microsoft.com/office/drawing/2014/main" id="{1BA61AB8-E446-39E8-A382-E9A20BC0B1AF}"/>
              </a:ext>
            </a:extLst>
          </p:cNvPr>
          <p:cNvPicPr>
            <a:picLocks noChangeAspect="1"/>
          </p:cNvPicPr>
          <p:nvPr/>
        </p:nvPicPr>
        <p:blipFill>
          <a:blip r:embed="rId3"/>
          <a:stretch>
            <a:fillRect/>
          </a:stretch>
        </p:blipFill>
        <p:spPr>
          <a:xfrm>
            <a:off x="5727785" y="1888553"/>
            <a:ext cx="4547140" cy="4696772"/>
          </a:xfrm>
          <a:prstGeom prst="rect">
            <a:avLst/>
          </a:prstGeom>
        </p:spPr>
      </p:pic>
      <p:pic>
        <p:nvPicPr>
          <p:cNvPr id="4" name="Picture 9" descr="A picture containing graphics, screenshot, font, logo&#10;&#10;Description automatically generated">
            <a:extLst>
              <a:ext uri="{FF2B5EF4-FFF2-40B4-BE49-F238E27FC236}">
                <a16:creationId xmlns:a16="http://schemas.microsoft.com/office/drawing/2014/main" id="{004D9FF5-124B-C374-839B-B43D63EA82D1}"/>
              </a:ext>
            </a:extLst>
          </p:cNvPr>
          <p:cNvPicPr>
            <a:picLocks noChangeAspect="1"/>
          </p:cNvPicPr>
          <p:nvPr/>
        </p:nvPicPr>
        <p:blipFill rotWithShape="1">
          <a:blip r:embed="rId4"/>
          <a:srcRect l="12227" t="10203" r="17258" b="21233"/>
          <a:stretch/>
        </p:blipFill>
        <p:spPr>
          <a:xfrm>
            <a:off x="9608506" y="5687771"/>
            <a:ext cx="901370" cy="879231"/>
          </a:xfrm>
          <a:prstGeom prst="rect">
            <a:avLst/>
          </a:prstGeom>
        </p:spPr>
      </p:pic>
      <p:sp>
        <p:nvSpPr>
          <p:cNvPr id="5" name="Rectangle 6">
            <a:extLst>
              <a:ext uri="{FF2B5EF4-FFF2-40B4-BE49-F238E27FC236}">
                <a16:creationId xmlns:a16="http://schemas.microsoft.com/office/drawing/2014/main" id="{802474CF-D48B-2F8E-D2A6-E1652C759C96}"/>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9" name="Picture 3" descr="X:\Communication\logos and design\CEC LOGO (Nov 2016) - to use\Web\CEC_white on white.png">
            <a:extLst>
              <a:ext uri="{FF2B5EF4-FFF2-40B4-BE49-F238E27FC236}">
                <a16:creationId xmlns:a16="http://schemas.microsoft.com/office/drawing/2014/main" id="{57AD68E8-B44D-1431-96E0-010317F055A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927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2719710-9867-49E8-AE5C-C4AD02FA4079}"/>
              </a:ext>
            </a:extLst>
          </p:cNvPr>
          <p:cNvSpPr/>
          <p:nvPr/>
        </p:nvSpPr>
        <p:spPr>
          <a:xfrm>
            <a:off x="686542" y="276955"/>
            <a:ext cx="10818917" cy="830997"/>
          </a:xfrm>
          <a:prstGeom prst="rect">
            <a:avLst/>
          </a:prstGeom>
        </p:spPr>
        <p:txBody>
          <a:bodyPr wrap="square">
            <a:spAutoFit/>
          </a:bodyPr>
          <a:lstStyle/>
          <a:p>
            <a:r>
              <a:rPr lang="en-US" sz="2400" b="1" dirty="0">
                <a:solidFill>
                  <a:srgbClr val="374151"/>
                </a:solidFill>
              </a:rPr>
              <a:t>What changes in managers’* own workplaces could make them </a:t>
            </a:r>
          </a:p>
          <a:p>
            <a:r>
              <a:rPr lang="en-US" sz="2400" b="1" dirty="0">
                <a:solidFill>
                  <a:srgbClr val="374151"/>
                </a:solidFill>
              </a:rPr>
              <a:t>consider working until at least 67 years or longer</a:t>
            </a:r>
            <a:r>
              <a:rPr lang="sv-SE" sz="2400" b="1" dirty="0">
                <a:ea typeface="Calibri" panose="020F0502020204030204" pitchFamily="34" charset="0"/>
                <a:cs typeface="OriginalGaramondBT-Roman"/>
              </a:rPr>
              <a:t>? </a:t>
            </a:r>
            <a:endParaRPr lang="sv-SE" sz="2400" b="1" dirty="0">
              <a:ea typeface="Calibri" panose="020F0502020204030204" pitchFamily="34" charset="0"/>
              <a:cs typeface="Times New Roman" panose="02020603050405020304" pitchFamily="18" charset="0"/>
            </a:endParaRPr>
          </a:p>
        </p:txBody>
      </p:sp>
      <p:sp>
        <p:nvSpPr>
          <p:cNvPr id="4" name="Rektangel 3">
            <a:extLst>
              <a:ext uri="{FF2B5EF4-FFF2-40B4-BE49-F238E27FC236}">
                <a16:creationId xmlns:a16="http://schemas.microsoft.com/office/drawing/2014/main" id="{7CCC4411-BB9E-43EB-8864-A8CAD88E8753}"/>
              </a:ext>
            </a:extLst>
          </p:cNvPr>
          <p:cNvSpPr/>
          <p:nvPr/>
        </p:nvSpPr>
        <p:spPr>
          <a:xfrm>
            <a:off x="686541" y="1138730"/>
            <a:ext cx="10475651" cy="338554"/>
          </a:xfrm>
          <a:prstGeom prst="rect">
            <a:avLst/>
          </a:prstGeom>
        </p:spPr>
        <p:txBody>
          <a:bodyPr wrap="square">
            <a:spAutoFit/>
          </a:bodyPr>
          <a:lstStyle/>
          <a:p>
            <a:pPr>
              <a:tabLst>
                <a:tab pos="240447" algn="l"/>
              </a:tabLst>
            </a:pPr>
            <a:r>
              <a:rPr lang="en-US" sz="1600" dirty="0">
                <a:solidFill>
                  <a:srgbClr val="374151"/>
                </a:solidFill>
                <a:latin typeface="Söhne"/>
              </a:rPr>
              <a:t>* The managers who were 60 or older, and who responded that they wanted to work until 66 years or shorter</a:t>
            </a:r>
            <a:r>
              <a:rPr lang="sv-SE" sz="1600" dirty="0">
                <a:latin typeface="Calibri" panose="020F0502020204030204" pitchFamily="34" charset="0"/>
                <a:ea typeface="Calibri" panose="020F0502020204030204" pitchFamily="34" charset="0"/>
                <a:cs typeface="OriginalGaramondBT-Roman"/>
              </a:rPr>
              <a:t>.</a:t>
            </a:r>
            <a:endParaRPr lang="sv-SE"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Bildobjekt 7">
            <a:extLst>
              <a:ext uri="{FF2B5EF4-FFF2-40B4-BE49-F238E27FC236}">
                <a16:creationId xmlns:a16="http://schemas.microsoft.com/office/drawing/2014/main" id="{DB78DE42-0C47-BE4E-6317-DA224B0B2450}"/>
              </a:ext>
            </a:extLst>
          </p:cNvPr>
          <p:cNvPicPr>
            <a:picLocks noChangeAspect="1"/>
          </p:cNvPicPr>
          <p:nvPr/>
        </p:nvPicPr>
        <p:blipFill>
          <a:blip r:embed="rId3"/>
          <a:stretch>
            <a:fillRect/>
          </a:stretch>
        </p:blipFill>
        <p:spPr>
          <a:xfrm>
            <a:off x="613693" y="1540791"/>
            <a:ext cx="9528449" cy="4937368"/>
          </a:xfrm>
          <a:prstGeom prst="rect">
            <a:avLst/>
          </a:prstGeom>
        </p:spPr>
      </p:pic>
      <p:pic>
        <p:nvPicPr>
          <p:cNvPr id="5" name="Picture 9" descr="A picture containing graphics, screenshot, font, logo&#10;&#10;Description automatically generated">
            <a:extLst>
              <a:ext uri="{FF2B5EF4-FFF2-40B4-BE49-F238E27FC236}">
                <a16:creationId xmlns:a16="http://schemas.microsoft.com/office/drawing/2014/main" id="{FE97118C-29B3-FADA-64E4-53433450C37B}"/>
              </a:ext>
            </a:extLst>
          </p:cNvPr>
          <p:cNvPicPr>
            <a:picLocks noChangeAspect="1"/>
          </p:cNvPicPr>
          <p:nvPr/>
        </p:nvPicPr>
        <p:blipFill rotWithShape="1">
          <a:blip r:embed="rId4"/>
          <a:srcRect l="12227" t="10203" r="17258" b="21233"/>
          <a:stretch/>
        </p:blipFill>
        <p:spPr>
          <a:xfrm>
            <a:off x="9608506" y="5687771"/>
            <a:ext cx="901370" cy="879231"/>
          </a:xfrm>
          <a:prstGeom prst="rect">
            <a:avLst/>
          </a:prstGeom>
        </p:spPr>
      </p:pic>
      <p:sp>
        <p:nvSpPr>
          <p:cNvPr id="6" name="Rectangle 6">
            <a:extLst>
              <a:ext uri="{FF2B5EF4-FFF2-40B4-BE49-F238E27FC236}">
                <a16:creationId xmlns:a16="http://schemas.microsoft.com/office/drawing/2014/main" id="{88B6AF07-CBF6-9D65-AB65-B2448C5DEF6F}"/>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Picture 3" descr="X:\Communication\logos and design\CEC LOGO (Nov 2016) - to use\Web\CEC_white on white.png">
            <a:extLst>
              <a:ext uri="{FF2B5EF4-FFF2-40B4-BE49-F238E27FC236}">
                <a16:creationId xmlns:a16="http://schemas.microsoft.com/office/drawing/2014/main" id="{51389DA2-1BF0-4201-283B-30F6BA969DE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06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9B9C079-78BA-44BF-9354-192D15EF8C1F}"/>
              </a:ext>
            </a:extLst>
          </p:cNvPr>
          <p:cNvSpPr/>
          <p:nvPr/>
        </p:nvSpPr>
        <p:spPr>
          <a:xfrm>
            <a:off x="374769" y="295342"/>
            <a:ext cx="5290993" cy="1405256"/>
          </a:xfrm>
          <a:prstGeom prst="rect">
            <a:avLst/>
          </a:prstGeom>
        </p:spPr>
        <p:txBody>
          <a:bodyPr wrap="square">
            <a:spAutoFit/>
          </a:bodyPr>
          <a:lstStyle/>
          <a:p>
            <a:r>
              <a:rPr lang="en-US" sz="2133" dirty="0">
                <a:solidFill>
                  <a:srgbClr val="374151"/>
                </a:solidFill>
              </a:rPr>
              <a:t>The proportion of managers who perceive themselves to have been discriminated against due to their age </a:t>
            </a:r>
            <a:r>
              <a:rPr lang="en-US" sz="2133" b="1" dirty="0">
                <a:solidFill>
                  <a:srgbClr val="374151"/>
                </a:solidFill>
              </a:rPr>
              <a:t>during a recruitment or promotion process</a:t>
            </a:r>
            <a:endParaRPr lang="sv-SE" sz="2133" b="1" dirty="0"/>
          </a:p>
        </p:txBody>
      </p:sp>
      <p:sp>
        <p:nvSpPr>
          <p:cNvPr id="6" name="textruta 5">
            <a:extLst>
              <a:ext uri="{FF2B5EF4-FFF2-40B4-BE49-F238E27FC236}">
                <a16:creationId xmlns:a16="http://schemas.microsoft.com/office/drawing/2014/main" id="{4889F282-BFC6-4983-A42E-75630D088491}"/>
              </a:ext>
            </a:extLst>
          </p:cNvPr>
          <p:cNvSpPr txBox="1"/>
          <p:nvPr/>
        </p:nvSpPr>
        <p:spPr>
          <a:xfrm>
            <a:off x="5776882" y="320662"/>
            <a:ext cx="4925664" cy="1323439"/>
          </a:xfrm>
          <a:prstGeom prst="rect">
            <a:avLst/>
          </a:prstGeom>
          <a:noFill/>
        </p:spPr>
        <p:txBody>
          <a:bodyPr wrap="square" rtlCol="0">
            <a:spAutoFit/>
          </a:bodyPr>
          <a:lstStyle/>
          <a:p>
            <a:r>
              <a:rPr lang="en-US" sz="2000" dirty="0">
                <a:solidFill>
                  <a:srgbClr val="374151"/>
                </a:solidFill>
              </a:rPr>
              <a:t>The proportion of managers who perceive themselves to have been discriminated against due to their age </a:t>
            </a:r>
            <a:r>
              <a:rPr lang="en-US" sz="2000" b="1" dirty="0">
                <a:solidFill>
                  <a:srgbClr val="374151"/>
                </a:solidFill>
              </a:rPr>
              <a:t>regarding opportunities for competence development</a:t>
            </a:r>
            <a:endParaRPr lang="sv-SE" sz="2000" b="1" dirty="0"/>
          </a:p>
        </p:txBody>
      </p:sp>
      <p:pic>
        <p:nvPicPr>
          <p:cNvPr id="4" name="Bildobjekt 3">
            <a:extLst>
              <a:ext uri="{FF2B5EF4-FFF2-40B4-BE49-F238E27FC236}">
                <a16:creationId xmlns:a16="http://schemas.microsoft.com/office/drawing/2014/main" id="{96864B59-B746-F6BA-D203-7527C367CCD4}"/>
              </a:ext>
            </a:extLst>
          </p:cNvPr>
          <p:cNvPicPr>
            <a:picLocks noChangeAspect="1"/>
          </p:cNvPicPr>
          <p:nvPr/>
        </p:nvPicPr>
        <p:blipFill>
          <a:blip r:embed="rId3"/>
          <a:stretch>
            <a:fillRect/>
          </a:stretch>
        </p:blipFill>
        <p:spPr>
          <a:xfrm>
            <a:off x="607919" y="1864777"/>
            <a:ext cx="3974311" cy="4617295"/>
          </a:xfrm>
          <a:prstGeom prst="rect">
            <a:avLst/>
          </a:prstGeom>
        </p:spPr>
      </p:pic>
      <p:pic>
        <p:nvPicPr>
          <p:cNvPr id="8" name="Bildobjekt 7">
            <a:extLst>
              <a:ext uri="{FF2B5EF4-FFF2-40B4-BE49-F238E27FC236}">
                <a16:creationId xmlns:a16="http://schemas.microsoft.com/office/drawing/2014/main" id="{86E024D0-E9EB-1D4C-CA9A-98A503F39DBC}"/>
              </a:ext>
            </a:extLst>
          </p:cNvPr>
          <p:cNvPicPr>
            <a:picLocks noChangeAspect="1"/>
          </p:cNvPicPr>
          <p:nvPr/>
        </p:nvPicPr>
        <p:blipFill>
          <a:blip r:embed="rId4"/>
          <a:stretch>
            <a:fillRect/>
          </a:stretch>
        </p:blipFill>
        <p:spPr>
          <a:xfrm>
            <a:off x="5898542" y="1864776"/>
            <a:ext cx="4365797" cy="4672563"/>
          </a:xfrm>
          <a:prstGeom prst="rect">
            <a:avLst/>
          </a:prstGeom>
        </p:spPr>
      </p:pic>
      <p:pic>
        <p:nvPicPr>
          <p:cNvPr id="5" name="Picture 9" descr="A picture containing graphics, screenshot, font, logo&#10;&#10;Description automatically generated">
            <a:extLst>
              <a:ext uri="{FF2B5EF4-FFF2-40B4-BE49-F238E27FC236}">
                <a16:creationId xmlns:a16="http://schemas.microsoft.com/office/drawing/2014/main" id="{894E9B7C-01FD-3A1B-CE2E-109A1998DA79}"/>
              </a:ext>
            </a:extLst>
          </p:cNvPr>
          <p:cNvPicPr>
            <a:picLocks noChangeAspect="1"/>
          </p:cNvPicPr>
          <p:nvPr/>
        </p:nvPicPr>
        <p:blipFill rotWithShape="1">
          <a:blip r:embed="rId5"/>
          <a:srcRect l="12227" t="10203" r="17258" b="21233"/>
          <a:stretch/>
        </p:blipFill>
        <p:spPr>
          <a:xfrm>
            <a:off x="9608506" y="5687771"/>
            <a:ext cx="901370" cy="879231"/>
          </a:xfrm>
          <a:prstGeom prst="rect">
            <a:avLst/>
          </a:prstGeom>
        </p:spPr>
      </p:pic>
      <p:sp>
        <p:nvSpPr>
          <p:cNvPr id="7" name="Rectangle 6">
            <a:extLst>
              <a:ext uri="{FF2B5EF4-FFF2-40B4-BE49-F238E27FC236}">
                <a16:creationId xmlns:a16="http://schemas.microsoft.com/office/drawing/2014/main" id="{33B4D3C2-C0DB-70B4-D464-B623B023E1A6}"/>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9" name="Picture 3" descr="X:\Communication\logos and design\CEC LOGO (Nov 2016) - to use\Web\CEC_white on white.png">
            <a:extLst>
              <a:ext uri="{FF2B5EF4-FFF2-40B4-BE49-F238E27FC236}">
                <a16:creationId xmlns:a16="http://schemas.microsoft.com/office/drawing/2014/main" id="{327EFC25-538F-7973-2C18-90CFDF55C70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50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ED21BE1-DF85-4E3E-8A00-4E9A8E6E67E0}"/>
              </a:ext>
            </a:extLst>
          </p:cNvPr>
          <p:cNvSpPr/>
          <p:nvPr/>
        </p:nvSpPr>
        <p:spPr>
          <a:xfrm>
            <a:off x="399359" y="192046"/>
            <a:ext cx="5357544" cy="1405256"/>
          </a:xfrm>
          <a:prstGeom prst="rect">
            <a:avLst/>
          </a:prstGeom>
        </p:spPr>
        <p:txBody>
          <a:bodyPr wrap="square">
            <a:spAutoFit/>
          </a:bodyPr>
          <a:lstStyle/>
          <a:p>
            <a:r>
              <a:rPr lang="en-US" sz="2133" dirty="0">
                <a:solidFill>
                  <a:srgbClr val="374151"/>
                </a:solidFill>
              </a:rPr>
              <a:t>The proportion of managers who respond that they have, in at least one recruitment process, rejected a person whom they considered too old to handle the job tasks effectively</a:t>
            </a:r>
            <a:endParaRPr lang="sv-SE" sz="2267" dirty="0"/>
          </a:p>
        </p:txBody>
      </p:sp>
      <p:sp>
        <p:nvSpPr>
          <p:cNvPr id="6" name="Rektangel 5">
            <a:extLst>
              <a:ext uri="{FF2B5EF4-FFF2-40B4-BE49-F238E27FC236}">
                <a16:creationId xmlns:a16="http://schemas.microsoft.com/office/drawing/2014/main" id="{88A1B77B-4A7F-4F08-B5CA-B46D1931E868}"/>
              </a:ext>
            </a:extLst>
          </p:cNvPr>
          <p:cNvSpPr/>
          <p:nvPr/>
        </p:nvSpPr>
        <p:spPr>
          <a:xfrm>
            <a:off x="5924365" y="192046"/>
            <a:ext cx="4585511" cy="1733488"/>
          </a:xfrm>
          <a:prstGeom prst="rect">
            <a:avLst/>
          </a:prstGeom>
        </p:spPr>
        <p:txBody>
          <a:bodyPr wrap="square">
            <a:spAutoFit/>
          </a:bodyPr>
          <a:lstStyle/>
          <a:p>
            <a:r>
              <a:rPr lang="en-US" sz="2133" dirty="0">
                <a:solidFill>
                  <a:srgbClr val="374151"/>
                </a:solidFill>
              </a:rPr>
              <a:t>The proportion of managers who respond that they have chosen to invest less in competence development for employees who are expected to retire within a few years</a:t>
            </a:r>
            <a:endParaRPr lang="sv-SE" sz="2267" dirty="0"/>
          </a:p>
        </p:txBody>
      </p:sp>
      <p:pic>
        <p:nvPicPr>
          <p:cNvPr id="7" name="Bildobjekt 6">
            <a:extLst>
              <a:ext uri="{FF2B5EF4-FFF2-40B4-BE49-F238E27FC236}">
                <a16:creationId xmlns:a16="http://schemas.microsoft.com/office/drawing/2014/main" id="{8A0C9F84-C072-BEF2-F8BC-8F3E8EBD704B}"/>
              </a:ext>
            </a:extLst>
          </p:cNvPr>
          <p:cNvPicPr>
            <a:picLocks noChangeAspect="1"/>
          </p:cNvPicPr>
          <p:nvPr/>
        </p:nvPicPr>
        <p:blipFill>
          <a:blip r:embed="rId3"/>
          <a:stretch>
            <a:fillRect/>
          </a:stretch>
        </p:blipFill>
        <p:spPr>
          <a:xfrm>
            <a:off x="511356" y="1993296"/>
            <a:ext cx="4252349" cy="4405368"/>
          </a:xfrm>
          <a:prstGeom prst="rect">
            <a:avLst/>
          </a:prstGeom>
        </p:spPr>
      </p:pic>
      <p:pic>
        <p:nvPicPr>
          <p:cNvPr id="8" name="Bildobjekt 7">
            <a:extLst>
              <a:ext uri="{FF2B5EF4-FFF2-40B4-BE49-F238E27FC236}">
                <a16:creationId xmlns:a16="http://schemas.microsoft.com/office/drawing/2014/main" id="{FDF7A6AD-03FC-8777-6A34-8F0DCD34CDCE}"/>
              </a:ext>
            </a:extLst>
          </p:cNvPr>
          <p:cNvPicPr>
            <a:picLocks noChangeAspect="1"/>
          </p:cNvPicPr>
          <p:nvPr/>
        </p:nvPicPr>
        <p:blipFill>
          <a:blip r:embed="rId4"/>
          <a:stretch>
            <a:fillRect/>
          </a:stretch>
        </p:blipFill>
        <p:spPr>
          <a:xfrm>
            <a:off x="5998009" y="1993297"/>
            <a:ext cx="4356729" cy="4508607"/>
          </a:xfrm>
          <a:prstGeom prst="rect">
            <a:avLst/>
          </a:prstGeom>
        </p:spPr>
      </p:pic>
      <p:pic>
        <p:nvPicPr>
          <p:cNvPr id="2" name="Picture 9" descr="A picture containing graphics, screenshot, font, logo&#10;&#10;Description automatically generated">
            <a:extLst>
              <a:ext uri="{FF2B5EF4-FFF2-40B4-BE49-F238E27FC236}">
                <a16:creationId xmlns:a16="http://schemas.microsoft.com/office/drawing/2014/main" id="{2FE3841D-7BC1-8804-9768-CF10A6C2AC71}"/>
              </a:ext>
            </a:extLst>
          </p:cNvPr>
          <p:cNvPicPr>
            <a:picLocks noChangeAspect="1"/>
          </p:cNvPicPr>
          <p:nvPr/>
        </p:nvPicPr>
        <p:blipFill rotWithShape="1">
          <a:blip r:embed="rId5"/>
          <a:srcRect l="12227" t="10203" r="17258" b="21233"/>
          <a:stretch/>
        </p:blipFill>
        <p:spPr>
          <a:xfrm>
            <a:off x="10831224" y="5786723"/>
            <a:ext cx="901370" cy="879231"/>
          </a:xfrm>
          <a:prstGeom prst="rect">
            <a:avLst/>
          </a:prstGeom>
        </p:spPr>
      </p:pic>
      <p:pic>
        <p:nvPicPr>
          <p:cNvPr id="4" name="Picture 9" descr="A picture containing graphics, screenshot, font, logo&#10;&#10;Description automatically generated">
            <a:extLst>
              <a:ext uri="{FF2B5EF4-FFF2-40B4-BE49-F238E27FC236}">
                <a16:creationId xmlns:a16="http://schemas.microsoft.com/office/drawing/2014/main" id="{5F57F7FF-4607-0ADE-0765-2ABA1FD73AAA}"/>
              </a:ext>
            </a:extLst>
          </p:cNvPr>
          <p:cNvPicPr>
            <a:picLocks noChangeAspect="1"/>
          </p:cNvPicPr>
          <p:nvPr/>
        </p:nvPicPr>
        <p:blipFill rotWithShape="1">
          <a:blip r:embed="rId5"/>
          <a:srcRect l="12227" t="10203" r="17258" b="21233"/>
          <a:stretch/>
        </p:blipFill>
        <p:spPr>
          <a:xfrm>
            <a:off x="9608506" y="5687771"/>
            <a:ext cx="901370" cy="879231"/>
          </a:xfrm>
          <a:prstGeom prst="rect">
            <a:avLst/>
          </a:prstGeom>
        </p:spPr>
      </p:pic>
      <p:sp>
        <p:nvSpPr>
          <p:cNvPr id="5" name="Rectangle 6">
            <a:extLst>
              <a:ext uri="{FF2B5EF4-FFF2-40B4-BE49-F238E27FC236}">
                <a16:creationId xmlns:a16="http://schemas.microsoft.com/office/drawing/2014/main" id="{178226D3-5BA6-BA0D-66F6-6E227A8263CD}"/>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9" name="Picture 3" descr="X:\Communication\logos and design\CEC LOGO (Nov 2016) - to use\Web\CEC_white on white.png">
            <a:extLst>
              <a:ext uri="{FF2B5EF4-FFF2-40B4-BE49-F238E27FC236}">
                <a16:creationId xmlns:a16="http://schemas.microsoft.com/office/drawing/2014/main" id="{FF17B4C3-0FE5-4394-42BD-1008F5F1FA0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72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25727" y="687877"/>
            <a:ext cx="9618827" cy="5221109"/>
          </a:xfrm>
          <a:prstGeom prst="rect">
            <a:avLst/>
          </a:prstGeom>
          <a:noFill/>
          <a:ln w="9525">
            <a:noFill/>
            <a:miter lim="800000"/>
            <a:headEnd/>
            <a:tailEnd/>
          </a:ln>
        </p:spPr>
        <p:txBody>
          <a:bodyPr wrap="square" anchor="ctr">
            <a:spAutoFit/>
          </a:bodyPr>
          <a:lstStyle/>
          <a:p>
            <a:pPr>
              <a:tabLst>
                <a:tab pos="457189" algn="l"/>
              </a:tabLst>
            </a:pPr>
            <a:r>
              <a:rPr lang="sv-SE" sz="3467" b="1" dirty="0">
                <a:solidFill>
                  <a:srgbClr val="FF3300"/>
                </a:solidFill>
              </a:rPr>
              <a:t>Conclusions:</a:t>
            </a:r>
          </a:p>
          <a:p>
            <a:pPr>
              <a:tabLst>
                <a:tab pos="457189" algn="l"/>
              </a:tabLst>
            </a:pPr>
            <a:endParaRPr lang="sv-SE" sz="2133" b="1" dirty="0">
              <a:solidFill>
                <a:srgbClr val="FF3300"/>
              </a:solidFill>
            </a:endParaRPr>
          </a:p>
          <a:p>
            <a:pPr marL="380990" indent="-380990">
              <a:buFont typeface="Arial" panose="020B0604020202020204" pitchFamily="34" charset="0"/>
              <a:buChar char="•"/>
              <a:tabLst>
                <a:tab pos="457189" algn="l"/>
              </a:tabLst>
            </a:pPr>
            <a:r>
              <a:rPr lang="sv-SE" sz="2133" dirty="0"/>
              <a:t>Ageism is alive and kicking in the Swedish labour market</a:t>
            </a:r>
          </a:p>
          <a:p>
            <a:pPr marL="380990" indent="-380990">
              <a:buFont typeface="Arial" panose="020B0604020202020204" pitchFamily="34" charset="0"/>
              <a:buChar char="•"/>
              <a:tabLst>
                <a:tab pos="457189" algn="l"/>
              </a:tabLst>
            </a:pPr>
            <a:endParaRPr lang="sv-SE" sz="2133" dirty="0"/>
          </a:p>
          <a:p>
            <a:pPr marL="380990" indent="-380990">
              <a:buFont typeface="Arial" panose="020B0604020202020204" pitchFamily="34" charset="0"/>
              <a:buChar char="•"/>
              <a:tabLst>
                <a:tab pos="457189" algn="l"/>
              </a:tabLst>
            </a:pPr>
            <a:r>
              <a:rPr lang="sv-SE" sz="2133" dirty="0"/>
              <a:t>There is a ”best-</a:t>
            </a:r>
            <a:r>
              <a:rPr lang="sv-SE" sz="2133" dirty="0" err="1"/>
              <a:t>before</a:t>
            </a:r>
            <a:r>
              <a:rPr lang="sv-SE" sz="2133" dirty="0"/>
              <a:t> age” for many jobs</a:t>
            </a:r>
          </a:p>
          <a:p>
            <a:pPr marL="380990" indent="-380990">
              <a:buFont typeface="Arial" panose="020B0604020202020204" pitchFamily="34" charset="0"/>
              <a:buChar char="•"/>
              <a:tabLst>
                <a:tab pos="457189" algn="l"/>
              </a:tabLst>
            </a:pPr>
            <a:endParaRPr lang="sv-SE" sz="2133" dirty="0"/>
          </a:p>
          <a:p>
            <a:pPr marL="380990" indent="-380990">
              <a:buFont typeface="Arial" panose="020B0604020202020204" pitchFamily="34" charset="0"/>
              <a:buChar char="•"/>
              <a:tabLst>
                <a:tab pos="457189" algn="l"/>
              </a:tabLst>
            </a:pPr>
            <a:r>
              <a:rPr lang="sv-SE" sz="2133" dirty="0"/>
              <a:t>In contrast to most other occupations, there also seems to </a:t>
            </a:r>
          </a:p>
          <a:p>
            <a:pPr>
              <a:tabLst>
                <a:tab pos="457189" algn="l"/>
              </a:tabLst>
            </a:pPr>
            <a:r>
              <a:rPr lang="sv-SE" sz="2133" dirty="0"/>
              <a:t>     be a ”best-</a:t>
            </a:r>
            <a:r>
              <a:rPr lang="sv-SE" sz="2133" dirty="0" err="1"/>
              <a:t>after</a:t>
            </a:r>
            <a:r>
              <a:rPr lang="sv-SE" sz="2133" dirty="0"/>
              <a:t> age” for managers</a:t>
            </a:r>
          </a:p>
          <a:p>
            <a:pPr marL="380990" indent="-380990">
              <a:buFont typeface="Arial" panose="020B0604020202020204" pitchFamily="34" charset="0"/>
              <a:buChar char="•"/>
              <a:tabLst>
                <a:tab pos="457189" algn="l"/>
              </a:tabLst>
            </a:pPr>
            <a:endParaRPr lang="sv-SE" sz="2133" dirty="0"/>
          </a:p>
          <a:p>
            <a:pPr marL="380990" indent="-380990">
              <a:buFont typeface="Arial" panose="020B0604020202020204" pitchFamily="34" charset="0"/>
              <a:buChar char="•"/>
            </a:pPr>
            <a:r>
              <a:rPr lang="en-US" sz="2133" dirty="0"/>
              <a:t>Ageism cannot be counteracted solely through the protection against age discrimination afforded by legislation but requires other broader measures</a:t>
            </a:r>
          </a:p>
          <a:p>
            <a:pPr marL="380990" indent="-380990">
              <a:buFont typeface="Arial" panose="020B0604020202020204" pitchFamily="34" charset="0"/>
              <a:buChar char="•"/>
            </a:pPr>
            <a:endParaRPr lang="en-US" sz="2133" dirty="0"/>
          </a:p>
          <a:p>
            <a:pPr marL="380990" indent="-380990">
              <a:buFont typeface="Arial" panose="020B0604020202020204" pitchFamily="34" charset="0"/>
              <a:buChar char="•"/>
            </a:pPr>
            <a:r>
              <a:rPr lang="en-US" sz="2133" dirty="0"/>
              <a:t>Age-aware leadership is key to ensuring that employees of all ages feel satisfied about their jobs as well as in their jobs and thus make valuable contributions to the results of the business</a:t>
            </a:r>
            <a:endParaRPr lang="sv-SE" sz="2133" b="1" dirty="0"/>
          </a:p>
        </p:txBody>
      </p:sp>
      <p:pic>
        <p:nvPicPr>
          <p:cNvPr id="5" name="Bildobjekt 4">
            <a:extLst>
              <a:ext uri="{FF2B5EF4-FFF2-40B4-BE49-F238E27FC236}">
                <a16:creationId xmlns:a16="http://schemas.microsoft.com/office/drawing/2014/main" id="{FD91627E-F339-E64C-B180-FE647052E058}"/>
              </a:ext>
            </a:extLst>
          </p:cNvPr>
          <p:cNvPicPr>
            <a:picLocks noChangeAspect="1"/>
          </p:cNvPicPr>
          <p:nvPr/>
        </p:nvPicPr>
        <p:blipFill>
          <a:blip r:embed="rId3"/>
          <a:stretch>
            <a:fillRect/>
          </a:stretch>
        </p:blipFill>
        <p:spPr>
          <a:xfrm>
            <a:off x="7822251" y="378184"/>
            <a:ext cx="2783960" cy="3050816"/>
          </a:xfrm>
          <a:prstGeom prst="rect">
            <a:avLst/>
          </a:prstGeom>
        </p:spPr>
      </p:pic>
      <p:sp>
        <p:nvSpPr>
          <p:cNvPr id="6" name="Pil: höger 5">
            <a:extLst>
              <a:ext uri="{FF2B5EF4-FFF2-40B4-BE49-F238E27FC236}">
                <a16:creationId xmlns:a16="http://schemas.microsoft.com/office/drawing/2014/main" id="{9D363A26-1908-A44B-4AF9-171FFEDAB90C}"/>
              </a:ext>
            </a:extLst>
          </p:cNvPr>
          <p:cNvSpPr/>
          <p:nvPr/>
        </p:nvSpPr>
        <p:spPr>
          <a:xfrm>
            <a:off x="6059716" y="687877"/>
            <a:ext cx="1304544" cy="6461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 name="Picture 9" descr="A picture containing graphics, screenshot, font, logo&#10;&#10;Description automatically generated">
            <a:extLst>
              <a:ext uri="{FF2B5EF4-FFF2-40B4-BE49-F238E27FC236}">
                <a16:creationId xmlns:a16="http://schemas.microsoft.com/office/drawing/2014/main" id="{B5F56AA0-7225-8E49-2F05-469F00537337}"/>
              </a:ext>
            </a:extLst>
          </p:cNvPr>
          <p:cNvPicPr>
            <a:picLocks noChangeAspect="1"/>
          </p:cNvPicPr>
          <p:nvPr/>
        </p:nvPicPr>
        <p:blipFill rotWithShape="1">
          <a:blip r:embed="rId4"/>
          <a:srcRect l="12227" t="10203" r="17258" b="21233"/>
          <a:stretch/>
        </p:blipFill>
        <p:spPr>
          <a:xfrm>
            <a:off x="10817934" y="5552788"/>
            <a:ext cx="901370" cy="879231"/>
          </a:xfrm>
          <a:prstGeom prst="rect">
            <a:avLst/>
          </a:prstGeom>
        </p:spPr>
      </p:pic>
      <p:pic>
        <p:nvPicPr>
          <p:cNvPr id="3" name="Picture 9" descr="A picture containing graphics, screenshot, font, logo&#10;&#10;Description automatically generated">
            <a:extLst>
              <a:ext uri="{FF2B5EF4-FFF2-40B4-BE49-F238E27FC236}">
                <a16:creationId xmlns:a16="http://schemas.microsoft.com/office/drawing/2014/main" id="{AE493823-0F5F-E6AA-A186-CDC2B7BDE9F1}"/>
              </a:ext>
            </a:extLst>
          </p:cNvPr>
          <p:cNvPicPr>
            <a:picLocks noChangeAspect="1"/>
          </p:cNvPicPr>
          <p:nvPr/>
        </p:nvPicPr>
        <p:blipFill rotWithShape="1">
          <a:blip r:embed="rId4"/>
          <a:srcRect l="12227" t="10203" r="17258" b="21233"/>
          <a:stretch/>
        </p:blipFill>
        <p:spPr>
          <a:xfrm>
            <a:off x="9608506" y="5687771"/>
            <a:ext cx="901370" cy="879231"/>
          </a:xfrm>
          <a:prstGeom prst="rect">
            <a:avLst/>
          </a:prstGeom>
        </p:spPr>
      </p:pic>
      <p:sp>
        <p:nvSpPr>
          <p:cNvPr id="4" name="Rectangle 6">
            <a:extLst>
              <a:ext uri="{FF2B5EF4-FFF2-40B4-BE49-F238E27FC236}">
                <a16:creationId xmlns:a16="http://schemas.microsoft.com/office/drawing/2014/main" id="{DF92E235-D00C-766B-F889-3CFDCD933C0E}"/>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Picture 3" descr="X:\Communication\logos and design\CEC LOGO (Nov 2016) - to use\Web\CEC_white on white.png">
            <a:extLst>
              <a:ext uri="{FF2B5EF4-FFF2-40B4-BE49-F238E27FC236}">
                <a16:creationId xmlns:a16="http://schemas.microsoft.com/office/drawing/2014/main" id="{57471D25-4F27-C076-C8C1-CBC4A85DC5D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38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2C907501-5BFF-3B40-8633-C9BF773DA15D}"/>
              </a:ext>
            </a:extLst>
          </p:cNvPr>
          <p:cNvSpPr>
            <a:spLocks noGrp="1"/>
          </p:cNvSpPr>
          <p:nvPr>
            <p:ph type="subTitle" idx="1"/>
          </p:nvPr>
        </p:nvSpPr>
        <p:spPr>
          <a:xfrm>
            <a:off x="425288" y="316807"/>
            <a:ext cx="10989369" cy="7816883"/>
          </a:xfrm>
        </p:spPr>
        <p:txBody>
          <a:bodyPr/>
          <a:lstStyle/>
          <a:p>
            <a:pPr>
              <a:lnSpc>
                <a:spcPct val="100000"/>
              </a:lnSpc>
              <a:spcBef>
                <a:spcPts val="0"/>
              </a:spcBef>
            </a:pPr>
            <a:endParaRPr lang="sv-SE" sz="2933" dirty="0">
              <a:latin typeface="+mn-lt"/>
              <a:ea typeface="Calibri" panose="020F0502020204030204" pitchFamily="34" charset="0"/>
            </a:endParaRPr>
          </a:p>
          <a:p>
            <a:pPr>
              <a:lnSpc>
                <a:spcPct val="100000"/>
              </a:lnSpc>
              <a:spcBef>
                <a:spcPts val="0"/>
              </a:spcBef>
            </a:pPr>
            <a:endParaRPr lang="sv-SE" sz="2933" dirty="0">
              <a:latin typeface="+mn-lt"/>
              <a:ea typeface="Calibri" panose="020F0502020204030204" pitchFamily="34" charset="0"/>
            </a:endParaRPr>
          </a:p>
          <a:p>
            <a:pPr marL="457189" indent="-457189">
              <a:lnSpc>
                <a:spcPct val="100000"/>
              </a:lnSpc>
              <a:spcBef>
                <a:spcPts val="0"/>
              </a:spcBef>
              <a:buFontTx/>
              <a:buChar char="-"/>
            </a:pPr>
            <a:endParaRPr lang="sv-SE" sz="2933" dirty="0">
              <a:latin typeface="+mn-lt"/>
              <a:ea typeface="Calibri" panose="020F0502020204030204" pitchFamily="34" charset="0"/>
            </a:endParaRPr>
          </a:p>
          <a:p>
            <a:pPr marL="457189" indent="-457189">
              <a:lnSpc>
                <a:spcPct val="100000"/>
              </a:lnSpc>
              <a:spcBef>
                <a:spcPts val="0"/>
              </a:spcBef>
              <a:buFontTx/>
              <a:buChar char="-"/>
            </a:pPr>
            <a:r>
              <a:rPr lang="sv-SE" sz="2933" dirty="0">
                <a:latin typeface="+mn-lt"/>
                <a:ea typeface="Calibri" panose="020F0502020204030204" pitchFamily="34" charset="0"/>
              </a:rPr>
              <a:t>Ageism against women in child-bearing ages: Are they negatively affected by a generous parental leave system?</a:t>
            </a:r>
          </a:p>
          <a:p>
            <a:pPr>
              <a:lnSpc>
                <a:spcPct val="100000"/>
              </a:lnSpc>
              <a:spcBef>
                <a:spcPts val="0"/>
              </a:spcBef>
            </a:pPr>
            <a:endParaRPr lang="sv-SE" sz="2933" dirty="0">
              <a:latin typeface="+mn-lt"/>
              <a:ea typeface="Calibri" panose="020F0502020204030204" pitchFamily="34" charset="0"/>
            </a:endParaRPr>
          </a:p>
          <a:p>
            <a:pPr marL="457189" indent="-457189">
              <a:lnSpc>
                <a:spcPct val="100000"/>
              </a:lnSpc>
              <a:spcBef>
                <a:spcPts val="0"/>
              </a:spcBef>
              <a:buFontTx/>
              <a:buChar char="-"/>
            </a:pPr>
            <a:endParaRPr lang="sv-SE" sz="1600" dirty="0">
              <a:latin typeface="+mn-lt"/>
              <a:ea typeface="Calibri" panose="020F0502020204030204" pitchFamily="34" charset="0"/>
            </a:endParaRPr>
          </a:p>
          <a:p>
            <a:pPr>
              <a:lnSpc>
                <a:spcPct val="100000"/>
              </a:lnSpc>
              <a:spcBef>
                <a:spcPts val="0"/>
              </a:spcBef>
            </a:pPr>
            <a:endParaRPr lang="sv-SE" sz="2933" dirty="0">
              <a:latin typeface="+mn-lt"/>
              <a:ea typeface="Calibri" panose="020F0502020204030204" pitchFamily="34" charset="0"/>
            </a:endParaRPr>
          </a:p>
          <a:p>
            <a:pPr>
              <a:lnSpc>
                <a:spcPct val="100000"/>
              </a:lnSpc>
              <a:spcBef>
                <a:spcPts val="0"/>
              </a:spcBef>
            </a:pPr>
            <a:endParaRPr lang="sv-SE" sz="2933" dirty="0">
              <a:latin typeface="+mn-lt"/>
            </a:endParaRPr>
          </a:p>
          <a:p>
            <a:endParaRPr lang="sv-SE" sz="2667" dirty="0">
              <a:latin typeface="+mn-lt"/>
            </a:endParaRPr>
          </a:p>
          <a:p>
            <a:endParaRPr lang="sv-SE" sz="2667" dirty="0">
              <a:latin typeface="+mn-lt"/>
            </a:endParaRPr>
          </a:p>
          <a:p>
            <a:endParaRPr lang="sv-SE" sz="2667" dirty="0">
              <a:latin typeface="+mn-lt"/>
            </a:endParaRPr>
          </a:p>
          <a:p>
            <a:endParaRPr lang="sv-SE" sz="2667" dirty="0">
              <a:latin typeface="+mn-lt"/>
            </a:endParaRPr>
          </a:p>
          <a:p>
            <a:endParaRPr lang="sv-SE" sz="2667" dirty="0">
              <a:latin typeface="+mn-lt"/>
            </a:endParaRPr>
          </a:p>
        </p:txBody>
      </p:sp>
    </p:spTree>
    <p:extLst>
      <p:ext uri="{BB962C8B-B14F-4D97-AF65-F5344CB8AC3E}">
        <p14:creationId xmlns:p14="http://schemas.microsoft.com/office/powerpoint/2010/main" val="410256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914400" y="755795"/>
            <a:ext cx="9402619" cy="800219"/>
          </a:xfrm>
          <a:prstGeom prst="rect">
            <a:avLst/>
          </a:prstGeom>
          <a:noFill/>
          <a:ln w="9525">
            <a:noFill/>
            <a:miter lim="800000"/>
            <a:headEnd/>
            <a:tailEnd/>
          </a:ln>
        </p:spPr>
        <p:txBody>
          <a:bodyPr wrap="square">
            <a:spAutoFit/>
          </a:bodyPr>
          <a:lstStyle/>
          <a:p>
            <a:pPr marL="342891" indent="-342891"/>
            <a:endParaRPr lang="sv-SE" dirty="0"/>
          </a:p>
          <a:p>
            <a:pPr marL="342891" indent="-342891"/>
            <a:r>
              <a:rPr lang="sv-SE" sz="2800" b="1" dirty="0"/>
              <a:t>    </a:t>
            </a:r>
            <a:endParaRPr lang="sv-SE" sz="2000" dirty="0"/>
          </a:p>
        </p:txBody>
      </p:sp>
      <p:sp>
        <p:nvSpPr>
          <p:cNvPr id="2" name="textruta 1">
            <a:extLst>
              <a:ext uri="{FF2B5EF4-FFF2-40B4-BE49-F238E27FC236}">
                <a16:creationId xmlns:a16="http://schemas.microsoft.com/office/drawing/2014/main" id="{37AED7FB-86FE-45FC-A2FC-E111BB54205C}"/>
              </a:ext>
            </a:extLst>
          </p:cNvPr>
          <p:cNvSpPr txBox="1"/>
          <p:nvPr/>
        </p:nvSpPr>
        <p:spPr>
          <a:xfrm>
            <a:off x="1030278" y="412790"/>
            <a:ext cx="8210902" cy="6000874"/>
          </a:xfrm>
          <a:prstGeom prst="rect">
            <a:avLst/>
          </a:prstGeom>
          <a:noFill/>
        </p:spPr>
        <p:txBody>
          <a:bodyPr wrap="none" rtlCol="0">
            <a:spAutoFit/>
          </a:bodyPr>
          <a:lstStyle/>
          <a:p>
            <a:r>
              <a:rPr lang="sv-SE" sz="2667" b="1" dirty="0"/>
              <a:t>Some </a:t>
            </a:r>
            <a:r>
              <a:rPr lang="sv-SE" sz="2667" b="1" dirty="0" err="1"/>
              <a:t>milestones</a:t>
            </a:r>
            <a:r>
              <a:rPr lang="sv-SE" sz="2667" b="1" dirty="0"/>
              <a:t> in </a:t>
            </a:r>
            <a:r>
              <a:rPr lang="sv-SE" sz="2667" b="1"/>
              <a:t>the Swedish </a:t>
            </a:r>
            <a:r>
              <a:rPr lang="sv-SE" sz="2667" b="1" dirty="0"/>
              <a:t>parental leave system, </a:t>
            </a:r>
          </a:p>
          <a:p>
            <a:r>
              <a:rPr lang="sv-SE" sz="2667" b="1" dirty="0" err="1"/>
              <a:t>paid</a:t>
            </a:r>
            <a:r>
              <a:rPr lang="sv-SE" sz="2667" b="1" dirty="0"/>
              <a:t> and </a:t>
            </a:r>
            <a:r>
              <a:rPr lang="sv-SE" sz="2667" b="1" dirty="0" err="1"/>
              <a:t>unpaid</a:t>
            </a:r>
            <a:endParaRPr lang="sv-SE" sz="2667" b="1" dirty="0"/>
          </a:p>
          <a:p>
            <a:endParaRPr lang="sv-SE" sz="1333" dirty="0"/>
          </a:p>
          <a:p>
            <a:pPr>
              <a:spcAft>
                <a:spcPts val="400"/>
              </a:spcAft>
            </a:pPr>
            <a:r>
              <a:rPr lang="sv-SE" sz="2133" b="1" dirty="0" err="1">
                <a:solidFill>
                  <a:srgbClr val="0070C0"/>
                </a:solidFill>
              </a:rPr>
              <a:t>Year</a:t>
            </a:r>
            <a:r>
              <a:rPr lang="sv-SE" sz="2133" b="1" dirty="0">
                <a:solidFill>
                  <a:srgbClr val="0070C0"/>
                </a:solidFill>
              </a:rPr>
              <a:t>       </a:t>
            </a:r>
            <a:r>
              <a:rPr lang="sv-SE" sz="2133" b="1" dirty="0" err="1">
                <a:solidFill>
                  <a:srgbClr val="0070C0"/>
                </a:solidFill>
              </a:rPr>
              <a:t>Length</a:t>
            </a:r>
            <a:r>
              <a:rPr lang="sv-SE" sz="2133" b="1" dirty="0">
                <a:solidFill>
                  <a:srgbClr val="0070C0"/>
                </a:solidFill>
              </a:rPr>
              <a:t>	</a:t>
            </a:r>
          </a:p>
          <a:p>
            <a:pPr marL="457189" indent="-457189">
              <a:spcAft>
                <a:spcPts val="400"/>
              </a:spcAft>
              <a:buAutoNum type="arabicPlain" startAt="1974"/>
            </a:pPr>
            <a:r>
              <a:rPr lang="sv-SE" sz="2133" dirty="0"/>
              <a:t>      180 </a:t>
            </a:r>
            <a:r>
              <a:rPr lang="sv-SE" sz="2133" dirty="0" err="1"/>
              <a:t>days</a:t>
            </a:r>
            <a:endParaRPr lang="sv-SE" sz="2133" dirty="0"/>
          </a:p>
          <a:p>
            <a:pPr>
              <a:spcAft>
                <a:spcPts val="400"/>
              </a:spcAft>
            </a:pPr>
            <a:r>
              <a:rPr lang="sv-SE" sz="2133" dirty="0">
                <a:solidFill>
                  <a:srgbClr val="0070C0"/>
                </a:solidFill>
              </a:rPr>
              <a:t>1975      210 </a:t>
            </a:r>
            <a:r>
              <a:rPr lang="sv-SE" sz="2133" dirty="0" err="1">
                <a:solidFill>
                  <a:srgbClr val="0070C0"/>
                </a:solidFill>
              </a:rPr>
              <a:t>days</a:t>
            </a:r>
            <a:endParaRPr lang="sv-SE" sz="2133" dirty="0">
              <a:solidFill>
                <a:srgbClr val="0070C0"/>
              </a:solidFill>
            </a:endParaRPr>
          </a:p>
          <a:p>
            <a:pPr marL="457189" indent="-457189">
              <a:spcAft>
                <a:spcPts val="400"/>
              </a:spcAft>
              <a:buAutoNum type="arabicPlain" startAt="1978"/>
            </a:pPr>
            <a:r>
              <a:rPr lang="sv-SE" sz="2133" dirty="0"/>
              <a:t>      280 </a:t>
            </a:r>
            <a:r>
              <a:rPr lang="sv-SE" sz="2133" dirty="0" err="1"/>
              <a:t>days</a:t>
            </a:r>
            <a:r>
              <a:rPr lang="sv-SE" sz="2133" dirty="0"/>
              <a:t>  </a:t>
            </a:r>
          </a:p>
          <a:p>
            <a:pPr>
              <a:spcAft>
                <a:spcPts val="400"/>
              </a:spcAft>
            </a:pPr>
            <a:r>
              <a:rPr lang="sv-SE" sz="2133" dirty="0">
                <a:solidFill>
                  <a:srgbClr val="0070C0"/>
                </a:solidFill>
              </a:rPr>
              <a:t>1979      </a:t>
            </a:r>
            <a:r>
              <a:rPr lang="sv-SE" sz="2133" dirty="0" err="1">
                <a:solidFill>
                  <a:srgbClr val="0070C0"/>
                </a:solidFill>
              </a:rPr>
              <a:t>Employment</a:t>
            </a:r>
            <a:r>
              <a:rPr lang="sv-SE" sz="2133" dirty="0">
                <a:solidFill>
                  <a:srgbClr val="0070C0"/>
                </a:solidFill>
              </a:rPr>
              <a:t> </a:t>
            </a:r>
            <a:r>
              <a:rPr lang="sv-SE" sz="2133" dirty="0" err="1">
                <a:solidFill>
                  <a:srgbClr val="0070C0"/>
                </a:solidFill>
              </a:rPr>
              <a:t>protected</a:t>
            </a:r>
            <a:r>
              <a:rPr lang="sv-SE" sz="2133" dirty="0">
                <a:solidFill>
                  <a:srgbClr val="0070C0"/>
                </a:solidFill>
              </a:rPr>
              <a:t> </a:t>
            </a:r>
            <a:r>
              <a:rPr lang="sv-SE" sz="2133" dirty="0" err="1">
                <a:solidFill>
                  <a:srgbClr val="0070C0"/>
                </a:solidFill>
              </a:rPr>
              <a:t>leave</a:t>
            </a:r>
            <a:r>
              <a:rPr lang="sv-SE" sz="2133" dirty="0">
                <a:solidFill>
                  <a:srgbClr val="0070C0"/>
                </a:solidFill>
              </a:rPr>
              <a:t> </a:t>
            </a:r>
            <a:r>
              <a:rPr lang="sv-SE" sz="2133" dirty="0" err="1">
                <a:solidFill>
                  <a:srgbClr val="0070C0"/>
                </a:solidFill>
              </a:rPr>
              <a:t>until</a:t>
            </a:r>
            <a:r>
              <a:rPr lang="sv-SE" sz="2133" dirty="0">
                <a:solidFill>
                  <a:srgbClr val="0070C0"/>
                </a:solidFill>
              </a:rPr>
              <a:t> </a:t>
            </a:r>
            <a:r>
              <a:rPr lang="sv-SE" sz="2133" dirty="0" err="1">
                <a:solidFill>
                  <a:srgbClr val="0070C0"/>
                </a:solidFill>
              </a:rPr>
              <a:t>child</a:t>
            </a:r>
            <a:r>
              <a:rPr lang="sv-SE" sz="2133" dirty="0">
                <a:solidFill>
                  <a:srgbClr val="0070C0"/>
                </a:solidFill>
              </a:rPr>
              <a:t> is 18 </a:t>
            </a:r>
            <a:r>
              <a:rPr lang="sv-SE" sz="2133" dirty="0" err="1">
                <a:solidFill>
                  <a:srgbClr val="0070C0"/>
                </a:solidFill>
              </a:rPr>
              <a:t>months</a:t>
            </a:r>
            <a:endParaRPr lang="sv-SE" sz="2133" dirty="0">
              <a:solidFill>
                <a:srgbClr val="0070C0"/>
              </a:solidFill>
            </a:endParaRPr>
          </a:p>
          <a:p>
            <a:pPr>
              <a:spcAft>
                <a:spcPts val="400"/>
              </a:spcAft>
            </a:pPr>
            <a:r>
              <a:rPr lang="sv-SE" sz="2133" dirty="0">
                <a:solidFill>
                  <a:srgbClr val="0070C0"/>
                </a:solidFill>
              </a:rPr>
              <a:t>              Right to </a:t>
            </a:r>
            <a:r>
              <a:rPr lang="sv-SE" sz="2133" dirty="0" err="1">
                <a:solidFill>
                  <a:srgbClr val="0070C0"/>
                </a:solidFill>
              </a:rPr>
              <a:t>work</a:t>
            </a:r>
            <a:r>
              <a:rPr lang="sv-SE" sz="2133" dirty="0">
                <a:solidFill>
                  <a:srgbClr val="0070C0"/>
                </a:solidFill>
              </a:rPr>
              <a:t> 75% </a:t>
            </a:r>
            <a:r>
              <a:rPr lang="sv-SE" sz="2133" dirty="0" err="1">
                <a:solidFill>
                  <a:srgbClr val="0070C0"/>
                </a:solidFill>
              </a:rPr>
              <a:t>of</a:t>
            </a:r>
            <a:r>
              <a:rPr lang="sv-SE" sz="2133" dirty="0">
                <a:solidFill>
                  <a:srgbClr val="0070C0"/>
                </a:solidFill>
              </a:rPr>
              <a:t> original </a:t>
            </a:r>
            <a:r>
              <a:rPr lang="sv-SE" sz="2133" dirty="0" err="1">
                <a:solidFill>
                  <a:srgbClr val="0070C0"/>
                </a:solidFill>
              </a:rPr>
              <a:t>working</a:t>
            </a:r>
            <a:r>
              <a:rPr lang="sv-SE" sz="2133" dirty="0">
                <a:solidFill>
                  <a:srgbClr val="0070C0"/>
                </a:solidFill>
              </a:rPr>
              <a:t> </a:t>
            </a:r>
            <a:r>
              <a:rPr lang="sv-SE" sz="2133" dirty="0" err="1">
                <a:solidFill>
                  <a:srgbClr val="0070C0"/>
                </a:solidFill>
              </a:rPr>
              <a:t>hours</a:t>
            </a:r>
            <a:r>
              <a:rPr lang="sv-SE" sz="2133" dirty="0">
                <a:solidFill>
                  <a:srgbClr val="0070C0"/>
                </a:solidFill>
              </a:rPr>
              <a:t> </a:t>
            </a:r>
            <a:r>
              <a:rPr lang="sv-SE" sz="2133" dirty="0" err="1">
                <a:solidFill>
                  <a:srgbClr val="0070C0"/>
                </a:solidFill>
              </a:rPr>
              <a:t>until</a:t>
            </a:r>
            <a:r>
              <a:rPr lang="sv-SE" sz="2133" dirty="0">
                <a:solidFill>
                  <a:srgbClr val="0070C0"/>
                </a:solidFill>
              </a:rPr>
              <a:t> </a:t>
            </a:r>
            <a:r>
              <a:rPr lang="sv-SE" sz="2133" dirty="0" err="1">
                <a:solidFill>
                  <a:srgbClr val="0070C0"/>
                </a:solidFill>
              </a:rPr>
              <a:t>child</a:t>
            </a:r>
            <a:r>
              <a:rPr lang="sv-SE" sz="2133" dirty="0">
                <a:solidFill>
                  <a:srgbClr val="0070C0"/>
                </a:solidFill>
              </a:rPr>
              <a:t> is 8 </a:t>
            </a:r>
            <a:r>
              <a:rPr lang="sv-SE" sz="2133" dirty="0" err="1">
                <a:solidFill>
                  <a:srgbClr val="0070C0"/>
                </a:solidFill>
              </a:rPr>
              <a:t>years</a:t>
            </a:r>
            <a:r>
              <a:rPr lang="sv-SE" sz="2133" dirty="0"/>
              <a:t> </a:t>
            </a:r>
          </a:p>
          <a:p>
            <a:pPr marL="457189" indent="-457189">
              <a:spcAft>
                <a:spcPts val="400"/>
              </a:spcAft>
              <a:buAutoNum type="arabicPlain" startAt="1986"/>
            </a:pPr>
            <a:r>
              <a:rPr lang="sv-SE" sz="2133" dirty="0"/>
              <a:t>      360 </a:t>
            </a:r>
            <a:r>
              <a:rPr lang="sv-SE" sz="2133" dirty="0" err="1"/>
              <a:t>days</a:t>
            </a:r>
            <a:r>
              <a:rPr lang="sv-SE" sz="2133" dirty="0"/>
              <a:t> (270 + 90)</a:t>
            </a:r>
          </a:p>
          <a:p>
            <a:pPr>
              <a:spcAft>
                <a:spcPts val="400"/>
              </a:spcAft>
            </a:pPr>
            <a:r>
              <a:rPr lang="sv-SE" sz="2133" dirty="0">
                <a:solidFill>
                  <a:srgbClr val="0070C0"/>
                </a:solidFill>
              </a:rPr>
              <a:t>1987      450 </a:t>
            </a:r>
            <a:r>
              <a:rPr lang="sv-SE" sz="2133" dirty="0" err="1">
                <a:solidFill>
                  <a:srgbClr val="0070C0"/>
                </a:solidFill>
              </a:rPr>
              <a:t>days</a:t>
            </a:r>
            <a:r>
              <a:rPr lang="sv-SE" sz="2133" dirty="0">
                <a:solidFill>
                  <a:srgbClr val="0070C0"/>
                </a:solidFill>
              </a:rPr>
              <a:t> (360 + 90)</a:t>
            </a:r>
          </a:p>
          <a:p>
            <a:pPr marL="457189" indent="-457189">
              <a:spcAft>
                <a:spcPts val="400"/>
              </a:spcAft>
              <a:buAutoNum type="arabicPlain" startAt="1991"/>
            </a:pPr>
            <a:r>
              <a:rPr lang="sv-SE" sz="2133" dirty="0"/>
              <a:t>      360 </a:t>
            </a:r>
            <a:r>
              <a:rPr lang="sv-SE" sz="2133" dirty="0" err="1"/>
              <a:t>days</a:t>
            </a:r>
            <a:r>
              <a:rPr lang="sv-SE" sz="2133" dirty="0"/>
              <a:t> plus ”</a:t>
            </a:r>
            <a:r>
              <a:rPr lang="sv-SE" sz="2133" dirty="0" err="1"/>
              <a:t>child</a:t>
            </a:r>
            <a:r>
              <a:rPr lang="sv-SE" sz="2133" dirty="0"/>
              <a:t> </a:t>
            </a:r>
            <a:r>
              <a:rPr lang="sv-SE" sz="2133" dirty="0" err="1"/>
              <a:t>allowance</a:t>
            </a:r>
            <a:r>
              <a:rPr lang="sv-SE" sz="2133" dirty="0"/>
              <a:t>” 1-3 </a:t>
            </a:r>
            <a:r>
              <a:rPr lang="sv-SE" sz="2133" dirty="0" err="1"/>
              <a:t>years</a:t>
            </a:r>
            <a:r>
              <a:rPr lang="sv-SE" sz="2133" dirty="0"/>
              <a:t> </a:t>
            </a:r>
            <a:r>
              <a:rPr lang="sv-SE" sz="2133" dirty="0" err="1"/>
              <a:t>if</a:t>
            </a:r>
            <a:r>
              <a:rPr lang="sv-SE" sz="2133" dirty="0"/>
              <a:t> </a:t>
            </a:r>
            <a:r>
              <a:rPr lang="sv-SE" sz="2133" dirty="0" err="1"/>
              <a:t>staying</a:t>
            </a:r>
            <a:r>
              <a:rPr lang="sv-SE" sz="2133" dirty="0"/>
              <a:t> at </a:t>
            </a:r>
            <a:r>
              <a:rPr lang="sv-SE" sz="2133" dirty="0" err="1"/>
              <a:t>home</a:t>
            </a:r>
            <a:endParaRPr lang="sv-SE" sz="2133" dirty="0"/>
          </a:p>
          <a:p>
            <a:pPr>
              <a:spcAft>
                <a:spcPts val="400"/>
              </a:spcAft>
            </a:pPr>
            <a:r>
              <a:rPr lang="sv-SE" sz="2133" dirty="0">
                <a:solidFill>
                  <a:srgbClr val="0070C0"/>
                </a:solidFill>
              </a:rPr>
              <a:t>1994      450 </a:t>
            </a:r>
            <a:r>
              <a:rPr lang="sv-SE" sz="2133" dirty="0" err="1">
                <a:solidFill>
                  <a:srgbClr val="0070C0"/>
                </a:solidFill>
              </a:rPr>
              <a:t>days</a:t>
            </a:r>
            <a:r>
              <a:rPr lang="sv-SE" sz="2133" dirty="0">
                <a:solidFill>
                  <a:srgbClr val="0070C0"/>
                </a:solidFill>
              </a:rPr>
              <a:t> (360 + 90) and </a:t>
            </a:r>
            <a:r>
              <a:rPr lang="sv-SE" sz="2133" dirty="0" err="1">
                <a:solidFill>
                  <a:srgbClr val="0070C0"/>
                </a:solidFill>
              </a:rPr>
              <a:t>abolishing</a:t>
            </a:r>
            <a:r>
              <a:rPr lang="sv-SE" sz="2133" dirty="0">
                <a:solidFill>
                  <a:srgbClr val="0070C0"/>
                </a:solidFill>
              </a:rPr>
              <a:t> ”</a:t>
            </a:r>
            <a:r>
              <a:rPr lang="sv-SE" sz="2133" dirty="0" err="1">
                <a:solidFill>
                  <a:srgbClr val="0070C0"/>
                </a:solidFill>
              </a:rPr>
              <a:t>child</a:t>
            </a:r>
            <a:r>
              <a:rPr lang="sv-SE" sz="2133" dirty="0">
                <a:solidFill>
                  <a:srgbClr val="0070C0"/>
                </a:solidFill>
              </a:rPr>
              <a:t> </a:t>
            </a:r>
            <a:r>
              <a:rPr lang="sv-SE" sz="2133" dirty="0" err="1">
                <a:solidFill>
                  <a:srgbClr val="0070C0"/>
                </a:solidFill>
              </a:rPr>
              <a:t>allowance</a:t>
            </a:r>
            <a:r>
              <a:rPr lang="sv-SE" sz="2133" dirty="0">
                <a:solidFill>
                  <a:srgbClr val="0070C0"/>
                </a:solidFill>
              </a:rPr>
              <a:t>”</a:t>
            </a:r>
          </a:p>
          <a:p>
            <a:pPr>
              <a:spcAft>
                <a:spcPts val="400"/>
              </a:spcAft>
            </a:pPr>
            <a:r>
              <a:rPr lang="sv-SE" sz="2133" dirty="0"/>
              <a:t>1995      30 </a:t>
            </a:r>
            <a:r>
              <a:rPr lang="sv-SE" sz="2133" dirty="0" err="1"/>
              <a:t>reserved</a:t>
            </a:r>
            <a:r>
              <a:rPr lang="sv-SE" sz="2133" dirty="0"/>
              <a:t> </a:t>
            </a:r>
            <a:r>
              <a:rPr lang="sv-SE" sz="2133" dirty="0" err="1"/>
              <a:t>days</a:t>
            </a:r>
            <a:r>
              <a:rPr lang="sv-SE" sz="2133" dirty="0"/>
              <a:t> for </a:t>
            </a:r>
            <a:r>
              <a:rPr lang="sv-SE" sz="2133" dirty="0" err="1"/>
              <a:t>each</a:t>
            </a:r>
            <a:r>
              <a:rPr lang="sv-SE" sz="2133" dirty="0"/>
              <a:t> </a:t>
            </a:r>
            <a:r>
              <a:rPr lang="sv-SE" sz="2133" dirty="0" err="1"/>
              <a:t>parent</a:t>
            </a:r>
            <a:r>
              <a:rPr lang="sv-SE" sz="2133" dirty="0"/>
              <a:t>, no extension</a:t>
            </a:r>
          </a:p>
          <a:p>
            <a:pPr>
              <a:spcAft>
                <a:spcPts val="400"/>
              </a:spcAft>
            </a:pPr>
            <a:r>
              <a:rPr lang="sv-SE" sz="2133" dirty="0">
                <a:solidFill>
                  <a:srgbClr val="0070C0"/>
                </a:solidFill>
              </a:rPr>
              <a:t>2002      480 </a:t>
            </a:r>
            <a:r>
              <a:rPr lang="sv-SE" sz="2133" dirty="0" err="1">
                <a:solidFill>
                  <a:srgbClr val="0070C0"/>
                </a:solidFill>
              </a:rPr>
              <a:t>days</a:t>
            </a:r>
            <a:r>
              <a:rPr lang="sv-SE" sz="2133" dirty="0">
                <a:solidFill>
                  <a:srgbClr val="0070C0"/>
                </a:solidFill>
              </a:rPr>
              <a:t> (390+90) </a:t>
            </a:r>
            <a:r>
              <a:rPr lang="sv-SE" sz="2133" dirty="0" err="1">
                <a:solidFill>
                  <a:srgbClr val="0070C0"/>
                </a:solidFill>
              </a:rPr>
              <a:t>with</a:t>
            </a:r>
            <a:r>
              <a:rPr lang="sv-SE" sz="2133" dirty="0">
                <a:solidFill>
                  <a:srgbClr val="0070C0"/>
                </a:solidFill>
              </a:rPr>
              <a:t> 60 </a:t>
            </a:r>
            <a:r>
              <a:rPr lang="sv-SE" sz="2133" dirty="0" err="1">
                <a:solidFill>
                  <a:srgbClr val="0070C0"/>
                </a:solidFill>
              </a:rPr>
              <a:t>reserved</a:t>
            </a:r>
            <a:r>
              <a:rPr lang="sv-SE" sz="2133" dirty="0">
                <a:solidFill>
                  <a:srgbClr val="0070C0"/>
                </a:solidFill>
              </a:rPr>
              <a:t> </a:t>
            </a:r>
            <a:r>
              <a:rPr lang="sv-SE" sz="2133" dirty="0" err="1">
                <a:solidFill>
                  <a:srgbClr val="0070C0"/>
                </a:solidFill>
              </a:rPr>
              <a:t>days</a:t>
            </a:r>
            <a:r>
              <a:rPr lang="sv-SE" sz="2133" dirty="0">
                <a:solidFill>
                  <a:srgbClr val="0070C0"/>
                </a:solidFill>
              </a:rPr>
              <a:t> for </a:t>
            </a:r>
            <a:r>
              <a:rPr lang="sv-SE" sz="2133" dirty="0" err="1">
                <a:solidFill>
                  <a:srgbClr val="0070C0"/>
                </a:solidFill>
              </a:rPr>
              <a:t>each</a:t>
            </a:r>
            <a:r>
              <a:rPr lang="sv-SE" sz="2133" dirty="0">
                <a:solidFill>
                  <a:srgbClr val="0070C0"/>
                </a:solidFill>
              </a:rPr>
              <a:t> </a:t>
            </a:r>
            <a:r>
              <a:rPr lang="sv-SE" sz="2133" dirty="0" err="1">
                <a:solidFill>
                  <a:srgbClr val="0070C0"/>
                </a:solidFill>
              </a:rPr>
              <a:t>parent</a:t>
            </a:r>
            <a:r>
              <a:rPr lang="sv-SE" sz="2133" dirty="0">
                <a:solidFill>
                  <a:srgbClr val="0070C0"/>
                </a:solidFill>
              </a:rPr>
              <a:t> </a:t>
            </a:r>
          </a:p>
          <a:p>
            <a:pPr>
              <a:spcAft>
                <a:spcPts val="400"/>
              </a:spcAft>
            </a:pPr>
            <a:r>
              <a:rPr lang="sv-SE" sz="2133" dirty="0"/>
              <a:t>2016      90 </a:t>
            </a:r>
            <a:r>
              <a:rPr lang="sv-SE" sz="2133" dirty="0" err="1"/>
              <a:t>reserved</a:t>
            </a:r>
            <a:r>
              <a:rPr lang="sv-SE" sz="2133" dirty="0"/>
              <a:t> </a:t>
            </a:r>
            <a:r>
              <a:rPr lang="sv-SE" sz="2133" dirty="0" err="1"/>
              <a:t>days</a:t>
            </a:r>
            <a:r>
              <a:rPr lang="sv-SE" sz="2133" dirty="0"/>
              <a:t> for </a:t>
            </a:r>
            <a:r>
              <a:rPr lang="sv-SE" sz="2133" dirty="0" err="1"/>
              <a:t>each</a:t>
            </a:r>
            <a:r>
              <a:rPr lang="sv-SE" sz="2133" dirty="0"/>
              <a:t> </a:t>
            </a:r>
            <a:r>
              <a:rPr lang="sv-SE" sz="2133" dirty="0" err="1"/>
              <a:t>parent</a:t>
            </a:r>
            <a:r>
              <a:rPr lang="sv-SE" sz="2133" dirty="0"/>
              <a:t>, no extension</a:t>
            </a:r>
            <a:endParaRPr lang="sv-SE" sz="2400" dirty="0"/>
          </a:p>
        </p:txBody>
      </p:sp>
      <p:pic>
        <p:nvPicPr>
          <p:cNvPr id="4" name="Picture 9" descr="A picture containing graphics, screenshot, font, logo&#10;&#10;Description automatically generated">
            <a:extLst>
              <a:ext uri="{FF2B5EF4-FFF2-40B4-BE49-F238E27FC236}">
                <a16:creationId xmlns:a16="http://schemas.microsoft.com/office/drawing/2014/main" id="{BAD3CCD6-3799-F9F3-D6BC-7942649879AD}"/>
              </a:ext>
            </a:extLst>
          </p:cNvPr>
          <p:cNvPicPr>
            <a:picLocks noChangeAspect="1"/>
          </p:cNvPicPr>
          <p:nvPr/>
        </p:nvPicPr>
        <p:blipFill rotWithShape="1">
          <a:blip r:embed="rId3"/>
          <a:srcRect l="12227" t="10203" r="17258" b="21233"/>
          <a:stretch/>
        </p:blipFill>
        <p:spPr>
          <a:xfrm>
            <a:off x="9608506" y="5687771"/>
            <a:ext cx="901370" cy="879231"/>
          </a:xfrm>
          <a:prstGeom prst="rect">
            <a:avLst/>
          </a:prstGeom>
        </p:spPr>
      </p:pic>
      <p:sp>
        <p:nvSpPr>
          <p:cNvPr id="5" name="Rectangle 6">
            <a:extLst>
              <a:ext uri="{FF2B5EF4-FFF2-40B4-BE49-F238E27FC236}">
                <a16:creationId xmlns:a16="http://schemas.microsoft.com/office/drawing/2014/main" id="{48191436-7675-FC5D-A185-7AB96255D5E1}"/>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6" name="Picture 3" descr="X:\Communication\logos and design\CEC LOGO (Nov 2016) - to use\Web\CEC_white on white.png">
            <a:extLst>
              <a:ext uri="{FF2B5EF4-FFF2-40B4-BE49-F238E27FC236}">
                <a16:creationId xmlns:a16="http://schemas.microsoft.com/office/drawing/2014/main" id="{ADC0EEC7-EDB9-E9C0-14E9-BF9F76CD2DA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76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673970" y="584361"/>
            <a:ext cx="6060348" cy="1154162"/>
          </a:xfrm>
        </p:spPr>
        <p:txBody>
          <a:bodyPr/>
          <a:lstStyle/>
          <a:p>
            <a:r>
              <a:rPr lang="en-US" altLang="sv-SE" dirty="0">
                <a:solidFill>
                  <a:schemeClr val="bg1"/>
                </a:solidFill>
              </a:rPr>
              <a:t>What Ledarna </a:t>
            </a:r>
            <a:br>
              <a:rPr lang="en-US" altLang="sv-SE" dirty="0">
                <a:solidFill>
                  <a:schemeClr val="bg1"/>
                </a:solidFill>
              </a:rPr>
            </a:br>
            <a:r>
              <a:rPr lang="en-US" altLang="sv-SE" dirty="0">
                <a:solidFill>
                  <a:schemeClr val="bg1"/>
                </a:solidFill>
              </a:rPr>
              <a:t>offers its members</a:t>
            </a:r>
            <a:endParaRPr lang="sv-SE" altLang="sv-SE" spc="-40" dirty="0"/>
          </a:p>
        </p:txBody>
      </p:sp>
      <p:sp>
        <p:nvSpPr>
          <p:cNvPr id="9" name="Platshållare för text 8">
            <a:extLst>
              <a:ext uri="{FF2B5EF4-FFF2-40B4-BE49-F238E27FC236}">
                <a16:creationId xmlns:a16="http://schemas.microsoft.com/office/drawing/2014/main" id="{BAD69880-F78A-BC4C-B3F5-7968CA175A82}"/>
              </a:ext>
            </a:extLst>
          </p:cNvPr>
          <p:cNvSpPr>
            <a:spLocks noGrp="1"/>
          </p:cNvSpPr>
          <p:nvPr>
            <p:ph type="body" sz="quarter" idx="11"/>
          </p:nvPr>
        </p:nvSpPr>
        <p:spPr/>
        <p:txBody>
          <a:bodyPr>
            <a:normAutofit fontScale="92500" lnSpcReduction="20000"/>
          </a:bodyPr>
          <a:lstStyle/>
          <a:p>
            <a:r>
              <a:rPr lang="sv-SE" b="0" i="1" dirty="0"/>
              <a:t>Source: </a:t>
            </a:r>
            <a:r>
              <a:rPr lang="sv-SE" b="0" dirty="0"/>
              <a:t>Swedish Social Insurance Agency </a:t>
            </a:r>
            <a:endParaRPr b="0" dirty="0"/>
          </a:p>
        </p:txBody>
      </p:sp>
      <p:sp>
        <p:nvSpPr>
          <p:cNvPr id="6" name="textruta 5"/>
          <p:cNvSpPr txBox="1"/>
          <p:nvPr/>
        </p:nvSpPr>
        <p:spPr>
          <a:xfrm>
            <a:off x="6221626" y="2182552"/>
            <a:ext cx="3286804" cy="2795252"/>
          </a:xfrm>
          <a:prstGeom prst="rect">
            <a:avLst/>
          </a:prstGeom>
          <a:noFill/>
        </p:spPr>
        <p:txBody>
          <a:bodyPr wrap="square" rtlCol="0">
            <a:spAutoFit/>
          </a:bodyPr>
          <a:lstStyle/>
          <a:p>
            <a:pPr>
              <a:lnSpc>
                <a:spcPts val="1867"/>
              </a:lnSpc>
            </a:pPr>
            <a:r>
              <a:rPr lang="sv-SE" sz="1333" b="1" dirty="0">
                <a:solidFill>
                  <a:schemeClr val="bg1"/>
                </a:solidFill>
                <a:latin typeface="+mj-lt"/>
              </a:rPr>
              <a:t>MANEGERIAL SERVICE</a:t>
            </a:r>
          </a:p>
          <a:p>
            <a:pPr>
              <a:lnSpc>
                <a:spcPts val="6933"/>
              </a:lnSpc>
            </a:pPr>
            <a:r>
              <a:rPr lang="sv-SE" sz="1333" b="1" dirty="0">
                <a:solidFill>
                  <a:schemeClr val="bg1"/>
                </a:solidFill>
                <a:latin typeface="+mj-lt"/>
              </a:rPr>
              <a:t>COACHING</a:t>
            </a:r>
          </a:p>
          <a:p>
            <a:pPr>
              <a:lnSpc>
                <a:spcPts val="6267"/>
              </a:lnSpc>
            </a:pPr>
            <a:r>
              <a:rPr lang="sv-SE" sz="1333" b="1" dirty="0">
                <a:solidFill>
                  <a:schemeClr val="bg1"/>
                </a:solidFill>
                <a:latin typeface="+mj-lt"/>
              </a:rPr>
              <a:t>CAREER COUNSELING</a:t>
            </a:r>
          </a:p>
          <a:p>
            <a:pPr>
              <a:lnSpc>
                <a:spcPts val="4800"/>
              </a:lnSpc>
            </a:pPr>
            <a:r>
              <a:rPr lang="sv-SE" sz="1333" b="1" dirty="0">
                <a:solidFill>
                  <a:schemeClr val="bg1"/>
                </a:solidFill>
                <a:latin typeface="+mj-lt"/>
              </a:rPr>
              <a:t>STATISTICS, MANAGERS’ SALARIES</a:t>
            </a:r>
          </a:p>
          <a:p>
            <a:pPr>
              <a:lnSpc>
                <a:spcPts val="1067"/>
              </a:lnSpc>
            </a:pPr>
            <a:endParaRPr lang="sv-SE" sz="1333" b="1" dirty="0">
              <a:solidFill>
                <a:schemeClr val="bg1"/>
              </a:solidFill>
              <a:latin typeface="+mj-lt"/>
            </a:endParaRPr>
          </a:p>
        </p:txBody>
      </p:sp>
      <p:sp>
        <p:nvSpPr>
          <p:cNvPr id="7" name="textruta 6"/>
          <p:cNvSpPr txBox="1"/>
          <p:nvPr/>
        </p:nvSpPr>
        <p:spPr>
          <a:xfrm>
            <a:off x="9095140" y="1748395"/>
            <a:ext cx="2769971" cy="2359236"/>
          </a:xfrm>
          <a:prstGeom prst="rect">
            <a:avLst/>
          </a:prstGeom>
          <a:noFill/>
        </p:spPr>
        <p:txBody>
          <a:bodyPr wrap="square" rtlCol="0">
            <a:spAutoFit/>
          </a:bodyPr>
          <a:lstStyle/>
          <a:p>
            <a:pPr>
              <a:lnSpc>
                <a:spcPts val="6267"/>
              </a:lnSpc>
            </a:pPr>
            <a:r>
              <a:rPr lang="sv-SE" sz="1333" b="1" dirty="0">
                <a:solidFill>
                  <a:schemeClr val="bg1"/>
                </a:solidFill>
                <a:latin typeface="+mj-lt"/>
              </a:rPr>
              <a:t>CHEF MAGAZINE</a:t>
            </a:r>
          </a:p>
          <a:p>
            <a:pPr>
              <a:lnSpc>
                <a:spcPts val="6267"/>
              </a:lnSpc>
            </a:pPr>
            <a:r>
              <a:rPr lang="sv-SE" sz="1333" b="1" dirty="0">
                <a:solidFill>
                  <a:schemeClr val="bg1"/>
                </a:solidFill>
                <a:latin typeface="+mj-lt"/>
              </a:rPr>
              <a:t>COURSES &amp; SEMINARS</a:t>
            </a:r>
          </a:p>
          <a:p>
            <a:pPr>
              <a:lnSpc>
                <a:spcPts val="6267"/>
              </a:lnSpc>
            </a:pPr>
            <a:r>
              <a:rPr lang="sv-SE" sz="1333" b="1" dirty="0">
                <a:solidFill>
                  <a:schemeClr val="bg1"/>
                </a:solidFill>
                <a:latin typeface="+mj-lt"/>
              </a:rPr>
              <a:t>LEDARNA PLAY</a:t>
            </a:r>
          </a:p>
        </p:txBody>
      </p:sp>
      <p:graphicFrame>
        <p:nvGraphicFramePr>
          <p:cNvPr id="2" name="Diagram 1">
            <a:extLst>
              <a:ext uri="{FF2B5EF4-FFF2-40B4-BE49-F238E27FC236}">
                <a16:creationId xmlns:a16="http://schemas.microsoft.com/office/drawing/2014/main" id="{05D02AC9-641C-B948-709B-F5ACD631521C}"/>
              </a:ext>
            </a:extLst>
          </p:cNvPr>
          <p:cNvGraphicFramePr>
            <a:graphicFrameLocks/>
          </p:cNvGraphicFramePr>
          <p:nvPr>
            <p:extLst>
              <p:ext uri="{D42A27DB-BD31-4B8C-83A1-F6EECF244321}">
                <p14:modId xmlns:p14="http://schemas.microsoft.com/office/powerpoint/2010/main" val="1005471840"/>
              </p:ext>
            </p:extLst>
          </p:nvPr>
        </p:nvGraphicFramePr>
        <p:xfrm>
          <a:off x="-260603" y="783188"/>
          <a:ext cx="10890975" cy="5990345"/>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2">
            <a:extLst>
              <a:ext uri="{FF2B5EF4-FFF2-40B4-BE49-F238E27FC236}">
                <a16:creationId xmlns:a16="http://schemas.microsoft.com/office/drawing/2014/main" id="{CBA2AC47-5765-E02D-4EB1-F850032456B9}"/>
              </a:ext>
            </a:extLst>
          </p:cNvPr>
          <p:cNvSpPr/>
          <p:nvPr/>
        </p:nvSpPr>
        <p:spPr>
          <a:xfrm>
            <a:off x="1048162" y="531805"/>
            <a:ext cx="10767599" cy="502766"/>
          </a:xfrm>
          <a:prstGeom prst="rect">
            <a:avLst/>
          </a:prstGeom>
        </p:spPr>
        <p:txBody>
          <a:bodyPr wrap="square">
            <a:spAutoFit/>
          </a:bodyPr>
          <a:lstStyle/>
          <a:p>
            <a:r>
              <a:rPr lang="sv-SE" sz="2667" b="1" dirty="0"/>
              <a:t>Mothers’ and fathers’ </a:t>
            </a:r>
            <a:r>
              <a:rPr lang="sv-SE" sz="2667" b="1" dirty="0" err="1"/>
              <a:t>use</a:t>
            </a:r>
            <a:r>
              <a:rPr lang="sv-SE" sz="2667" b="1" dirty="0"/>
              <a:t> of </a:t>
            </a:r>
            <a:r>
              <a:rPr lang="sv-SE" sz="2667" b="1" u="sng" dirty="0" err="1"/>
              <a:t>paid</a:t>
            </a:r>
            <a:r>
              <a:rPr lang="sv-SE" sz="2667" b="1" dirty="0"/>
              <a:t> parental leave 1974 – 2022</a:t>
            </a:r>
          </a:p>
        </p:txBody>
      </p:sp>
      <p:pic>
        <p:nvPicPr>
          <p:cNvPr id="4" name="Picture 9" descr="A picture containing graphics, screenshot, font, logo&#10;&#10;Description automatically generated">
            <a:extLst>
              <a:ext uri="{FF2B5EF4-FFF2-40B4-BE49-F238E27FC236}">
                <a16:creationId xmlns:a16="http://schemas.microsoft.com/office/drawing/2014/main" id="{5910790D-445C-1850-0385-BF65852004AB}"/>
              </a:ext>
            </a:extLst>
          </p:cNvPr>
          <p:cNvPicPr>
            <a:picLocks noChangeAspect="1"/>
          </p:cNvPicPr>
          <p:nvPr/>
        </p:nvPicPr>
        <p:blipFill rotWithShape="1">
          <a:blip r:embed="rId4"/>
          <a:srcRect l="12227" t="10203" r="17258" b="21233"/>
          <a:stretch/>
        </p:blipFill>
        <p:spPr>
          <a:xfrm>
            <a:off x="10837637" y="5630944"/>
            <a:ext cx="901370" cy="879231"/>
          </a:xfrm>
          <a:prstGeom prst="rect">
            <a:avLst/>
          </a:prstGeom>
        </p:spPr>
      </p:pic>
      <p:pic>
        <p:nvPicPr>
          <p:cNvPr id="5" name="Picture 9" descr="A picture containing graphics, screenshot, font, logo&#10;&#10;Description automatically generated">
            <a:extLst>
              <a:ext uri="{FF2B5EF4-FFF2-40B4-BE49-F238E27FC236}">
                <a16:creationId xmlns:a16="http://schemas.microsoft.com/office/drawing/2014/main" id="{C58224FE-89AC-8B07-F14C-EC303D76006A}"/>
              </a:ext>
            </a:extLst>
          </p:cNvPr>
          <p:cNvPicPr>
            <a:picLocks noChangeAspect="1"/>
          </p:cNvPicPr>
          <p:nvPr/>
        </p:nvPicPr>
        <p:blipFill rotWithShape="1">
          <a:blip r:embed="rId4"/>
          <a:srcRect l="12227" t="10203" r="17258" b="21233"/>
          <a:stretch/>
        </p:blipFill>
        <p:spPr>
          <a:xfrm>
            <a:off x="9608506" y="5687771"/>
            <a:ext cx="901370" cy="879231"/>
          </a:xfrm>
          <a:prstGeom prst="rect">
            <a:avLst/>
          </a:prstGeom>
        </p:spPr>
      </p:pic>
      <p:sp>
        <p:nvSpPr>
          <p:cNvPr id="8" name="Rectangle 6">
            <a:extLst>
              <a:ext uri="{FF2B5EF4-FFF2-40B4-BE49-F238E27FC236}">
                <a16:creationId xmlns:a16="http://schemas.microsoft.com/office/drawing/2014/main" id="{482589F3-BA45-7114-3DB3-405202B82584}"/>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0" name="Picture 3" descr="X:\Communication\logos and design\CEC LOGO (Nov 2016) - to use\Web\CEC_white on white.png">
            <a:extLst>
              <a:ext uri="{FF2B5EF4-FFF2-40B4-BE49-F238E27FC236}">
                <a16:creationId xmlns:a16="http://schemas.microsoft.com/office/drawing/2014/main" id="{4DE9EBA7-6FC4-8DE9-A0A2-EB3115F44E2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70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914400" y="755796"/>
            <a:ext cx="9402619" cy="4862870"/>
          </a:xfrm>
          <a:prstGeom prst="rect">
            <a:avLst/>
          </a:prstGeom>
          <a:noFill/>
          <a:ln w="9525">
            <a:noFill/>
            <a:miter lim="800000"/>
            <a:headEnd/>
            <a:tailEnd/>
          </a:ln>
        </p:spPr>
        <p:txBody>
          <a:bodyPr wrap="square">
            <a:spAutoFit/>
          </a:bodyPr>
          <a:lstStyle/>
          <a:p>
            <a:pPr marL="342891" indent="-342891"/>
            <a:endParaRPr lang="sv-SE" dirty="0"/>
          </a:p>
          <a:p>
            <a:pPr marL="342891" indent="-342891"/>
            <a:r>
              <a:rPr lang="sv-SE" sz="2800" b="1" dirty="0"/>
              <a:t>    I will now ask you to decide whether these two statements are true or not:</a:t>
            </a:r>
          </a:p>
          <a:p>
            <a:pPr marL="342891" indent="-342891"/>
            <a:endParaRPr lang="sv-SE" sz="2000" dirty="0"/>
          </a:p>
          <a:p>
            <a:pPr marL="342891" indent="-342891">
              <a:buFontTx/>
              <a:buAutoNum type="arabicPeriod"/>
            </a:pPr>
            <a:r>
              <a:rPr lang="sv-SE" sz="2400" dirty="0">
                <a:solidFill>
                  <a:srgbClr val="002060"/>
                </a:solidFill>
              </a:rPr>
              <a:t>The majority of employers prefer that the employees are present rather than absent from work</a:t>
            </a:r>
          </a:p>
          <a:p>
            <a:pPr marL="342891" indent="-342891"/>
            <a:endParaRPr lang="sv-SE" sz="2400" dirty="0">
              <a:solidFill>
                <a:srgbClr val="002060"/>
              </a:solidFill>
            </a:endParaRPr>
          </a:p>
          <a:p>
            <a:pPr marL="342891" indent="-342891"/>
            <a:r>
              <a:rPr lang="sv-SE" sz="2400" dirty="0">
                <a:solidFill>
                  <a:srgbClr val="002060"/>
                </a:solidFill>
              </a:rPr>
              <a:t>2. It is impossible for an employer to have correct and complete information about the future absence from work for every individual that the employer considers hiring or promoting</a:t>
            </a:r>
          </a:p>
          <a:p>
            <a:pPr marL="342891" indent="-342891"/>
            <a:endParaRPr lang="sv-SE" sz="2400" dirty="0"/>
          </a:p>
          <a:p>
            <a:pPr marL="342891" indent="-342891"/>
            <a:r>
              <a:rPr lang="sv-SE" sz="2400" dirty="0">
                <a:solidFill>
                  <a:srgbClr val="0000FF"/>
                </a:solidFill>
              </a:rPr>
              <a:t>	</a:t>
            </a:r>
            <a:r>
              <a:rPr lang="sv-SE" sz="2400" dirty="0"/>
              <a:t>If you agree with both these statements, you agree that statistical discrimination between women and men exists to some extent</a:t>
            </a:r>
          </a:p>
        </p:txBody>
      </p:sp>
      <p:pic>
        <p:nvPicPr>
          <p:cNvPr id="3" name="Picture 9" descr="A picture containing graphics, screenshot, font, logo&#10;&#10;Description automatically generated">
            <a:extLst>
              <a:ext uri="{FF2B5EF4-FFF2-40B4-BE49-F238E27FC236}">
                <a16:creationId xmlns:a16="http://schemas.microsoft.com/office/drawing/2014/main" id="{95F64D51-7D8B-79CA-ACD4-B55BAB23C5CF}"/>
              </a:ext>
            </a:extLst>
          </p:cNvPr>
          <p:cNvPicPr>
            <a:picLocks noChangeAspect="1"/>
          </p:cNvPicPr>
          <p:nvPr/>
        </p:nvPicPr>
        <p:blipFill rotWithShape="1">
          <a:blip r:embed="rId3"/>
          <a:srcRect l="12227" t="10203" r="17258" b="21233"/>
          <a:stretch/>
        </p:blipFill>
        <p:spPr>
          <a:xfrm>
            <a:off x="9608506" y="5687771"/>
            <a:ext cx="901370" cy="879231"/>
          </a:xfrm>
          <a:prstGeom prst="rect">
            <a:avLst/>
          </a:prstGeom>
        </p:spPr>
      </p:pic>
      <p:sp>
        <p:nvSpPr>
          <p:cNvPr id="4" name="Rectangle 6">
            <a:extLst>
              <a:ext uri="{FF2B5EF4-FFF2-40B4-BE49-F238E27FC236}">
                <a16:creationId xmlns:a16="http://schemas.microsoft.com/office/drawing/2014/main" id="{B0D1199B-E914-2507-1454-8723B598BAE3}"/>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67A4B977-8664-E78B-C0FA-B76C2F58030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86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5735638" y="3245128"/>
            <a:ext cx="2952751" cy="369332"/>
          </a:xfrm>
          <a:prstGeom prst="rect">
            <a:avLst/>
          </a:prstGeom>
          <a:noFill/>
          <a:ln w="9525">
            <a:noFill/>
            <a:miter lim="800000"/>
            <a:headEnd/>
            <a:tailEnd/>
          </a:ln>
        </p:spPr>
        <p:txBody>
          <a:bodyPr anchor="ctr">
            <a:spAutoFit/>
          </a:bodyPr>
          <a:lstStyle/>
          <a:p>
            <a:endParaRPr lang="sv-SE"/>
          </a:p>
        </p:txBody>
      </p:sp>
      <p:sp>
        <p:nvSpPr>
          <p:cNvPr id="21507" name="Rectangle 3"/>
          <p:cNvSpPr>
            <a:spLocks noChangeArrowheads="1"/>
          </p:cNvSpPr>
          <p:nvPr/>
        </p:nvSpPr>
        <p:spPr bwMode="auto">
          <a:xfrm>
            <a:off x="932329" y="545167"/>
            <a:ext cx="9920400" cy="5570756"/>
          </a:xfrm>
          <a:prstGeom prst="rect">
            <a:avLst/>
          </a:prstGeom>
          <a:noFill/>
          <a:ln w="9525">
            <a:noFill/>
            <a:miter lim="800000"/>
            <a:headEnd/>
            <a:tailEnd/>
          </a:ln>
        </p:spPr>
        <p:txBody>
          <a:bodyPr wrap="square">
            <a:spAutoFit/>
          </a:bodyPr>
          <a:lstStyle/>
          <a:p>
            <a:r>
              <a:rPr lang="sv-SE" sz="4000" b="1" dirty="0">
                <a:solidFill>
                  <a:srgbClr val="FF3300"/>
                </a:solidFill>
              </a:rPr>
              <a:t>Statistical discrimination</a:t>
            </a:r>
          </a:p>
          <a:p>
            <a:endParaRPr lang="sv-SE" sz="1000" b="1" dirty="0">
              <a:solidFill>
                <a:srgbClr val="002060"/>
              </a:solidFill>
            </a:endParaRPr>
          </a:p>
          <a:p>
            <a:r>
              <a:rPr lang="sv-SE" sz="2400" dirty="0"/>
              <a:t>An individual is attributed the behaviour which is the </a:t>
            </a:r>
          </a:p>
          <a:p>
            <a:r>
              <a:rPr lang="sv-SE" sz="2400" dirty="0"/>
              <a:t>most common in the group to which s/he belongs </a:t>
            </a:r>
          </a:p>
          <a:p>
            <a:endParaRPr lang="sv-SE" sz="1600" dirty="0"/>
          </a:p>
          <a:p>
            <a:r>
              <a:rPr lang="sv-SE" sz="2400" dirty="0"/>
              <a:t>In this case it means that every woman or man carries </a:t>
            </a:r>
          </a:p>
          <a:p>
            <a:r>
              <a:rPr lang="sv-SE" sz="2400" dirty="0"/>
              <a:t>the average risk of absence due to parental leave </a:t>
            </a:r>
          </a:p>
          <a:p>
            <a:r>
              <a:rPr lang="sv-SE" sz="2400" dirty="0"/>
              <a:t>pertaining  to the groups ”mothers” or ”fathers” </a:t>
            </a:r>
          </a:p>
          <a:p>
            <a:endParaRPr lang="sv-SE" sz="1600" dirty="0"/>
          </a:p>
          <a:p>
            <a:r>
              <a:rPr lang="sv-SE" sz="2400" dirty="0"/>
              <a:t>This is the rational thing to do for employers, their ”best guess”</a:t>
            </a:r>
          </a:p>
          <a:p>
            <a:endParaRPr lang="sv-SE" sz="2400" dirty="0"/>
          </a:p>
          <a:p>
            <a:r>
              <a:rPr lang="sv-SE" sz="2400" dirty="0"/>
              <a:t>That a woman in childbearing ages automatically is seen </a:t>
            </a:r>
          </a:p>
          <a:p>
            <a:r>
              <a:rPr lang="sv-SE" sz="2400" dirty="0"/>
              <a:t>as more risky to hire or promote occurs independently of </a:t>
            </a:r>
          </a:p>
          <a:p>
            <a:r>
              <a:rPr lang="sv-SE" sz="2400" dirty="0"/>
              <a:t>her productivity at work</a:t>
            </a:r>
          </a:p>
          <a:p>
            <a:endParaRPr lang="sv-SE" sz="1000" dirty="0"/>
          </a:p>
          <a:p>
            <a:r>
              <a:rPr lang="sv-SE" sz="2400" b="1" dirty="0"/>
              <a:t>She cannot influence this by her own actions</a:t>
            </a:r>
          </a:p>
        </p:txBody>
      </p:sp>
      <p:pic>
        <p:nvPicPr>
          <p:cNvPr id="3" name="Picture 9" descr="A picture containing graphics, screenshot, font, logo&#10;&#10;Description automatically generated">
            <a:extLst>
              <a:ext uri="{FF2B5EF4-FFF2-40B4-BE49-F238E27FC236}">
                <a16:creationId xmlns:a16="http://schemas.microsoft.com/office/drawing/2014/main" id="{997D9394-161B-AC42-6402-E5334C667031}"/>
              </a:ext>
            </a:extLst>
          </p:cNvPr>
          <p:cNvPicPr>
            <a:picLocks noChangeAspect="1"/>
          </p:cNvPicPr>
          <p:nvPr/>
        </p:nvPicPr>
        <p:blipFill rotWithShape="1">
          <a:blip r:embed="rId3"/>
          <a:srcRect l="12227" t="10203" r="17258" b="21233"/>
          <a:stretch/>
        </p:blipFill>
        <p:spPr>
          <a:xfrm>
            <a:off x="9608506" y="5687771"/>
            <a:ext cx="901370" cy="879231"/>
          </a:xfrm>
          <a:prstGeom prst="rect">
            <a:avLst/>
          </a:prstGeom>
        </p:spPr>
      </p:pic>
      <p:sp>
        <p:nvSpPr>
          <p:cNvPr id="4" name="Rectangle 6">
            <a:extLst>
              <a:ext uri="{FF2B5EF4-FFF2-40B4-BE49-F238E27FC236}">
                <a16:creationId xmlns:a16="http://schemas.microsoft.com/office/drawing/2014/main" id="{892B71B1-B31A-D90D-1FFB-D6633E9940C5}"/>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C3697601-AED6-2371-01CC-5A8D6B8583A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09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075765" y="686467"/>
            <a:ext cx="8836064" cy="5386090"/>
          </a:xfrm>
          <a:prstGeom prst="rect">
            <a:avLst/>
          </a:prstGeom>
          <a:noFill/>
          <a:ln w="9525">
            <a:noFill/>
            <a:miter lim="800000"/>
            <a:headEnd/>
            <a:tailEnd/>
          </a:ln>
        </p:spPr>
        <p:txBody>
          <a:bodyPr wrap="square" anchor="ctr">
            <a:spAutoFit/>
          </a:bodyPr>
          <a:lstStyle/>
          <a:p>
            <a:pPr>
              <a:tabLst>
                <a:tab pos="457189" algn="l"/>
              </a:tabLst>
            </a:pPr>
            <a:r>
              <a:rPr lang="sv-SE" sz="3600" b="1" dirty="0" err="1">
                <a:solidFill>
                  <a:srgbClr val="FF3300"/>
                </a:solidFill>
              </a:rPr>
              <a:t>Conclusion</a:t>
            </a:r>
            <a:r>
              <a:rPr lang="sv-SE" sz="3600" b="1" dirty="0">
                <a:solidFill>
                  <a:srgbClr val="FF3300"/>
                </a:solidFill>
              </a:rPr>
              <a:t>: </a:t>
            </a:r>
          </a:p>
          <a:p>
            <a:pPr>
              <a:tabLst>
                <a:tab pos="457189" algn="l"/>
              </a:tabLst>
            </a:pPr>
            <a:endParaRPr lang="sv-SE" b="1" dirty="0">
              <a:solidFill>
                <a:srgbClr val="FF3300"/>
              </a:solidFill>
            </a:endParaRPr>
          </a:p>
          <a:p>
            <a:pPr>
              <a:tabLst>
                <a:tab pos="457189" algn="l"/>
              </a:tabLst>
            </a:pPr>
            <a:r>
              <a:rPr lang="sv-SE" sz="2600" dirty="0"/>
              <a:t>If statistical discrimination between women and men exists, we must make our priorities clear</a:t>
            </a:r>
          </a:p>
          <a:p>
            <a:pPr>
              <a:tabLst>
                <a:tab pos="457189" algn="l"/>
              </a:tabLst>
            </a:pPr>
            <a:endParaRPr lang="sv-SE" sz="2600" dirty="0"/>
          </a:p>
          <a:p>
            <a:pPr>
              <a:tabLst>
                <a:tab pos="457189" algn="l"/>
              </a:tabLst>
            </a:pPr>
            <a:r>
              <a:rPr lang="sv-SE" sz="2600" dirty="0"/>
              <a:t>Which goal do we value the most:</a:t>
            </a:r>
          </a:p>
          <a:p>
            <a:pPr>
              <a:tabLst>
                <a:tab pos="457189" algn="l"/>
              </a:tabLst>
            </a:pPr>
            <a:endParaRPr lang="sv-SE" sz="1500" dirty="0"/>
          </a:p>
          <a:p>
            <a:pPr marL="457189" indent="-457189">
              <a:buFont typeface="Arial" panose="020B0604020202020204" pitchFamily="34" charset="0"/>
              <a:buChar char="•"/>
              <a:tabLst>
                <a:tab pos="457189" algn="l"/>
              </a:tabLst>
            </a:pPr>
            <a:r>
              <a:rPr lang="sv-SE" sz="2600" dirty="0"/>
              <a:t>Parents’ individual rights to choose how they will allocate the days on a generous tax-</a:t>
            </a:r>
            <a:r>
              <a:rPr lang="sv-SE" sz="2600" dirty="0" err="1"/>
              <a:t>paid</a:t>
            </a:r>
            <a:r>
              <a:rPr lang="sv-SE" sz="2600" dirty="0"/>
              <a:t> parental allowance and a generous employment </a:t>
            </a:r>
            <a:r>
              <a:rPr lang="sv-SE" sz="2600" dirty="0" err="1"/>
              <a:t>protected</a:t>
            </a:r>
            <a:r>
              <a:rPr lang="sv-SE" sz="2600" dirty="0"/>
              <a:t> parental leave between themselves</a:t>
            </a:r>
          </a:p>
          <a:p>
            <a:pPr marL="228594" indent="-228594">
              <a:buFont typeface="Arial" panose="020B0604020202020204" pitchFamily="34" charset="0"/>
              <a:buChar char="•"/>
              <a:tabLst>
                <a:tab pos="457189" algn="l"/>
              </a:tabLst>
            </a:pPr>
            <a:endParaRPr lang="sv-SE" sz="1500" dirty="0"/>
          </a:p>
          <a:p>
            <a:pPr marL="457189" indent="-457189">
              <a:buFont typeface="Arial" panose="020B0604020202020204" pitchFamily="34" charset="0"/>
              <a:buChar char="•"/>
              <a:tabLst>
                <a:tab pos="457189" algn="l"/>
              </a:tabLst>
            </a:pPr>
            <a:r>
              <a:rPr lang="sv-SE" sz="2600" dirty="0"/>
              <a:t>Womens’ right to the same opportunities as men on the labour market</a:t>
            </a:r>
          </a:p>
        </p:txBody>
      </p:sp>
      <p:pic>
        <p:nvPicPr>
          <p:cNvPr id="3" name="Picture 9" descr="A picture containing graphics, screenshot, font, logo&#10;&#10;Description automatically generated">
            <a:extLst>
              <a:ext uri="{FF2B5EF4-FFF2-40B4-BE49-F238E27FC236}">
                <a16:creationId xmlns:a16="http://schemas.microsoft.com/office/drawing/2014/main" id="{919ACD63-76C4-42B9-E304-3D7E403A19D0}"/>
              </a:ext>
            </a:extLst>
          </p:cNvPr>
          <p:cNvPicPr>
            <a:picLocks noChangeAspect="1"/>
          </p:cNvPicPr>
          <p:nvPr/>
        </p:nvPicPr>
        <p:blipFill rotWithShape="1">
          <a:blip r:embed="rId3"/>
          <a:srcRect l="12227" t="10203" r="17258" b="21233"/>
          <a:stretch/>
        </p:blipFill>
        <p:spPr>
          <a:xfrm>
            <a:off x="9608506" y="5687771"/>
            <a:ext cx="901370" cy="879231"/>
          </a:xfrm>
          <a:prstGeom prst="rect">
            <a:avLst/>
          </a:prstGeom>
        </p:spPr>
      </p:pic>
      <p:sp>
        <p:nvSpPr>
          <p:cNvPr id="4" name="Rectangle 6">
            <a:extLst>
              <a:ext uri="{FF2B5EF4-FFF2-40B4-BE49-F238E27FC236}">
                <a16:creationId xmlns:a16="http://schemas.microsoft.com/office/drawing/2014/main" id="{5E11E7A9-9B55-477F-8000-7C98AE790B36}"/>
              </a:ext>
            </a:extLst>
          </p:cNvPr>
          <p:cNvSpPr/>
          <p:nvPr/>
        </p:nvSpPr>
        <p:spPr>
          <a:xfrm>
            <a:off x="10702545" y="-28146"/>
            <a:ext cx="1520858" cy="6886146"/>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Picture 3" descr="X:\Communication\logos and design\CEC LOGO (Nov 2016) - to use\Web\CEC_white on white.png">
            <a:extLst>
              <a:ext uri="{FF2B5EF4-FFF2-40B4-BE49-F238E27FC236}">
                <a16:creationId xmlns:a16="http://schemas.microsoft.com/office/drawing/2014/main" id="{65321FE7-150B-DD7C-1F00-369A76EB031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84212" y="5835191"/>
            <a:ext cx="1157524" cy="5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77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3">
            <a:extLst>
              <a:ext uri="{FF2B5EF4-FFF2-40B4-BE49-F238E27FC236}">
                <a16:creationId xmlns:a16="http://schemas.microsoft.com/office/drawing/2014/main" id="{973AA734-B1F0-545E-F2D2-0E22D5651DA3}"/>
              </a:ext>
            </a:extLst>
          </p:cNvPr>
          <p:cNvSpPr>
            <a:spLocks noGrp="1"/>
          </p:cNvSpPr>
          <p:nvPr>
            <p:ph type="subTitle" idx="1"/>
          </p:nvPr>
        </p:nvSpPr>
        <p:spPr>
          <a:xfrm>
            <a:off x="3567593" y="2107294"/>
            <a:ext cx="5024084" cy="1359346"/>
          </a:xfrm>
        </p:spPr>
        <p:txBody>
          <a:bodyPr/>
          <a:lstStyle/>
          <a:p>
            <a:r>
              <a:rPr lang="sv-SE" sz="5333" dirty="0"/>
              <a:t>Thank you for your attention!</a:t>
            </a:r>
          </a:p>
        </p:txBody>
      </p:sp>
    </p:spTree>
    <p:extLst>
      <p:ext uri="{BB962C8B-B14F-4D97-AF65-F5344CB8AC3E}">
        <p14:creationId xmlns:p14="http://schemas.microsoft.com/office/powerpoint/2010/main" val="63887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5A4C24-1175-9F1F-3539-CBBDD9468E44}"/>
              </a:ext>
            </a:extLst>
          </p:cNvPr>
          <p:cNvSpPr/>
          <p:nvPr/>
        </p:nvSpPr>
        <p:spPr>
          <a:xfrm>
            <a:off x="0" y="0"/>
            <a:ext cx="9030878" cy="6858000"/>
          </a:xfrm>
          <a:prstGeom prst="rect">
            <a:avLst/>
          </a:prstGeom>
          <a:solidFill>
            <a:srgbClr val="BF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051" name="Picture 3" descr="X:\Communication\logos and design\CEC LOGO (Nov 2016) - to use\Web\CEC_white on whit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137" y="4936798"/>
            <a:ext cx="2402330" cy="121285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AFC02D58-52F1-E84B-A83F-621994C54102}"/>
              </a:ext>
            </a:extLst>
          </p:cNvPr>
          <p:cNvSpPr txBox="1">
            <a:spLocks/>
          </p:cNvSpPr>
          <p:nvPr/>
        </p:nvSpPr>
        <p:spPr>
          <a:xfrm>
            <a:off x="683174" y="708352"/>
            <a:ext cx="7141073" cy="312515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Segoe UI" panose="020B0502040204020203" pitchFamily="34" charset="0"/>
                <a:cs typeface="Segoe UI" panose="020B0502040204020203" pitchFamily="34" charset="0"/>
              </a:rPr>
              <a:t>Beyond ageism</a:t>
            </a:r>
            <a:br>
              <a:rPr lang="en-US" b="1" dirty="0">
                <a:solidFill>
                  <a:schemeClr val="bg1"/>
                </a:solidFill>
                <a:latin typeface="Segoe UI" panose="020B0502040204020203" pitchFamily="34" charset="0"/>
                <a:cs typeface="Segoe UI" panose="020B0502040204020203" pitchFamily="34" charset="0"/>
              </a:rPr>
            </a:br>
            <a:br>
              <a:rPr lang="en-US" b="1"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panel discussion with Mirella Visser, Andreas Miller, PhD Anna </a:t>
            </a:r>
            <a:r>
              <a:rPr lang="en-US" dirty="0" err="1">
                <a:solidFill>
                  <a:schemeClr val="bg1"/>
                </a:solidFill>
                <a:latin typeface="Segoe UI" panose="020B0502040204020203" pitchFamily="34" charset="0"/>
                <a:cs typeface="Segoe UI" panose="020B0502040204020203" pitchFamily="34" charset="0"/>
              </a:rPr>
              <a:t>Thoursie</a:t>
            </a:r>
            <a:r>
              <a:rPr lang="en-US" dirty="0">
                <a:solidFill>
                  <a:schemeClr val="bg1"/>
                </a:solidFill>
                <a:latin typeface="Segoe UI" panose="020B0502040204020203" pitchFamily="34" charset="0"/>
                <a:cs typeface="Segoe UI" panose="020B0502040204020203" pitchFamily="34" charset="0"/>
              </a:rPr>
              <a:t> and </a:t>
            </a:r>
            <a:r>
              <a:rPr lang="en-US">
                <a:solidFill>
                  <a:schemeClr val="bg1"/>
                </a:solidFill>
                <a:latin typeface="Segoe UI" panose="020B0502040204020203" pitchFamily="34" charset="0"/>
                <a:cs typeface="Segoe UI" panose="020B0502040204020203" pitchFamily="34" charset="0"/>
              </a:rPr>
              <a:t>Maxime Legrand</a:t>
            </a:r>
            <a:endParaRPr lang="en-US" dirty="0">
              <a:solidFill>
                <a:schemeClr val="bg1"/>
              </a:solidFill>
              <a:latin typeface="Segoe UI" panose="020B0502040204020203" pitchFamily="34" charset="0"/>
              <a:cs typeface="Segoe UI" panose="020B0502040204020203" pitchFamily="34" charset="0"/>
            </a:endParaRPr>
          </a:p>
        </p:txBody>
      </p:sp>
      <p:pic>
        <p:nvPicPr>
          <p:cNvPr id="10" name="Picture 9" descr="A picture containing graphics, screenshot, font, logo&#10;&#10;Description automatically generated">
            <a:extLst>
              <a:ext uri="{FF2B5EF4-FFF2-40B4-BE49-F238E27FC236}">
                <a16:creationId xmlns:a16="http://schemas.microsoft.com/office/drawing/2014/main" id="{CDAF86F8-CF64-CB9D-5211-D81E94F0D141}"/>
              </a:ext>
            </a:extLst>
          </p:cNvPr>
          <p:cNvPicPr>
            <a:picLocks noChangeAspect="1"/>
          </p:cNvPicPr>
          <p:nvPr/>
        </p:nvPicPr>
        <p:blipFill rotWithShape="1">
          <a:blip r:embed="rId3"/>
          <a:srcRect l="12227" t="10203" r="17258" b="21233"/>
          <a:stretch/>
        </p:blipFill>
        <p:spPr>
          <a:xfrm>
            <a:off x="9843734" y="2344917"/>
            <a:ext cx="1665092" cy="1624195"/>
          </a:xfrm>
          <a:prstGeom prst="rect">
            <a:avLst/>
          </a:prstGeom>
        </p:spPr>
      </p:pic>
    </p:spTree>
    <p:extLst>
      <p:ext uri="{BB962C8B-B14F-4D97-AF65-F5344CB8AC3E}">
        <p14:creationId xmlns:p14="http://schemas.microsoft.com/office/powerpoint/2010/main" val="33435265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NAME" val="SlideLogoText"/>
</p:tagLst>
</file>

<file path=ppt/tags/tag2.xml><?xml version="1.0" encoding="utf-8"?>
<p:tagLst xmlns:a="http://schemas.openxmlformats.org/drawingml/2006/main" xmlns:r="http://schemas.openxmlformats.org/officeDocument/2006/relationships" xmlns:p="http://schemas.openxmlformats.org/presentationml/2006/main">
  <p:tag name="SHAPENAME" val="5. Source"/>
</p:tagLst>
</file>

<file path=ppt/tags/tag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34</TotalTime>
  <Words>3771</Words>
  <Application>Microsoft Office PowerPoint</Application>
  <PresentationFormat>Widescreen</PresentationFormat>
  <Paragraphs>478</Paragraphs>
  <Slides>77</Slides>
  <Notes>45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8" baseType="lpstr">
      <vt:lpstr>DengXian</vt:lpstr>
      <vt:lpstr>Arial</vt:lpstr>
      <vt:lpstr>Calibri</vt:lpstr>
      <vt:lpstr>Calibri Light</vt:lpstr>
      <vt:lpstr>Century Gothic</vt:lpstr>
      <vt:lpstr>Public Sans</vt:lpstr>
      <vt:lpstr>Segoe UI</vt:lpstr>
      <vt:lpstr>Segoe UI Semilight</vt:lpstr>
      <vt:lpstr>Söhne</vt:lpstr>
      <vt:lpstr>Office</vt:lpstr>
      <vt:lpstr>think-cell Slide</vt:lpstr>
      <vt:lpstr>PowerPoint Presentation</vt:lpstr>
      <vt:lpstr> Agenda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Transformative leadership for transformational equality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Realising Girls' and Women’s Inclusion, Representation and Empowerment, March 2023 – March 2026  </vt:lpstr>
      <vt:lpstr>Realising Girls' and Women’s Inclusion, Representation and Empowerment, March 2023 – March 2026  </vt:lpstr>
      <vt:lpstr>Our aim is to “re-wire” institutions   </vt:lpstr>
      <vt:lpstr>Development of Transformative Equality Approach (TEA)</vt:lpstr>
      <vt:lpstr>Key elements and process of TEA  </vt:lpstr>
      <vt:lpstr>  </vt:lpstr>
      <vt:lpstr>  </vt:lpstr>
      <vt:lpstr>Laws and policies: enhancing womens voice, agency and decision-making power (WP2)   </vt:lpstr>
      <vt:lpstr>Interrelationships between barriers for representation   </vt:lpstr>
      <vt:lpstr>Gender gaps in employment and enterprise (WP4) </vt:lpstr>
      <vt:lpstr>  </vt:lpstr>
      <vt:lpstr>Health crisis: impact of COVID-19 on work-life balance   </vt:lpstr>
      <vt:lpstr>Some of the deliverables   </vt:lpstr>
      <vt:lpstr>Invitation to CEC to participate  </vt:lpstr>
      <vt:lpstr>Invitation to CEC to participate  </vt:lpstr>
      <vt:lpstr>What questions do you have? </vt:lpstr>
      <vt:lpstr>PowerPoint Presentation</vt:lpstr>
      <vt:lpstr>PowerPoint Presentation</vt:lpstr>
      <vt:lpstr>PowerPoint Presentation</vt:lpstr>
      <vt:lpstr>Why Framtidens kvinnliga ledare?</vt:lpstr>
      <vt:lpstr>The 2023 Jury</vt:lpstr>
      <vt:lpstr>Criteria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Ledarna  offers its members</vt:lpstr>
      <vt:lpstr>What Ledarna  offers its members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Ledarna  offers its members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Jean-Philippe Steeger</dc:creator>
  <cp:lastModifiedBy>cec.managers@gmail.com</cp:lastModifiedBy>
  <cp:revision>126</cp:revision>
  <dcterms:created xsi:type="dcterms:W3CDTF">2021-09-15T10:29:10Z</dcterms:created>
  <dcterms:modified xsi:type="dcterms:W3CDTF">2023-06-05T12:53:33Z</dcterms:modified>
</cp:coreProperties>
</file>